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"/>
  </p:notesMasterIdLst>
  <p:sldIdLst>
    <p:sldId id="256" r:id="rId2"/>
    <p:sldId id="281" r:id="rId3"/>
    <p:sldId id="282" r:id="rId4"/>
    <p:sldId id="273" r:id="rId5"/>
    <p:sldId id="278" r:id="rId6"/>
    <p:sldId id="297" r:id="rId7"/>
    <p:sldId id="298" r:id="rId8"/>
    <p:sldId id="296" r:id="rId9"/>
    <p:sldId id="295" r:id="rId10"/>
    <p:sldId id="274" r:id="rId11"/>
    <p:sldId id="284" r:id="rId12"/>
    <p:sldId id="276" r:id="rId13"/>
    <p:sldId id="291" r:id="rId14"/>
    <p:sldId id="289" r:id="rId15"/>
    <p:sldId id="275" r:id="rId16"/>
  </p:sldIdLst>
  <p:sldSz cx="10439400" cy="721836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20" autoAdjust="0"/>
  </p:normalViewPr>
  <p:slideViewPr>
    <p:cSldViewPr>
      <p:cViewPr varScale="1">
        <p:scale>
          <a:sx n="91" d="100"/>
          <a:sy n="91" d="100"/>
        </p:scale>
        <p:origin x="-192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3884613" y="0"/>
            <a:ext cx="2970212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06" name="Rectangle 2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866775"/>
            <a:ext cx="4079875" cy="3586163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4" name="Rectangle 2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400550"/>
            <a:ext cx="5451475" cy="3565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76" name="Rectangle 2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36875" cy="4238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defRPr>
            </a:lvl1pPr>
          </a:lstStyle>
          <a:p>
            <a:pPr>
              <a:defRPr/>
            </a:pPr>
            <a:fld id="{B0B2414E-30D0-443A-8409-AF3CD9301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F56114F-2C73-4945-AACB-DA2DA2B85A05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47987" cy="43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93A2052-0281-49E1-B784-DBA19229512D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52750" cy="43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49D6848-60D8-4988-91F5-8054E7D7926A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150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949325"/>
            <a:ext cx="4979987" cy="3444875"/>
          </a:xfrm>
          <a:solidFill>
            <a:srgbClr val="FFFFFF"/>
          </a:solidFill>
          <a:ln/>
        </p:spPr>
      </p:sp>
      <p:sp>
        <p:nvSpPr>
          <p:cNvPr id="2151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67350" cy="35814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2CD0CFB-C369-46D2-95BC-1584CEBE6684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47987" cy="43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4B2C91C-4D04-4CAA-A14A-2D43AE58C90F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52750" cy="43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382274F-9907-45DC-B60D-7EDB8F162FFF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60687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C40180A-8C0A-41D4-9562-3D8DEF5E673F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65450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E7B5B4D-9C64-48D6-A605-6DEC170CB886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ABA3C2-C012-404F-9834-7A6B5E2D6744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356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4725" y="900113"/>
            <a:ext cx="4981575" cy="3444875"/>
          </a:xfrm>
          <a:solidFill>
            <a:srgbClr val="FFFFFF"/>
          </a:solidFill>
          <a:ln/>
        </p:spPr>
      </p:sp>
      <p:sp>
        <p:nvSpPr>
          <p:cNvPr id="2356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67350" cy="35814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88172DB-9739-40A3-AF30-E8425BFBAF9B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17563" y="866775"/>
            <a:ext cx="5192712" cy="3590925"/>
          </a:xfrm>
          <a:solidFill>
            <a:srgbClr val="FFFFFF"/>
          </a:solidFill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56238" cy="357028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D0D2B82-6420-4227-9FEB-43D6FC98E333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19150" y="866775"/>
            <a:ext cx="5187950" cy="3589338"/>
          </a:xfrm>
          <a:solidFill>
            <a:srgbClr val="FFFFFF"/>
          </a:solidFill>
          <a:ln/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54650" cy="35687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2638" y="2243138"/>
            <a:ext cx="8874125" cy="15462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5275" y="4090988"/>
            <a:ext cx="7308850" cy="1844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90664-C0D9-4CC1-A42E-A2AE3B218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16E1F-3A82-4268-82E5-85F1DDA79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40625" y="134938"/>
            <a:ext cx="2338388" cy="6276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0700" y="134938"/>
            <a:ext cx="6867525" cy="6276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930AA-C889-462D-AE22-75D511DF3A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A0E76-EFC1-4765-B059-F05FA364D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913" y="4638675"/>
            <a:ext cx="8874125" cy="14335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3913" y="3059113"/>
            <a:ext cx="8874125" cy="157956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26297-A739-4722-A450-DF125079AC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0700" y="1684338"/>
            <a:ext cx="4602163" cy="472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5263" y="1684338"/>
            <a:ext cx="4603750" cy="472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30DB2-7DFE-4D90-93C0-53528FA901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288" y="288925"/>
            <a:ext cx="9394825" cy="12033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288" y="1616075"/>
            <a:ext cx="4611687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2288" y="2289175"/>
            <a:ext cx="4611687" cy="41592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03838" y="1616075"/>
            <a:ext cx="4613275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03838" y="2289175"/>
            <a:ext cx="4613275" cy="41592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1824E-CEEF-4DE7-A022-A262AEED78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6A2EF-5ECE-42C5-A3D8-3C401025C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5D897-84B9-4BE0-9D9A-E5B93BF9B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288" y="287338"/>
            <a:ext cx="3433762" cy="1223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81463" y="287338"/>
            <a:ext cx="5835650" cy="61610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288" y="1511300"/>
            <a:ext cx="3433762" cy="4937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6B68C-5D3B-48BF-A02E-178A8FAC54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288" y="5053013"/>
            <a:ext cx="6264275" cy="596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46288" y="644525"/>
            <a:ext cx="6264275" cy="4330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6288" y="5649913"/>
            <a:ext cx="6264275" cy="8461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42CDE-FD55-47A1-86A6-E95E902EB6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20700" y="134938"/>
            <a:ext cx="9358313" cy="1493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0700" y="1684338"/>
            <a:ext cx="9358313" cy="472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22288" y="6686550"/>
            <a:ext cx="2433637" cy="387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567113" y="6688138"/>
            <a:ext cx="3306762" cy="387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481888" y="6686550"/>
            <a:ext cx="2398712" cy="371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326BDDDC-4C21-4ED9-9E08-434D1E382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spcBef>
          <a:spcPts val="8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1763" y="144463"/>
            <a:ext cx="4348137" cy="7810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44463" y="144463"/>
            <a:ext cx="10152062" cy="691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500" b="1" dirty="0">
                <a:solidFill>
                  <a:srgbClr val="000000"/>
                </a:solidFill>
                <a:cs typeface="Arial" charset="0"/>
              </a:rPr>
              <a:t>                            </a:t>
            </a: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000" dirty="0">
              <a:solidFill>
                <a:srgbClr val="333333"/>
              </a:solidFill>
              <a:latin typeface="Verdana" pitchFamily="32" charset="0"/>
              <a:cs typeface="Arial" charset="0"/>
            </a:endParaRP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000" dirty="0">
              <a:solidFill>
                <a:srgbClr val="333333"/>
              </a:solidFill>
              <a:latin typeface="Verdana" pitchFamily="32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Номинация</a:t>
            </a:r>
            <a:r>
              <a:rPr lang="ru-RU" sz="20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Лучший проект по популяризации событийного туризма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Arial Black" pitchFamily="32" charset="0"/>
              <a:cs typeface="Arial" charset="0"/>
            </a:endParaRPr>
          </a:p>
          <a:p>
            <a:pPr eaLnBrk="1">
              <a:lnSpc>
                <a:spcPts val="15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Verdana" pitchFamily="32" charset="0"/>
              <a:cs typeface="Arial" charset="0"/>
            </a:endParaRPr>
          </a:p>
          <a:p>
            <a:pPr eaLnBrk="1">
              <a:lnSpc>
                <a:spcPts val="15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Verdana" pitchFamily="32" charset="0"/>
                <a:cs typeface="Arial" charset="0"/>
              </a:rPr>
              <a:t>Номинант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Verdana" pitchFamily="32" charset="0"/>
                <a:cs typeface="Arial" charset="0"/>
              </a:rPr>
              <a:t>:  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Verdana" pitchFamily="32" charset="0"/>
                <a:cs typeface="Arial" charset="0"/>
              </a:rPr>
              <a:t> Туроператор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Verdana" pitchFamily="32" charset="0"/>
                <a:cs typeface="Arial" charset="0"/>
              </a:rPr>
              <a:t>«ПРОФЦЕНТР» (г. Самара)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Verdana" pitchFamily="32" charset="0"/>
                <a:cs typeface="Times New Roman" pitchFamily="16" charset="0"/>
              </a:rPr>
              <a:t> </a:t>
            </a: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dirty="0" smtClean="0">
                <a:solidFill>
                  <a:srgbClr val="000000"/>
                </a:solidFill>
                <a:latin typeface="Verdana" pitchFamily="32" charset="0"/>
                <a:cs typeface="Times New Roman" pitchFamily="16" charset="0"/>
              </a:rPr>
              <a:t>                      Номер </a:t>
            </a:r>
            <a:r>
              <a:rPr lang="ru-RU" dirty="0">
                <a:solidFill>
                  <a:srgbClr val="000000"/>
                </a:solidFill>
                <a:latin typeface="Verdana" pitchFamily="32" charset="0"/>
                <a:cs typeface="Times New Roman" pitchFamily="16" charset="0"/>
              </a:rPr>
              <a:t>в Федеральном реестре туроператоров МВТ 003897</a:t>
            </a:r>
            <a:r>
              <a:rPr lang="ru-RU" dirty="0">
                <a:solidFill>
                  <a:srgbClr val="2323DC"/>
                </a:solidFill>
                <a:latin typeface="Verdana" pitchFamily="32" charset="0"/>
                <a:cs typeface="Times New Roman" pitchFamily="16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000" b="1" dirty="0" smtClean="0">
              <a:solidFill>
                <a:srgbClr val="FF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             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Туристический 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поезд из Самары </a:t>
            </a:r>
            <a:endParaRPr lang="ru-RU" sz="2400" b="1" dirty="0" smtClean="0">
              <a:solidFill>
                <a:srgbClr val="FF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           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на </a:t>
            </a:r>
            <a:r>
              <a:rPr lang="en-US" sz="2400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XXII 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ОЛИМПИЙСКИЕ ИГРЫ В 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Г. СОЧИ</a:t>
            </a:r>
            <a:r>
              <a:rPr lang="ru-RU" sz="20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 </a:t>
            </a:r>
            <a:endParaRPr lang="en-US" sz="2000" dirty="0" smtClean="0">
              <a:solidFill>
                <a:schemeClr val="tx1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               </a:t>
            </a:r>
            <a:r>
              <a:rPr lang="ru-RU" sz="20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(</a:t>
            </a:r>
            <a:r>
              <a:rPr lang="ru-RU" sz="20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Самара-Сочи-Самара) 07-13 февраля 2014 г.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2000" dirty="0" smtClean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                     проекта «МОЯ </a:t>
            </a:r>
            <a:r>
              <a:rPr lang="ru-RU" sz="2000" dirty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ВЕЛИКАЯ </a:t>
            </a:r>
            <a:r>
              <a:rPr lang="ru-RU" sz="2000" dirty="0" smtClean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РОССИЯ»</a:t>
            </a:r>
            <a:endParaRPr lang="ru-RU" sz="2000" dirty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600" b="1" dirty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                                                 </a:t>
            </a:r>
            <a:endParaRPr lang="ru-RU" sz="2000" b="1" dirty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2500" b="1" dirty="0">
                <a:solidFill>
                  <a:srgbClr val="FF0000"/>
                </a:solidFill>
                <a:cs typeface="Arial" charset="0"/>
              </a:rPr>
              <a:t>                                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2500" b="1" dirty="0">
                <a:solidFill>
                  <a:srgbClr val="FF0000"/>
                </a:solidFill>
                <a:cs typeface="Arial" charset="0"/>
              </a:rPr>
              <a:t>  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2500" b="1" dirty="0">
                <a:solidFill>
                  <a:srgbClr val="FF0000"/>
                </a:solidFill>
                <a:cs typeface="Arial" charset="0"/>
              </a:rPr>
              <a:t>                                   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500" b="1" u="sng" dirty="0">
              <a:solidFill>
                <a:srgbClr val="FF0000"/>
              </a:solidFill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500" b="1" u="sng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13" y="4113237"/>
            <a:ext cx="10250887" cy="29523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164" y="5769421"/>
            <a:ext cx="9577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               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1148" y="3969221"/>
            <a:ext cx="46085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sz="2000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sz="2000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sz="2000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sz="2000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r>
              <a:rPr lang="ru-RU" sz="2000" b="1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НАШИ </a:t>
            </a:r>
            <a:r>
              <a:rPr lang="ru-RU" sz="20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ТУРИСТИЧЕСКИЕ ПОЕЗДА И ВПЕЧАТЛЕНИЯ НАСТОЯЩИЕ!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148" y="152797"/>
            <a:ext cx="4536504" cy="340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 descr="C:\Users\Homik\Desktop\лена работа\ФЛЕШКА РАБОЧАЯ\Все мое\Турпоезда\Интурмаркет\СЛАЙДЫ\Олимпиада\_DSC1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1668" y="152797"/>
            <a:ext cx="5398405" cy="3391376"/>
          </a:xfrm>
          <a:prstGeom prst="rect">
            <a:avLst/>
          </a:prstGeo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1668" y="3600253"/>
            <a:ext cx="5328592" cy="299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561509"/>
            <a:ext cx="1043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         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148" y="224806"/>
            <a:ext cx="99371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ДАРИМ РАДОСТЬ ОТКРЫТИЙ....</a:t>
            </a:r>
            <a:endParaRPr lang="ru-RU" b="1" dirty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7892" y="287451"/>
            <a:ext cx="3240360" cy="487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49" y="368821"/>
            <a:ext cx="3252566" cy="48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524" y="368821"/>
            <a:ext cx="3205040" cy="482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561509"/>
            <a:ext cx="1043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         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148" y="224806"/>
            <a:ext cx="99371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ДАРИМ РАДОСТЬ ОТКРЫТИЙ....</a:t>
            </a:r>
            <a:endParaRPr lang="ru-RU" b="1" dirty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140" y="152797"/>
            <a:ext cx="3205845" cy="508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508" y="152797"/>
            <a:ext cx="3298843" cy="512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5884" y="152797"/>
            <a:ext cx="339540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147" y="440829"/>
            <a:ext cx="3601697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580" y="3622863"/>
            <a:ext cx="5832648" cy="327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580" y="146748"/>
            <a:ext cx="5904656" cy="331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omik\Desktop\лена работа\Турпоезда\олимпиада\Олимпиада наша\Котя\jkDH_mfE3p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7852" y="3609181"/>
            <a:ext cx="3240360" cy="3240360"/>
          </a:xfrm>
          <a:prstGeom prst="rect">
            <a:avLst/>
          </a:prstGeom>
          <a:noFill/>
        </p:spPr>
      </p:pic>
      <p:pic>
        <p:nvPicPr>
          <p:cNvPr id="7171" name="Picture 3" descr="C:\Users\Homik\Desktop\лена работа\Турпоезда\олимпиада\Олимпиада наша\Котя\6WYi_RvkMu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7852" y="224805"/>
            <a:ext cx="3249141" cy="3249141"/>
          </a:xfrm>
          <a:prstGeom prst="rect">
            <a:avLst/>
          </a:prstGeom>
          <a:noFill/>
        </p:spPr>
      </p:pic>
      <p:pic>
        <p:nvPicPr>
          <p:cNvPr id="7172" name="Picture 4" descr="C:\Users\Homik\Desktop\лена работа\Турпоезда\олимпиада\Едем в Самару\DSC03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156" y="3609181"/>
            <a:ext cx="5688632" cy="3197011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140" y="224805"/>
            <a:ext cx="5840416" cy="328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32" y="4329261"/>
            <a:ext cx="102251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МЫ С СОЧИ НЕ ПРОЩАЕМСЯ!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СОЧИ, ДО СВИДАНЬЯ!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УВИДИМСЯ СНОВА!</a:t>
            </a:r>
            <a:endParaRPr lang="ru-RU" b="1" dirty="0" smtClean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ТУРИСТИЧЕСКАЯ КОМПАНИЯ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«ПРОФЦЕНТР», г. САМАРА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US" b="1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WWW.PROFCENTRE.RU</a:t>
            </a:r>
            <a:endParaRPr lang="ru-RU" b="1" dirty="0" smtClean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ул. Садовая, 263,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т. 8 846 337-0-888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0070C0"/>
                </a:solidFill>
                <a:latin typeface="Verdana" pitchFamily="32" charset="0"/>
                <a:cs typeface="Arial" charset="0"/>
              </a:rPr>
              <a:t>                                     </a:t>
            </a:r>
            <a:endParaRPr lang="ru-RU" b="1" dirty="0">
              <a:solidFill>
                <a:srgbClr val="0070C0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7" name="Picture 5" descr="C:\Users\Homik\Desktop\лена работа\ФЛЕШКА РАБОЧАЯ\Все мое\Турпоезда\Интурмаркет\СЛАЙДЫ\Интурмаркет МОСКВА\SAM_0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180" y="152797"/>
            <a:ext cx="5832648" cy="3888432"/>
          </a:xfrm>
          <a:prstGeom prst="rect">
            <a:avLst/>
          </a:prstGeom>
          <a:noFill/>
        </p:spPr>
      </p:pic>
      <p:pic>
        <p:nvPicPr>
          <p:cNvPr id="8" name="Picture 5" descr="C:\Users\Homik\Desktop\лена работа\ФЛЕШКА РАБОЧАЯ\Все мое\Турпоезда\Интурмаркет\СЛАЙДЫ\Интурмаркет МОСКВА\SAM_03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65476" y="-2151459"/>
            <a:ext cx="3996443" cy="2664296"/>
          </a:xfrm>
          <a:prstGeom prst="rect">
            <a:avLst/>
          </a:prstGeom>
          <a:noFill/>
        </p:spPr>
      </p:pic>
      <p:pic>
        <p:nvPicPr>
          <p:cNvPr id="4102" name="Picture 6" descr="C:\Users\Homik\Desktop\xJ63EPQBHR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620" y="3897213"/>
            <a:ext cx="5512969" cy="309673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3916" y="152797"/>
            <a:ext cx="25346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50825" y="296863"/>
            <a:ext cx="10553700" cy="669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         ЧТО ТАКОЕ ТУРПРОДУКТ </a:t>
            </a:r>
            <a:r>
              <a:rPr lang="ru-RU" b="1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«ТУРИСТИЧЕСКИЕ ПОЕЗДА ИЗ САМАРЫ</a:t>
            </a:r>
            <a:r>
              <a:rPr lang="ru-RU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»</a:t>
            </a:r>
            <a:r>
              <a:rPr lang="ru-RU" b="1" dirty="0" smtClean="0">
                <a:solidFill>
                  <a:srgbClr val="0047FF"/>
                </a:solidFill>
                <a:latin typeface="Verdana" pitchFamily="32" charset="0"/>
                <a:cs typeface="Arial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0047FF"/>
                </a:solidFill>
                <a:latin typeface="Verdana" pitchFamily="32" charset="0"/>
                <a:cs typeface="Arial" charset="0"/>
              </a:rPr>
              <a:t>                            проекта </a:t>
            </a:r>
            <a:r>
              <a:rPr lang="ru-RU" b="1" dirty="0">
                <a:solidFill>
                  <a:srgbClr val="0047FF"/>
                </a:solidFill>
                <a:latin typeface="Verdana" pitchFamily="32" charset="0"/>
                <a:cs typeface="Arial" charset="0"/>
              </a:rPr>
              <a:t>«МОЯ ВЕЛИКАЯ РОССИЯ» </a:t>
            </a:r>
            <a:r>
              <a:rPr lang="ru-RU" b="1" dirty="0" smtClean="0">
                <a:solidFill>
                  <a:srgbClr val="0047FF"/>
                </a:solidFill>
                <a:latin typeface="Verdana" pitchFamily="32" charset="0"/>
                <a:cs typeface="Arial" charset="0"/>
              </a:rPr>
              <a:t>?</a:t>
            </a:r>
            <a:endParaRPr lang="ru-RU" b="1" dirty="0" smtClean="0">
              <a:solidFill>
                <a:srgbClr val="0047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   </a:t>
            </a:r>
            <a:r>
              <a:rPr lang="ru-RU" sz="14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успешно </a:t>
            </a:r>
            <a:r>
              <a:rPr lang="ru-RU" sz="1400" dirty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реализованный ресурсами туроператора «Профцентр» авторский проект </a:t>
            </a:r>
            <a:r>
              <a:rPr lang="ru-RU" sz="14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 железнодорожных   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    комфортных  и познавательных путешествий по России на </a:t>
            </a:r>
            <a:r>
              <a:rPr lang="ru-RU" sz="1400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специализированном туристическом  поезде  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    дальнего следования из 6-13 вагонов преимущественно купе последних лет постройки</a:t>
            </a: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>
                <a:solidFill>
                  <a:srgbClr val="262699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400" dirty="0">
                <a:solidFill>
                  <a:srgbClr val="3333FF"/>
                </a:solidFill>
                <a:latin typeface="Verdana" pitchFamily="32" charset="0"/>
                <a:cs typeface="Arial" charset="0"/>
              </a:rPr>
              <a:t>- </a:t>
            </a:r>
            <a:r>
              <a:rPr lang="ru-RU" sz="1400" u="sng" dirty="0">
                <a:solidFill>
                  <a:srgbClr val="3333FF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удобный формат </a:t>
            </a:r>
            <a:r>
              <a:rPr lang="ru-RU" sz="1400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путешествия по </a:t>
            </a:r>
            <a:r>
              <a:rPr lang="ru-RU" sz="1400" dirty="0" err="1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спецрасписанию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: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туры выходного дня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,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на праздники, туры на событие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b="1" dirty="0">
                <a:solidFill>
                  <a:srgbClr val="3333FF"/>
                </a:solidFill>
                <a:latin typeface="Verdana" pitchFamily="32" charset="0"/>
                <a:cs typeface="Arial" charset="0"/>
              </a:rPr>
              <a:t> -  </a:t>
            </a:r>
            <a:r>
              <a:rPr lang="ru-RU" sz="1400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доступная стоимость</a:t>
            </a:r>
            <a:r>
              <a:rPr lang="ru-RU" sz="1400" dirty="0">
                <a:solidFill>
                  <a:srgbClr val="3333FF"/>
                </a:solidFill>
                <a:latin typeface="Verdana" pitchFamily="32" charset="0"/>
                <a:cs typeface="Arial" charset="0"/>
              </a:rPr>
              <a:t> 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всего туристического пакета, включая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проезд</a:t>
            </a: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-  медицинский работник,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вагон-ресторан, организованное питание на маршруте</a:t>
            </a: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>
                <a:solidFill>
                  <a:srgbClr val="3333FF"/>
                </a:solidFill>
                <a:latin typeface="Verdana" pitchFamily="32" charset="0"/>
                <a:cs typeface="Arial" charset="0"/>
              </a:rPr>
              <a:t> - 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тематические</a:t>
            </a:r>
            <a:r>
              <a:rPr lang="ru-RU" sz="1400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познавательные </a:t>
            </a:r>
            <a:r>
              <a:rPr lang="ru-RU" sz="1400" dirty="0">
                <a:solidFill>
                  <a:srgbClr val="0047FF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экскурсионные программы в городах России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 -  комфортабельные  автобусы ,  профессиональные экскурсоводы</a:t>
            </a:r>
            <a:r>
              <a:rPr lang="ru-RU" sz="1400" u="sng" dirty="0">
                <a:solidFill>
                  <a:srgbClr val="3333FF"/>
                </a:solidFill>
                <a:latin typeface="Verdana" pitchFamily="32" charset="0"/>
                <a:cs typeface="Arial" charset="0"/>
              </a:rPr>
              <a:t/>
            </a:r>
            <a:br>
              <a:rPr lang="ru-RU" sz="1400" u="sng" dirty="0">
                <a:solidFill>
                  <a:srgbClr val="3333FF"/>
                </a:solidFill>
                <a:latin typeface="Verdana" pitchFamily="32" charset="0"/>
                <a:cs typeface="Arial" charset="0"/>
              </a:rPr>
            </a:br>
            <a:r>
              <a:rPr lang="ru-RU" sz="1400" dirty="0">
                <a:solidFill>
                  <a:srgbClr val="3333FF"/>
                </a:solidFill>
                <a:latin typeface="Verdana" pitchFamily="32" charset="0"/>
                <a:cs typeface="Arial" charset="0"/>
              </a:rPr>
              <a:t> -  </a:t>
            </a:r>
            <a:r>
              <a:rPr lang="ru-RU" sz="1400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торжественные проводы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туристов на железнодорожном вокзале в г. Самаре,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-  радушный прием туристов в городах России, положительные отзывы 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туристов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b="1" dirty="0" smtClean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Результат</a:t>
            </a:r>
            <a:r>
              <a:rPr lang="ru-RU" sz="1400" b="1" dirty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:</a:t>
            </a:r>
            <a:r>
              <a:rPr lang="ru-RU" sz="1400" b="1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интерес к познавательным путешествиям по России, к ее истории и событиям,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 err="1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востребованность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 в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регионе,  популярность формата,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активное участие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в </a:t>
            </a:r>
            <a:endParaRPr lang="ru-RU" sz="1400" dirty="0" smtClean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проекте туристов Самарской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области, 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соседних регионов, зарубежных гостей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.</a:t>
            </a:r>
            <a:r>
              <a:rPr lang="ru-RU" sz="14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 </a:t>
            </a:r>
            <a:endParaRPr lang="en-US" sz="1400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БЕЗ </a:t>
            </a:r>
            <a:r>
              <a:rPr lang="ru-RU" sz="14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СТОРОННЕГО ФИНАНСИРОВАНИЯ ЗА СЧЕТ СОБСТВЕННЫХ СРЕДСТВ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en-US" sz="1400" dirty="0" smtClean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</a:t>
            </a: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100" i="1" dirty="0">
              <a:solidFill>
                <a:srgbClr val="000000"/>
              </a:solidFill>
              <a:latin typeface="Times New Roman" pitchFamily="16" charset="0"/>
              <a:cs typeface="Arial" charset="0"/>
            </a:endParaRPr>
          </a:p>
          <a:p>
            <a:pPr algn="ctr"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300" i="1" dirty="0">
              <a:solidFill>
                <a:srgbClr val="000000"/>
              </a:solidFill>
              <a:latin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300" i="1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pic>
        <p:nvPicPr>
          <p:cNvPr id="11266" name="Picture 2" descr="C:\Users\Homik\Desktop\лена работа\ФЛЕШКА РАБОЧАЯ\Все мое\Турпоезда\Интурмаркет\СЛАЙДЫ\НИЖНИЙ Новгород\6_E6sDVpy5E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3996" y="3825205"/>
            <a:ext cx="2443455" cy="3259287"/>
          </a:xfrm>
          <a:prstGeom prst="rect">
            <a:avLst/>
          </a:prstGeom>
          <a:noFill/>
        </p:spPr>
      </p:pic>
      <p:pic>
        <p:nvPicPr>
          <p:cNvPr id="11268" name="Picture 4" descr="C:\Users\Homik\Desktop\лена работа\ФЛЕШКА РАБОЧАЯ\Все мое\Турпоезда\Интурмаркет\СЛАЙДЫ\НИЖНИЙ Новгород\oGyVvW27t9w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652" y="4329261"/>
            <a:ext cx="2016224" cy="2689410"/>
          </a:xfrm>
          <a:prstGeom prst="rect">
            <a:avLst/>
          </a:prstGeom>
          <a:noFill/>
        </p:spPr>
      </p:pic>
      <p:pic>
        <p:nvPicPr>
          <p:cNvPr id="11270" name="Picture 6" descr="C:\Users\Homik\Desktop\лена работа\ФЛЕШКА РАБОЧАЯ\Все мое\Турпоезда\Интурмаркет\СЛАЙДЫ\Фото Волгград\IMG_0343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148" y="4401269"/>
            <a:ext cx="3816424" cy="25426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215900" y="360363"/>
            <a:ext cx="10080625" cy="669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b="1" dirty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ЖЕЛЕЗНОДОРОЖНЫЕ ТУРЫ НА ТУРИСТИЧЕСКИХ ПОЕЗДАХ ДАЛЬНЕГО СЛЕДОВАНИЯ ИЗ САМАРЫ ПРОЕКТА</a:t>
            </a:r>
            <a:r>
              <a:rPr lang="ru-RU" b="1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b="1" dirty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«МОЯ ВЕЛИКАЯ РОССИЯ»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500" b="1" dirty="0">
              <a:solidFill>
                <a:srgbClr val="FF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500" b="1" u="sng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07-13 февраля 2014 г.</a:t>
            </a:r>
            <a:r>
              <a:rPr lang="ru-RU" sz="1500" b="1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ЕДИНСТВЕННЫЙ ТУРИСТИЧЕСКИЙ ПОЕЗД В РОССИИ                                                               ТУРОПЕРАТОРА «</a:t>
            </a:r>
            <a:r>
              <a:rPr lang="ru-RU" sz="1500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ПРОФЦЕНТР» ОТПРАВИЛСЯ </a:t>
            </a:r>
            <a:r>
              <a:rPr lang="ru-RU" sz="1500" b="1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С БОЛЕЛЬЩИКАМИ </a:t>
            </a:r>
            <a:r>
              <a:rPr lang="ru-RU" sz="1400" b="1" dirty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НА ХХII ОЛИМПИЙСКИЕ ИГРЫ В </a:t>
            </a:r>
            <a:r>
              <a:rPr lang="ru-RU" sz="14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Г. СОЧИ </a:t>
            </a:r>
            <a:r>
              <a:rPr lang="ru-RU" sz="1400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ИЗ САМАРЫ</a:t>
            </a:r>
            <a:r>
              <a:rPr lang="ru-RU" sz="1600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по маршруту: </a:t>
            </a:r>
            <a:r>
              <a:rPr lang="ru-RU" sz="1400" b="1" dirty="0" smtClean="0">
                <a:solidFill>
                  <a:schemeClr val="accent2"/>
                </a:solidFill>
                <a:latin typeface="Verdana" pitchFamily="32" charset="0"/>
                <a:cs typeface="Arial" charset="0"/>
              </a:rPr>
              <a:t>Самара-Сочи/Адлер—Самара</a:t>
            </a:r>
            <a:r>
              <a:rPr lang="ru-RU" sz="1400" b="1" dirty="0" smtClean="0">
                <a:solidFill>
                  <a:srgbClr val="000000"/>
                </a:solidFill>
                <a:latin typeface="Arial;Tahoma" pitchFamily="32" charset="0"/>
                <a:ea typeface="Arial;Tahoma" pitchFamily="32" charset="0"/>
                <a:cs typeface="Arial;Tahoma" pitchFamily="32" charset="0"/>
              </a:rPr>
              <a:t> 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400" b="1" dirty="0" smtClean="0">
                <a:solidFill>
                  <a:srgbClr val="000000"/>
                </a:solidFill>
                <a:latin typeface="Arial;Tahoma" pitchFamily="32" charset="0"/>
                <a:ea typeface="Arial;Tahoma" pitchFamily="32" charset="0"/>
                <a:cs typeface="Arial;Tahoma" pitchFamily="32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в рамках авторского проекта развития железнодорожного туризма в Самарской области "Моя Великая Россия"! 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270 болельщиков </a:t>
            </a:r>
            <a:r>
              <a:rPr lang="ru-RU" sz="1200" dirty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в 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7 вагонах поезда (плацкартные и купейные) в первый </a:t>
            </a:r>
            <a:r>
              <a:rPr lang="ru-RU" sz="1200" dirty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день начала Олимпиады смогли отправиться на важнейшее спортивное событие планеты!  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Как </a:t>
            </a:r>
            <a:r>
              <a:rPr lang="ru-RU" sz="1200" dirty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всегда, в 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наших турах с нами поехали уважаемые </a:t>
            </a:r>
            <a:r>
              <a:rPr lang="ru-RU" sz="1200" dirty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гости из соседних регионов, которые специально приехали к нам из Уфы, Ульяновска, Пензы, Перми и др. регионов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. Среди туристов: семьи с детьми, болельщики, семейные пары, спортсмены, молодежь: студенты и школьники. Путешествие включало в себя: проезд, 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проживание 3 </a:t>
            </a:r>
            <a:r>
              <a:rPr lang="ru-RU" sz="1200" dirty="0" err="1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дн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./2 н. на круизных лайнерах в гуще спортивных событий, страховку. Туристы посетили спортивные мероприятия:  хоккей Россия- Германия, санный спорт, биатлон, фигурное катание и увидели настоящее награждение наших спортсменов!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2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200" dirty="0" smtClean="0"/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2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2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200" b="1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200" b="1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200" b="1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300" b="1" dirty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dirty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dirty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dirty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dirty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9725" y="287338"/>
            <a:ext cx="4105275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164" y="4113237"/>
            <a:ext cx="4031389" cy="29716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7691" y="4113237"/>
            <a:ext cx="4094097" cy="2976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179140" y="224805"/>
            <a:ext cx="10009112" cy="67687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0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0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0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b="1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На железнодорожном вокзале туристов провожал духовой оркестр,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b="1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нас снимало телевидение.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b="1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Среди туристов были </a:t>
            </a:r>
            <a:r>
              <a:rPr lang="ru-RU" sz="1400" b="1" dirty="0" smtClean="0">
                <a:solidFill>
                  <a:srgbClr val="0000FF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и пять счастливых обладателей</a:t>
            </a:r>
            <a:r>
              <a:rPr lang="ru-RU" sz="1400" b="1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, которые выиграли бесплатную путевку в проводимом конкурсе ГТРК Самара "Выиграй Олимпиаду!«, официального партнера Олимпийских игр.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380" y="224805"/>
            <a:ext cx="4105275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6" name="Picture 2" descr="C:\Users\Homik\Desktop\лена работа\Турпоезда\олимпиада\Фото Турпоезд в Сочи\_DSC13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140" y="1736973"/>
            <a:ext cx="3024336" cy="2008551"/>
          </a:xfrm>
          <a:prstGeom prst="rect">
            <a:avLst/>
          </a:prstGeom>
          <a:noFill/>
        </p:spPr>
      </p:pic>
      <p:pic>
        <p:nvPicPr>
          <p:cNvPr id="2" name="Picture 3" descr="C:\Users\Homik\Desktop\лена работа\Турпоезда\олимпиада\Фото Турпоезд в Сочи\_DSC14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500" y="1736973"/>
            <a:ext cx="3060753" cy="2032736"/>
          </a:xfrm>
          <a:prstGeom prst="rect">
            <a:avLst/>
          </a:prstGeom>
          <a:noFill/>
        </p:spPr>
      </p:pic>
      <p:pic>
        <p:nvPicPr>
          <p:cNvPr id="1030" name="Picture 6" descr="C:\Users\Homik\Desktop\лена работа\Турпоезда\олимпиада\Фото Турпоезд в Сочи\_DSC15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33" y="4572677"/>
            <a:ext cx="3600400" cy="2391131"/>
          </a:xfrm>
          <a:prstGeom prst="rect">
            <a:avLst/>
          </a:prstGeom>
          <a:noFill/>
        </p:spPr>
      </p:pic>
      <p:pic>
        <p:nvPicPr>
          <p:cNvPr id="1031" name="Picture 7" descr="C:\Users\Homik\Desktop\лена работа\Турпоезда\олимпиада\Фото Турпоезд в Сочи\_DSC15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532" y="4545285"/>
            <a:ext cx="3600311" cy="2391073"/>
          </a:xfrm>
          <a:prstGeom prst="rect">
            <a:avLst/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79940" y="152797"/>
            <a:ext cx="2492609" cy="375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 descr="C:\Users\Homik\Desktop\лена работа\Турпоезда\олимпиада\Едем в Самару\DSC0369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1868" y="4545285"/>
            <a:ext cx="4265385" cy="239714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140" y="224805"/>
            <a:ext cx="10081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55555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Мы ехали в поезде, смотрели трансляцию открытия Олимпийских игр, кричали: «Россия, вперед!». Это была необыкновенная атмосфера общего праздника!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148" y="1304925"/>
            <a:ext cx="4369032" cy="290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172" y="4257253"/>
            <a:ext cx="4176464" cy="277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7692" y="1232917"/>
            <a:ext cx="4534853" cy="30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C:\Users\Homik\Desktop\лена работа\Турпоезда\олимпиада\DSC040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7692" y="4329261"/>
            <a:ext cx="4754322" cy="26719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mik\Desktop\лена работа\Турпоезда\олимпиада\Фото Турпоезд в Сочи\_DSC1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156" y="152797"/>
            <a:ext cx="4259444" cy="6413575"/>
          </a:xfrm>
          <a:prstGeom prst="rect">
            <a:avLst/>
          </a:prstGeom>
          <a:noFill/>
        </p:spPr>
      </p:pic>
      <p:pic>
        <p:nvPicPr>
          <p:cNvPr id="6147" name="Picture 3" descr="C:\Users\Homik\Desktop\лена работа\Турпоезда\олимпиада\Фото Турпоезд в Сочи\_DSC16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636" y="152797"/>
            <a:ext cx="5616624" cy="373016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87652" y="4041229"/>
            <a:ext cx="44850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ЕДЕМ В ОЛИМПИЙСКУЮ СКАЗКУ! БОЛЕЕМ ЗА НАШИХ! </a:t>
            </a:r>
          </a:p>
          <a:p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РОССИЯ-ВПЕРЕД!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164" y="1304925"/>
            <a:ext cx="5256584" cy="29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67172" y="224805"/>
            <a:ext cx="9649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Проживание в г. Сочи (Центральный и Адлерский района в непосредственной близости от Олимпийских объектов) на круизных лайнерах на базе 3-х разового питания и на базе завтраков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>
              <a:solidFill>
                <a:schemeClr val="tx1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676" y="4113237"/>
            <a:ext cx="5280928" cy="296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9820" y="1232917"/>
            <a:ext cx="36004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196" y="4545285"/>
            <a:ext cx="3744416" cy="249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0848" y="440829"/>
            <a:ext cx="4712296" cy="264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32" y="191393"/>
            <a:ext cx="5184576" cy="291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32" y="3820453"/>
            <a:ext cx="4968552" cy="279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6148" y="3822333"/>
            <a:ext cx="5002104" cy="281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483396" y="3177133"/>
            <a:ext cx="5346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МЫ ЭТО ВИДЕЛИ! ЭТО БЫЛО С НАМИ!</a:t>
            </a:r>
          </a:p>
          <a:p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ОЛИМПИЙСКИЙ ПАРК…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140" y="152797"/>
            <a:ext cx="100811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</p:txBody>
      </p:sp>
      <p:pic>
        <p:nvPicPr>
          <p:cNvPr id="8194" name="Picture 2" descr="C:\Users\Homik\Desktop\лена работа\Турпоезда\олимпиада\Едем в Самару\DSC03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140" y="152797"/>
            <a:ext cx="6480720" cy="3642164"/>
          </a:xfrm>
          <a:prstGeom prst="rect">
            <a:avLst/>
          </a:prstGeom>
          <a:noFill/>
        </p:spPr>
      </p:pic>
      <p:pic>
        <p:nvPicPr>
          <p:cNvPr id="8195" name="Picture 3" descr="C:\Users\Homik\Desktop\лена работа\Турпоезда\олимпиада\Едем в Самару\DSC03972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540" y="3465165"/>
            <a:ext cx="6417168" cy="3606448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868" y="1448941"/>
            <a:ext cx="3456384" cy="194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32" y="4401269"/>
            <a:ext cx="3528392" cy="198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803876" y="152797"/>
            <a:ext cx="35283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ПОСЕЩЕНИЕ ОЛИМПИЙСКИХ СОРЕВНОВАНИЙ</a:t>
            </a:r>
            <a:r>
              <a:rPr lang="ru-RU" sz="14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: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САННЫЙ СПОРТ, БИАТЛОН, ХОККЕЙ, ФИГУРНОЕ КАТАНИЕ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Lucida Sans Unicode"/>
        <a:cs typeface="Lucida Sans Unicode"/>
      </a:majorFont>
      <a:minorFont>
        <a:latin typeface="Calibri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388</Words>
  <Application>Microsoft Office PowerPoint</Application>
  <PresentationFormat>Произвольный</PresentationFormat>
  <Paragraphs>182</Paragraphs>
  <Slides>15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Межрегиональный проект туров выходного дня на туристических поездах</dc:title>
  <dc:creator>IRONMANN (AKA SHAMAN)</dc:creator>
  <cp:lastModifiedBy>Homik</cp:lastModifiedBy>
  <cp:revision>152</cp:revision>
  <cp:lastPrinted>2013-12-03T09:52:10Z</cp:lastPrinted>
  <dcterms:created xsi:type="dcterms:W3CDTF">2012-06-06T08:05:51Z</dcterms:created>
  <dcterms:modified xsi:type="dcterms:W3CDTF">2015-09-05T21:39:58Z</dcterms:modified>
</cp:coreProperties>
</file>