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5" r:id="rId4"/>
    <p:sldId id="264" r:id="rId5"/>
    <p:sldId id="267" r:id="rId6"/>
    <p:sldId id="274" r:id="rId7"/>
    <p:sldId id="269" r:id="rId8"/>
    <p:sldId id="283" r:id="rId9"/>
    <p:sldId id="281" r:id="rId10"/>
    <p:sldId id="275" r:id="rId11"/>
    <p:sldId id="285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13176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94660"/>
  </p:normalViewPr>
  <p:slideViewPr>
    <p:cSldViewPr>
      <p:cViewPr>
        <p:scale>
          <a:sx n="82" d="100"/>
          <a:sy n="82" d="100"/>
        </p:scale>
        <p:origin x="-6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F157E-6B4E-4665-891D-D352F6CF77AB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9A30B-07B9-468A-A899-F99C87DB7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4008" y="59492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Откройте  для себя Крым!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1406763146_myfresh.tv_den-vmf-rossii-20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 smtClean="0">
                <a:solidFill>
                  <a:srgbClr val="C00000"/>
                </a:solidFill>
                <a:latin typeface="Bookman Old Style" pitchFamily="18" charset="0"/>
              </a:rPr>
              <a:t>ПРАЗДНИЧНЫЙ КРЫМ</a:t>
            </a:r>
            <a:endParaRPr lang="ru-RU" sz="5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76470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Что говорят  участники…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352928" cy="5256584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4800" dirty="0" smtClean="0">
                <a:solidFill>
                  <a:schemeClr val="tx1"/>
                </a:solidFill>
              </a:rPr>
              <a:t>	Трудно </a:t>
            </a:r>
            <a:r>
              <a:rPr lang="ru-RU" sz="4800" dirty="0" smtClean="0">
                <a:solidFill>
                  <a:schemeClr val="tx1"/>
                </a:solidFill>
              </a:rPr>
              <a:t>подобрать слова, чтобы объяснить, что значит Севастополь для Москвы, для всей России. Именно этот город был целью всей поездки, и казалось, я бы полюбила его любым, даже в руинах. Но тур превзошел все ожидания. Понравились отели, сама организация тура: у каждого была возможность делать то, что он хочет, не отставая при этом от группы. Иногда успевали посмотреть больше, чем было запланировано в основной и факультативной программе, видимо благодаря усилиям и неиссякаемой энергии организаторов, которым хотелось бы сказать отдельное СПАСИБО. С экскурсоводами мне везет редко, но Андрей Николаевич обладал незаурядными ораторскими способностями, выдавал все известные ему версии относительно тех или иных событий, благодаря чему, с одной стороны, в группе не возникало жарких дискуссий, а с другой - истории становились более увлекательными. Сразу чувствуется профессионализм, ответственность и любовь к своему делу. Совершенной неожиданностью стала грамотная и логичная речь экскурсовода и его отменное чувство юмора. Все то же самое могу сказать и о нашем водителе Владимире, который всячески поддерживал группу в этом длительном путешествии. мне трудно судить: возможно, эти качества присущи всем </a:t>
            </a:r>
            <a:r>
              <a:rPr lang="ru-RU" sz="4800" dirty="0" err="1" smtClean="0">
                <a:solidFill>
                  <a:schemeClr val="tx1"/>
                </a:solidFill>
              </a:rPr>
              <a:t>севастопольцам</a:t>
            </a:r>
            <a:r>
              <a:rPr lang="ru-RU" sz="4800" dirty="0" smtClean="0">
                <a:solidFill>
                  <a:schemeClr val="tx1"/>
                </a:solidFill>
              </a:rPr>
              <a:t>. Это сильные и достойные люди, по крайней мере, мне встречались такие). Именно люди - основная достопримечательность этого города, возможно один из самых русских в России. У </a:t>
            </a:r>
            <a:r>
              <a:rPr lang="ru-RU" sz="4800" dirty="0" err="1" smtClean="0">
                <a:solidFill>
                  <a:schemeClr val="tx1"/>
                </a:solidFill>
              </a:rPr>
              <a:t>севастопольцев</a:t>
            </a:r>
            <a:r>
              <a:rPr lang="ru-RU" sz="4800" dirty="0" smtClean="0">
                <a:solidFill>
                  <a:schemeClr val="tx1"/>
                </a:solidFill>
              </a:rPr>
              <a:t> грандиозное прошлое. Хочется пожелать им такого же будущего. Это прекрасный тур. Расскажу про него знакомым. И сама приеду еще не раз навестить Крым. </a:t>
            </a:r>
          </a:p>
          <a:p>
            <a:pPr algn="r"/>
            <a:r>
              <a:rPr lang="ru-RU" sz="4800" b="1" dirty="0" smtClean="0">
                <a:solidFill>
                  <a:schemeClr val="tx1"/>
                </a:solidFill>
              </a:rPr>
              <a:t>Наталья, </a:t>
            </a:r>
            <a:r>
              <a:rPr lang="ru-RU" sz="4800" b="1" dirty="0" smtClean="0">
                <a:solidFill>
                  <a:schemeClr val="tx1"/>
                </a:solidFill>
              </a:rPr>
              <a:t>Москва</a:t>
            </a:r>
            <a:endParaRPr lang="ru-RU" sz="48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76470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Что говорят  участники…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352928" cy="52565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	Выражаем </a:t>
            </a:r>
            <a:r>
              <a:rPr lang="ru-RU" sz="1400" dirty="0" smtClean="0">
                <a:solidFill>
                  <a:schemeClr val="tx1"/>
                </a:solidFill>
              </a:rPr>
              <a:t>огромную благодарность за организацию всей поездки. Очень чётко, познавательно, интересно, насыщенная программа, информативно, прекрасная атмосфера доброжелательности и радушия. Информационные сообщения сопровождают всю поездку. Энциклопедические знания, приятный голос, </a:t>
            </a:r>
            <a:r>
              <a:rPr lang="ru-RU" sz="1400" dirty="0" smtClean="0">
                <a:solidFill>
                  <a:schemeClr val="tx1"/>
                </a:solidFill>
              </a:rPr>
              <a:t>интеллигентность экскурсовода, </a:t>
            </a:r>
            <a:r>
              <a:rPr lang="ru-RU" sz="1400" dirty="0" smtClean="0">
                <a:solidFill>
                  <a:schemeClr val="tx1"/>
                </a:solidFill>
              </a:rPr>
              <a:t>чёткость. профессионализм </a:t>
            </a:r>
            <a:r>
              <a:rPr lang="ru-RU" sz="1400" dirty="0" smtClean="0">
                <a:solidFill>
                  <a:schemeClr val="tx1"/>
                </a:solidFill>
              </a:rPr>
              <a:t>водителя, </a:t>
            </a:r>
            <a:r>
              <a:rPr lang="ru-RU" sz="1400" dirty="0" smtClean="0">
                <a:solidFill>
                  <a:schemeClr val="tx1"/>
                </a:solidFill>
              </a:rPr>
              <a:t>готовность помочь в любом вопросе создают приятную атмосферу познавательного отдыха. </a:t>
            </a:r>
            <a:r>
              <a:rPr lang="ru-RU" sz="1400" dirty="0" smtClean="0">
                <a:solidFill>
                  <a:schemeClr val="tx1"/>
                </a:solidFill>
              </a:rPr>
              <a:t>  Празднование в Севастополе  Дня Победы   навсегда останется в нашей памяти…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В.Н. </a:t>
            </a:r>
            <a:r>
              <a:rPr lang="ru-RU" sz="1400" b="1" dirty="0" err="1" smtClean="0">
                <a:solidFill>
                  <a:schemeClr val="tx1"/>
                </a:solidFill>
              </a:rPr>
              <a:t>Струнов</a:t>
            </a:r>
            <a:r>
              <a:rPr lang="ru-RU" sz="1400" b="1" dirty="0" smtClean="0">
                <a:solidFill>
                  <a:schemeClr val="tx1"/>
                </a:solidFill>
              </a:rPr>
              <a:t>, С.Е. Белова, Елена и Константин </a:t>
            </a:r>
            <a:r>
              <a:rPr lang="ru-RU" sz="1400" b="1" dirty="0" err="1" smtClean="0">
                <a:solidFill>
                  <a:schemeClr val="tx1"/>
                </a:solidFill>
              </a:rPr>
              <a:t>Шуляк</a:t>
            </a:r>
            <a:r>
              <a:rPr lang="ru-RU" sz="1400" b="1" dirty="0" smtClean="0">
                <a:solidFill>
                  <a:schemeClr val="tx1"/>
                </a:solidFill>
              </a:rPr>
              <a:t>, семья Чистовых из </a:t>
            </a:r>
            <a:r>
              <a:rPr lang="ru-RU" sz="1400" b="1" dirty="0" smtClean="0">
                <a:solidFill>
                  <a:schemeClr val="tx1"/>
                </a:solidFill>
              </a:rPr>
              <a:t>Санкт-Петербурга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	Огромная </a:t>
            </a:r>
            <a:r>
              <a:rPr lang="ru-RU" sz="1400" dirty="0" smtClean="0">
                <a:solidFill>
                  <a:schemeClr val="tx1"/>
                </a:solidFill>
              </a:rPr>
              <a:t>благодарность организаторам тура </a:t>
            </a:r>
            <a:r>
              <a:rPr lang="ru-RU" sz="1400" dirty="0" smtClean="0">
                <a:solidFill>
                  <a:schemeClr val="tx1"/>
                </a:solidFill>
              </a:rPr>
              <a:t>«Праздничный Крым» оставила </a:t>
            </a:r>
            <a:r>
              <a:rPr lang="ru-RU" sz="1400" dirty="0" smtClean="0">
                <a:solidFill>
                  <a:schemeClr val="tx1"/>
                </a:solidFill>
              </a:rPr>
              <a:t>неизгладимое впечатление</a:t>
            </a:r>
            <a:r>
              <a:rPr lang="ru-RU" sz="1400" dirty="0" smtClean="0">
                <a:solidFill>
                  <a:schemeClr val="tx1"/>
                </a:solidFill>
              </a:rPr>
              <a:t>: отличная </a:t>
            </a:r>
            <a:r>
              <a:rPr lang="ru-RU" sz="1400" dirty="0" smtClean="0">
                <a:solidFill>
                  <a:schemeClr val="tx1"/>
                </a:solidFill>
              </a:rPr>
              <a:t>организация тура, изумительный экскурсовод Лариса Ивановна, высокопрофессиональный водитель Александр. Тур чрезвычайно продуман со всех сторон - по содержанию и очередности посещения интереснейших мест </a:t>
            </a:r>
            <a:r>
              <a:rPr lang="ru-RU" sz="1400" dirty="0" smtClean="0">
                <a:solidFill>
                  <a:schemeClr val="tx1"/>
                </a:solidFill>
              </a:rPr>
              <a:t>Крыма, Севастополь, Ялта,  Бахчисарай  - все в одном тура, всего за 4 дня. </a:t>
            </a:r>
            <a:r>
              <a:rPr lang="ru-RU" sz="1400" dirty="0" smtClean="0">
                <a:solidFill>
                  <a:schemeClr val="tx1"/>
                </a:solidFill>
              </a:rPr>
              <a:t>Рекомендую всем своим друзьям и знакомым совершить такую поездку. Спасибо еще раз</a:t>
            </a:r>
            <a:r>
              <a:rPr lang="ru-RU" sz="1400" dirty="0" smtClean="0">
                <a:solidFill>
                  <a:schemeClr val="tx1"/>
                </a:solidFill>
              </a:rPr>
              <a:t>!</a:t>
            </a:r>
          </a:p>
          <a:p>
            <a:pPr algn="just"/>
            <a:endParaRPr lang="ru-RU" sz="1400" dirty="0" smtClean="0">
              <a:solidFill>
                <a:schemeClr val="tx1"/>
              </a:solidFill>
            </a:endParaRPr>
          </a:p>
          <a:p>
            <a:pPr algn="r"/>
            <a:r>
              <a:rPr lang="ru-RU" sz="1400" b="1" dirty="0" err="1" smtClean="0">
                <a:solidFill>
                  <a:schemeClr val="tx1"/>
                </a:solidFill>
              </a:rPr>
              <a:t>Подстрахова</a:t>
            </a:r>
            <a:r>
              <a:rPr lang="ru-RU" sz="1400" b="1" dirty="0" smtClean="0">
                <a:solidFill>
                  <a:schemeClr val="tx1"/>
                </a:solidFill>
              </a:rPr>
              <a:t> Анна Владимировна, г. Владимир </a:t>
            </a:r>
          </a:p>
          <a:p>
            <a:pPr algn="r"/>
            <a:endParaRPr lang="ru-RU" sz="1400" b="1" dirty="0" smtClean="0"/>
          </a:p>
          <a:p>
            <a:pPr algn="r"/>
            <a:r>
              <a:rPr lang="ru-RU" sz="1400" b="1" dirty="0" smtClean="0"/>
              <a:t> </a:t>
            </a:r>
            <a:endParaRPr lang="ru-RU" sz="1400" b="1" dirty="0" smtClean="0"/>
          </a:p>
          <a:p>
            <a:endParaRPr lang="ru-RU" dirty="0"/>
          </a:p>
        </p:txBody>
      </p:sp>
      <p:sp>
        <p:nvSpPr>
          <p:cNvPr id="1026" name="AutoShape 2" descr="http://%D1%8D%D0%BA%D1%81%D0%BA%D1%83%D1%80%D1%81%D0%B8%D0%B8-%D0%B0%D0%BD%D0%B0%D0%BF%D0%B0.%D1%80%D1%84/krym11may2012/6Sevastopol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%D1%8D%D0%BA%D1%81%D0%BA%D1%83%D1%80%D1%81%D0%B8%D0%B8-%D0%B0%D0%BD%D0%B0%D0%BF%D0%B0.%D1%80%D1%84/krym11may2012/6Sevastopol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%D1%8D%D0%BA%D1%81%D0%BA%D1%83%D1%80%D1%81%D0%B8%D0%B8-%D0%B0%D0%BD%D0%B0%D0%BF%D0%B0.%D1%80%D1%84/krym11may2012/6Sevastopol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1995052" cy="1496289"/>
          </a:xfrm>
          <a:prstGeom prst="rect">
            <a:avLst/>
          </a:prstGeom>
        </p:spPr>
      </p:pic>
      <p:pic>
        <p:nvPicPr>
          <p:cNvPr id="8" name="Рисунок 7" descr="sevast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924944"/>
            <a:ext cx="2238232" cy="1491222"/>
          </a:xfrm>
          <a:prstGeom prst="rect">
            <a:avLst/>
          </a:prstGeom>
        </p:spPr>
      </p:pic>
      <p:pic>
        <p:nvPicPr>
          <p:cNvPr id="9" name="Рисунок 8" descr="sevast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924944"/>
            <a:ext cx="2238232" cy="14912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76470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Результат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4320480" cy="511256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Основным </a:t>
            </a:r>
            <a:r>
              <a:rPr lang="ru-RU" sz="1800" dirty="0" smtClean="0">
                <a:solidFill>
                  <a:schemeClr val="tx1"/>
                </a:solidFill>
              </a:rPr>
              <a:t>достижением проекта является популяризация    экскурсионного и культурного отдыха среди населения РФ и других стран, вовлечение туристов в массовые событийные мероприятия ( музыкальные фестивали, фестивали военных оркестров, этнические событийные мероприятия и др.), возможность расширения рамок туристического сезона, а также поддержка имиджа Крымского полуострова, как природного, климатического, культурного и исторического курорта.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allcrimea.net/photo/big/1288028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67372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23528" y="1772816"/>
            <a:ext cx="8460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EFDF11"/>
                </a:solidFill>
                <a:latin typeface="Bookman Old Style" pitchFamily="18" charset="0"/>
              </a:rPr>
              <a:t>Группа туристических  компаний </a:t>
            </a:r>
            <a:r>
              <a:rPr lang="ru-RU" sz="2400" b="1" dirty="0">
                <a:solidFill>
                  <a:srgbClr val="EFDF11"/>
                </a:solidFill>
                <a:latin typeface="Bookman Old Style" pitchFamily="18" charset="0"/>
              </a:rPr>
              <a:t>«КАНДАГАР</a:t>
            </a:r>
            <a:r>
              <a:rPr lang="ru-RU" sz="2400" b="1" dirty="0" smtClean="0">
                <a:solidFill>
                  <a:srgbClr val="EFDF11"/>
                </a:solidFill>
                <a:latin typeface="Bookman Old Style" pitchFamily="18" charset="0"/>
              </a:rPr>
              <a:t>» </a:t>
            </a:r>
          </a:p>
          <a:p>
            <a:pPr algn="ctr"/>
            <a:r>
              <a:rPr lang="uk-UA" sz="2400" b="1" dirty="0" smtClean="0">
                <a:solidFill>
                  <a:srgbClr val="EFDF11"/>
                </a:solidFill>
                <a:latin typeface="Bookman Old Style" pitchFamily="18" charset="0"/>
              </a:rPr>
              <a:t>WWW.KANDAGAR.RU</a:t>
            </a:r>
            <a:endParaRPr lang="ru-RU" sz="2400" b="1" dirty="0">
              <a:solidFill>
                <a:srgbClr val="EFDF11"/>
              </a:solidFill>
              <a:latin typeface="Bookman Old Style" pitchFamily="18" charset="0"/>
            </a:endParaRPr>
          </a:p>
        </p:txBody>
      </p:sp>
      <p:pic>
        <p:nvPicPr>
          <p:cNvPr id="3075" name="Рисунок 6" descr="20 лет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08920"/>
            <a:ext cx="262046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0" descr="большой_желтый__лого_с_подложкой_синей_без_текст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2592734" cy="183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Тур организован и проводится группой туристических компаний «Кандагар» (ТМ «</a:t>
            </a:r>
            <a:r>
              <a:rPr lang="en-US" sz="2400" dirty="0" smtClean="0">
                <a:solidFill>
                  <a:schemeClr val="bg1"/>
                </a:solidFill>
              </a:rPr>
              <a:t>KANDAGAR GROUP</a:t>
            </a:r>
            <a:r>
              <a:rPr lang="ru-RU" sz="2400" dirty="0" smtClean="0">
                <a:solidFill>
                  <a:schemeClr val="bg1"/>
                </a:solidFill>
              </a:rPr>
              <a:t>»)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869160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ГК «Кандагар» является </a:t>
            </a:r>
            <a:r>
              <a:rPr lang="ru-RU" sz="2400" dirty="0" err="1" smtClean="0">
                <a:solidFill>
                  <a:schemeClr val="bg1"/>
                </a:solidFill>
              </a:rPr>
              <a:t>туроператорской</a:t>
            </a:r>
            <a:r>
              <a:rPr lang="ru-RU" sz="2400" dirty="0" smtClean="0">
                <a:solidFill>
                  <a:schemeClr val="bg1"/>
                </a:solidFill>
              </a:rPr>
              <a:t> компанией с более чем </a:t>
            </a:r>
            <a:r>
              <a:rPr lang="ru-RU" sz="2400" dirty="0" smtClean="0">
                <a:solidFill>
                  <a:schemeClr val="bg1"/>
                </a:solidFill>
              </a:rPr>
              <a:t>21 </a:t>
            </a:r>
            <a:r>
              <a:rPr lang="ru-RU" sz="2400" dirty="0" smtClean="0">
                <a:solidFill>
                  <a:schemeClr val="bg1"/>
                </a:solidFill>
              </a:rPr>
              <a:t>летним стажем работы, коллективом более </a:t>
            </a:r>
            <a:r>
              <a:rPr lang="ru-RU" sz="2400" dirty="0" smtClean="0">
                <a:solidFill>
                  <a:schemeClr val="bg1"/>
                </a:solidFill>
              </a:rPr>
              <a:t>70 </a:t>
            </a:r>
            <a:r>
              <a:rPr lang="ru-RU" sz="2400" dirty="0" smtClean="0">
                <a:solidFill>
                  <a:schemeClr val="bg1"/>
                </a:solidFill>
              </a:rPr>
              <a:t>человек, специализация – курорты РФ, Беларуси, Прибалтики, Украины.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КАРТА МАРШРУТА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44008" y="59492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Карта МАРШРУТА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47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00563" y="5849938"/>
            <a:ext cx="4643437" cy="1008062"/>
          </a:xfrm>
          <a:prstGeom prst="rect">
            <a:avLst/>
          </a:prstGeom>
          <a:solidFill>
            <a:srgbClr val="F2D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44008" y="602128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3399"/>
                </a:solidFill>
                <a:latin typeface="Bookman Old Style" pitchFamily="18" charset="0"/>
              </a:rPr>
              <a:t>КАРТА МАРШРУТА</a:t>
            </a:r>
            <a:endParaRPr lang="ru-RU" sz="32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8782973">
            <a:off x="2755805" y="3304168"/>
            <a:ext cx="16176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3409826" flipV="1">
            <a:off x="2676711" y="4165342"/>
            <a:ext cx="499268" cy="214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388102" flipV="1">
            <a:off x="3286813" y="4860034"/>
            <a:ext cx="499268" cy="214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1379351" flipV="1">
            <a:off x="4074324" y="5100974"/>
            <a:ext cx="499268" cy="214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428641">
            <a:off x="4743888" y="4873311"/>
            <a:ext cx="499268" cy="252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428641">
            <a:off x="5391961" y="4585279"/>
            <a:ext cx="499268" cy="252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830970">
            <a:off x="4246784" y="2052866"/>
            <a:ext cx="12483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8518888">
            <a:off x="4399184" y="2205266"/>
            <a:ext cx="12483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9473401">
            <a:off x="2908205" y="3456568"/>
            <a:ext cx="16176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9613423">
            <a:off x="5248100" y="4370106"/>
            <a:ext cx="499268" cy="252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165529" flipV="1">
            <a:off x="4011422" y="4841138"/>
            <a:ext cx="499268" cy="214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522764">
            <a:off x="4671881" y="4585278"/>
            <a:ext cx="499268" cy="252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2604237" flipV="1">
            <a:off x="3450192" y="4637000"/>
            <a:ext cx="499268" cy="275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856984" cy="1470025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Длительность тура: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4 дня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/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3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ночи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640960" cy="1752600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Маршрут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: </a:t>
            </a:r>
            <a:r>
              <a:rPr lang="ru-RU" sz="2000" dirty="0" smtClean="0">
                <a:solidFill>
                  <a:srgbClr val="131763"/>
                </a:solidFill>
                <a:latin typeface="Bookman Old Style" pitchFamily="18" charset="0"/>
              </a:rPr>
              <a:t>Симферополь </a:t>
            </a:r>
            <a:r>
              <a:rPr lang="ru-RU" sz="2000" dirty="0" smtClean="0">
                <a:solidFill>
                  <a:srgbClr val="131763"/>
                </a:solidFill>
                <a:latin typeface="Bookman Old Style" pitchFamily="18" charset="0"/>
              </a:rPr>
              <a:t>- Севастополь - Алупка - Никита - Ялта - Балаклава - Бахчисарай - Симферополь</a:t>
            </a:r>
            <a:endParaRPr lang="ru-RU" sz="1900" dirty="0" smtClean="0">
              <a:solidFill>
                <a:srgbClr val="131763"/>
              </a:solidFill>
              <a:latin typeface="Bookman Old Style" pitchFamily="18" charset="0"/>
            </a:endParaRPr>
          </a:p>
          <a:p>
            <a:pPr algn="l"/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Города выезда/вылета: Симферополь</a:t>
            </a:r>
          </a:p>
          <a:p>
            <a:pPr algn="l"/>
            <a:endParaRPr lang="ru-RU" sz="19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Маршрут кольцевой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, начало и окончание тура в г. Симферополе.</a:t>
            </a:r>
          </a:p>
          <a:p>
            <a:pPr algn="l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4005064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14096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Размещение: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размещение в  1-2- местных номерах с удобствами в гостиницах уровня 3* и выше в зависимости от сезона.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Питание: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2-разовое.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 течение всего тура с группой находится сопровождающий – сертифицированный экскурсовод.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Транспорт: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современные, комфортабельны автобусы и микроавтобусы, в летнее время- кондиционированные.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Организационные  детали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19872" y="692696"/>
            <a:ext cx="5472608" cy="576064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rgbClr val="003399"/>
                </a:solidFill>
                <a:latin typeface="Bookman Old Style" pitchFamily="18" charset="0"/>
              </a:rPr>
              <a:t>В </a:t>
            </a:r>
            <a:r>
              <a:rPr lang="ru-RU" dirty="0" smtClean="0">
                <a:solidFill>
                  <a:srgbClr val="003399"/>
                </a:solidFill>
                <a:latin typeface="Bookman Old Style" pitchFamily="18" charset="0"/>
              </a:rPr>
              <a:t>экскурсионно-событийный туре </a:t>
            </a:r>
            <a:r>
              <a:rPr lang="ru-RU" dirty="0" smtClean="0">
                <a:solidFill>
                  <a:srgbClr val="003399"/>
                </a:solidFill>
                <a:latin typeface="Bookman Old Style" pitchFamily="18" charset="0"/>
              </a:rPr>
              <a:t>«Праздничный Крым </a:t>
            </a:r>
          </a:p>
          <a:p>
            <a:pPr algn="r"/>
            <a:r>
              <a:rPr lang="ru-RU" dirty="0" smtClean="0">
                <a:solidFill>
                  <a:srgbClr val="003399"/>
                </a:solidFill>
                <a:latin typeface="Bookman Old Style" pitchFamily="18" charset="0"/>
              </a:rPr>
              <a:t>в</a:t>
            </a:r>
            <a:r>
              <a:rPr lang="ru-RU" dirty="0" smtClean="0">
                <a:solidFill>
                  <a:srgbClr val="003399"/>
                </a:solidFill>
                <a:latin typeface="Bookman Old Style" pitchFamily="18" charset="0"/>
              </a:rPr>
              <a:t>ключены наиболее интересные  экскурсии по Севастополю – городу русской славы, </a:t>
            </a:r>
            <a:endParaRPr lang="ru-RU" dirty="0" smtClean="0">
              <a:solidFill>
                <a:srgbClr val="003399"/>
              </a:solidFill>
              <a:latin typeface="Bookman Old Style" pitchFamily="18" charset="0"/>
            </a:endParaRPr>
          </a:p>
          <a:p>
            <a:pPr algn="r"/>
            <a:r>
              <a:rPr lang="ru-RU" dirty="0" smtClean="0">
                <a:solidFill>
                  <a:srgbClr val="003399"/>
                </a:solidFill>
                <a:latin typeface="Bookman Old Style" pitchFamily="18" charset="0"/>
              </a:rPr>
              <a:t>к</a:t>
            </a:r>
            <a:r>
              <a:rPr lang="ru-RU" dirty="0" smtClean="0">
                <a:solidFill>
                  <a:srgbClr val="003399"/>
                </a:solidFill>
                <a:latin typeface="Bookman Old Style" pitchFamily="18" charset="0"/>
              </a:rPr>
              <a:t>раткое знакомство с Южным берегом Крыма, его уникальными </a:t>
            </a:r>
            <a:r>
              <a:rPr lang="ru-RU" dirty="0" smtClean="0">
                <a:solidFill>
                  <a:srgbClr val="003399"/>
                </a:solidFill>
                <a:latin typeface="Bookman Old Style" pitchFamily="18" charset="0"/>
              </a:rPr>
              <a:t>пейзажами и дворцами</a:t>
            </a:r>
            <a:r>
              <a:rPr lang="ru-RU" dirty="0" smtClean="0">
                <a:solidFill>
                  <a:srgbClr val="003399"/>
                </a:solidFill>
                <a:latin typeface="Bookman Old Style" pitchFamily="18" charset="0"/>
              </a:rPr>
              <a:t>, а также </a:t>
            </a:r>
          </a:p>
          <a:p>
            <a:pPr algn="r"/>
            <a:r>
              <a:rPr lang="ru-RU" dirty="0" smtClean="0">
                <a:solidFill>
                  <a:srgbClr val="003399"/>
                </a:solidFill>
                <a:latin typeface="Bookman Old Style" pitchFamily="18" charset="0"/>
              </a:rPr>
              <a:t>п</a:t>
            </a:r>
            <a:r>
              <a:rPr lang="ru-RU" dirty="0" smtClean="0">
                <a:solidFill>
                  <a:srgbClr val="003399"/>
                </a:solidFill>
                <a:latin typeface="Bookman Old Style" pitchFamily="18" charset="0"/>
              </a:rPr>
              <a:t>осещение бывшей столицы </a:t>
            </a:r>
            <a:r>
              <a:rPr lang="ru-RU" dirty="0" smtClean="0">
                <a:solidFill>
                  <a:srgbClr val="003399"/>
                </a:solidFill>
                <a:latin typeface="Bookman Old Style" pitchFamily="18" charset="0"/>
              </a:rPr>
              <a:t>крымского ханства - </a:t>
            </a:r>
            <a:r>
              <a:rPr lang="ru-RU" dirty="0" smtClean="0">
                <a:solidFill>
                  <a:srgbClr val="003399"/>
                </a:solidFill>
                <a:latin typeface="Bookman Old Style" pitchFamily="18" charset="0"/>
              </a:rPr>
              <a:t>Бахчисарая.</a:t>
            </a:r>
            <a:endParaRPr lang="ru-RU" dirty="0" smtClean="0">
              <a:solidFill>
                <a:srgbClr val="003399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voroncovskiy-dvor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04006" cy="2274845"/>
          </a:xfrm>
          <a:prstGeom prst="rect">
            <a:avLst/>
          </a:prstGeom>
        </p:spPr>
      </p:pic>
      <p:pic>
        <p:nvPicPr>
          <p:cNvPr id="7" name="Рисунок 6" descr="бахчисар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81128"/>
            <a:ext cx="3229606" cy="2276872"/>
          </a:xfrm>
          <a:prstGeom prst="rect">
            <a:avLst/>
          </a:prstGeom>
        </p:spPr>
      </p:pic>
      <p:pic>
        <p:nvPicPr>
          <p:cNvPr id="8194" name="Picture 2" descr="http://welcome.mos.ru/upload/medialibrary/dd6/1366269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3203848" cy="2351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Событийные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мероприятия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064896" cy="266429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Даты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тура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«Праздничный Крым»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удачно дополняются массовыми событийными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мероприятиями, приуроченными к празднованию Дню Победа, Дню России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Дню военно-морского флота), п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роходящими в Севастополе и Крыму.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Это значительно расширяет возможности культурного отдыха  для участников. </a:t>
            </a:r>
          </a:p>
          <a:p>
            <a:pPr algn="just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just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354291045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149080"/>
            <a:ext cx="2520303" cy="1688603"/>
          </a:xfrm>
          <a:prstGeom prst="rect">
            <a:avLst/>
          </a:prstGeom>
        </p:spPr>
      </p:pic>
      <p:pic>
        <p:nvPicPr>
          <p:cNvPr id="5" name="Рисунок 4" descr="pobe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1312" y="4149080"/>
            <a:ext cx="3096344" cy="1662852"/>
          </a:xfrm>
          <a:prstGeom prst="rect">
            <a:avLst/>
          </a:prstGeom>
        </p:spPr>
      </p:pic>
      <p:pic>
        <p:nvPicPr>
          <p:cNvPr id="6" name="Рисунок 5" descr="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7656" y="4134206"/>
            <a:ext cx="2520280" cy="17104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28092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День Победы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8127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28092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День России 12 июня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rustoria.ru/images/content/g960x504/4e/4e21d73e7ba0cffc0d445c511f3e03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0380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188641"/>
            <a:ext cx="82809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День военно-морского флота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timenews.in.ua/wp-content/uploads/2014/07/680x381xvene-musta-mere-laevastik-sevastopolis-5314c5de69e67.jpg.pagespeed.ic.Cj62NemF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61810" cy="4853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КАРТА МАРШРУТА</vt:lpstr>
      <vt:lpstr>Длительность тура: 4 дня / 3 ночи </vt:lpstr>
      <vt:lpstr>Слайд 5</vt:lpstr>
      <vt:lpstr>Событийные мероприятия</vt:lpstr>
      <vt:lpstr>День Победы  </vt:lpstr>
      <vt:lpstr>День России 12 июня</vt:lpstr>
      <vt:lpstr>Слайд 9</vt:lpstr>
      <vt:lpstr>Что говорят  участники…</vt:lpstr>
      <vt:lpstr>Что говорят  участники…</vt:lpstr>
      <vt:lpstr>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22</cp:revision>
  <dcterms:modified xsi:type="dcterms:W3CDTF">2015-09-18T14:30:49Z</dcterms:modified>
</cp:coreProperties>
</file>