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66" r:id="rId5"/>
    <p:sldId id="265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00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vector-flower-shop-273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логотип Б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184" y="571480"/>
            <a:ext cx="8229658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000108"/>
            <a:ext cx="3714776" cy="42862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ЭТНОГРАФИЧЕСКИЙ   ФЕСТИВАЛЬ</a:t>
            </a:r>
            <a:endParaRPr lang="ru-RU" sz="1600" b="1" dirty="0">
              <a:solidFill>
                <a:srgbClr val="990033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5429264"/>
            <a:ext cx="36695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90033"/>
                </a:solidFill>
                <a:latin typeface="Arial Narrow" pitchFamily="34" charset="0"/>
              </a:rPr>
              <a:t>Ярославский муниципальный район</a:t>
            </a:r>
            <a:endParaRPr lang="ru-RU" b="1" dirty="0">
              <a:solidFill>
                <a:srgbClr val="990033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vector-flower-shop-273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571868" y="219490"/>
            <a:ext cx="542928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Одновременно с конкурсом народной песни «Широкий круг» на фестивале работало несколько площадок.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990033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28662" y="6020534"/>
            <a:ext cx="7358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  В тени </a:t>
            </a:r>
            <a:r>
              <a:rPr lang="ru-RU" sz="1600" b="1" dirty="0" err="1" smtClean="0">
                <a:solidFill>
                  <a:srgbClr val="990033"/>
                </a:solidFill>
                <a:latin typeface="Arial Narrow" pitchFamily="34" charset="0"/>
              </a:rPr>
              <a:t>пестрецовских</a:t>
            </a: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  берез проходил кулинарный конкурс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«Скатерть-самобранка». </a:t>
            </a:r>
          </a:p>
        </p:txBody>
      </p:sp>
      <p:pic>
        <p:nvPicPr>
          <p:cNvPr id="10" name="Рисунок 9" descr="lyfAXq0zq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928670"/>
            <a:ext cx="7678000" cy="512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vector-flower-shop-273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214282" y="357166"/>
            <a:ext cx="8643998" cy="6358006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Продолжился праздник шествием к </a:t>
            </a:r>
            <a:r>
              <a:rPr lang="ru-RU" dirty="0" err="1" smtClean="0"/>
              <a:t>пестрецовской</a:t>
            </a:r>
            <a:r>
              <a:rPr lang="ru-RU" dirty="0" smtClean="0"/>
              <a:t> церкви Покрова Пресвятой Богородицы</a:t>
            </a:r>
            <a:endParaRPr lang="ru-RU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857884" y="1948568"/>
            <a:ext cx="228601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Распахнула свои двери  экспозиция традиционных обрядовых кукол «</a:t>
            </a:r>
            <a:r>
              <a:rPr lang="ru-RU" sz="1600" b="1" dirty="0" err="1" smtClean="0">
                <a:solidFill>
                  <a:srgbClr val="990033"/>
                </a:solidFill>
                <a:latin typeface="Arial Narrow" pitchFamily="34" charset="0"/>
              </a:rPr>
              <a:t>Хорошеня</a:t>
            </a: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».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990033"/>
              </a:solidFill>
              <a:latin typeface="Arial Narrow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Все желающие смогли посетить мастер-класс по изготовлению березовых венков и обрядовых кукол.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990033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13" name="Рисунок 12" descr="gliRtoAd4d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82989"/>
            <a:ext cx="4929222" cy="657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vector-flower-shop-273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214282" y="1643050"/>
            <a:ext cx="7072362" cy="5072122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Продолжился праздник шествием к </a:t>
            </a:r>
            <a:r>
              <a:rPr lang="ru-RU" dirty="0" err="1" smtClean="0"/>
              <a:t>пестрецовской</a:t>
            </a:r>
            <a:r>
              <a:rPr lang="ru-RU" dirty="0" smtClean="0"/>
              <a:t> церкви Покрова Пресвятой Богородицы</a:t>
            </a:r>
            <a:endParaRPr lang="ru-RU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72066" y="4763168"/>
            <a:ext cx="335758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Любителей народных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 забав развлекала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 игровая площадка.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990033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13" name="Рисунок 12" descr="c_0eGO0yc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16848"/>
            <a:ext cx="6572296" cy="4383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_gpAm4SxBV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714620"/>
            <a:ext cx="550072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vector-flower-shop-273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500034" y="1643050"/>
            <a:ext cx="8072494" cy="5072122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Продолжился праздник шествием к </a:t>
            </a:r>
            <a:r>
              <a:rPr lang="ru-RU" dirty="0" err="1" smtClean="0"/>
              <a:t>пестрецовской</a:t>
            </a:r>
            <a:r>
              <a:rPr lang="ru-RU" dirty="0" smtClean="0"/>
              <a:t> церкви Покрова Пресвятой Богородицы</a:t>
            </a:r>
            <a:endParaRPr lang="ru-RU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500562" y="127310"/>
            <a:ext cx="428628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Награждение участников конкурса народной песни «Широкий круг» проходило во время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 гала-концерта.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990033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786050" y="4642394"/>
            <a:ext cx="38576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   Все коллективы и солисты получили памятные дипломы, настенные часы с логотипами конкурса «Широкий круг» и, конечно, официальный напиток фестиваля «Березовая карусель» - березовый сок.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13" name="Рисунок 12" descr="4BXNlrWOSp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928670"/>
            <a:ext cx="535517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JbSSTMBDH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2500306"/>
            <a:ext cx="2357454" cy="422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MO_GMGuooc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0"/>
            <a:ext cx="2714644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березы благодарность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3018962"/>
            <a:ext cx="2714644" cy="3839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vector-flower-shop-273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500034" y="1357298"/>
            <a:ext cx="8072494" cy="5357874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Продолжился праздник шествием к </a:t>
            </a:r>
            <a:r>
              <a:rPr lang="ru-RU" dirty="0" err="1" smtClean="0"/>
              <a:t>пестрецовской</a:t>
            </a:r>
            <a:r>
              <a:rPr lang="ru-RU" dirty="0" smtClean="0"/>
              <a:t> церкви Покрова Пресвятой Богородицы</a:t>
            </a:r>
            <a:endParaRPr lang="ru-RU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4357686" y="92978"/>
            <a:ext cx="464347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990033"/>
              </a:solidFill>
              <a:latin typeface="Arial Narrow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 smtClean="0">
                <a:solidFill>
                  <a:srgbClr val="990033"/>
                </a:solidFill>
                <a:latin typeface="Arial Narrow" pitchFamily="34" charset="0"/>
              </a:rPr>
              <a:t>Гран-При</a:t>
            </a: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 фестиваля – приз Главы Ярославского муниципального района , расписной самовар -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 получил ансамбль «</a:t>
            </a:r>
            <a:r>
              <a:rPr lang="ru-RU" sz="1600" b="1" dirty="0" err="1" smtClean="0">
                <a:solidFill>
                  <a:srgbClr val="990033"/>
                </a:solidFill>
                <a:latin typeface="Arial Narrow" pitchFamily="34" charset="0"/>
              </a:rPr>
              <a:t>ДоброЯр</a:t>
            </a: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».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990033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13" name="Рисунок 12" descr="xcHwRzied-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092083"/>
            <a:ext cx="6357982" cy="5444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vector-flower-shop-273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1000100" y="1000108"/>
            <a:ext cx="7358146" cy="5857892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Продолжился праздник шествием к </a:t>
            </a:r>
            <a:r>
              <a:rPr lang="ru-RU" dirty="0" err="1" smtClean="0"/>
              <a:t>пестрецовской</a:t>
            </a:r>
            <a:r>
              <a:rPr lang="ru-RU" dirty="0" smtClean="0"/>
              <a:t> церкви Покрова Пресвятой Богородицы</a:t>
            </a:r>
            <a:endParaRPr lang="ru-RU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57158" y="3532673"/>
            <a:ext cx="42862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990033"/>
              </a:solidFill>
              <a:latin typeface="Arial Narrow" pitchFamily="34" charset="0"/>
            </a:endParaRPr>
          </a:p>
          <a:p>
            <a:pPr algn="ctr"/>
            <a:r>
              <a:rPr lang="ru-RU" b="1" dirty="0" smtClean="0">
                <a:solidFill>
                  <a:srgbClr val="990033"/>
                </a:solidFill>
                <a:latin typeface="+mj-lt"/>
              </a:rPr>
              <a:t>Пускай тысячелетия пройдут,</a:t>
            </a:r>
          </a:p>
          <a:p>
            <a:pPr algn="ctr"/>
            <a:r>
              <a:rPr lang="ru-RU" b="1" dirty="0" smtClean="0">
                <a:solidFill>
                  <a:srgbClr val="990033"/>
                </a:solidFill>
                <a:latin typeface="+mj-lt"/>
              </a:rPr>
              <a:t>А нашим песням жить и не стареть.</a:t>
            </a:r>
          </a:p>
          <a:p>
            <a:pPr algn="ctr"/>
            <a:r>
              <a:rPr lang="ru-RU" b="1" dirty="0" smtClean="0">
                <a:solidFill>
                  <a:srgbClr val="990033"/>
                </a:solidFill>
                <a:latin typeface="+mj-lt"/>
              </a:rPr>
              <a:t>Славян потомки их поют,</a:t>
            </a:r>
          </a:p>
          <a:p>
            <a:pPr algn="ctr"/>
            <a:r>
              <a:rPr lang="ru-RU" b="1" dirty="0" smtClean="0">
                <a:solidFill>
                  <a:srgbClr val="990033"/>
                </a:solidFill>
                <a:latin typeface="+mj-lt"/>
              </a:rPr>
              <a:t>И внуки наши тоже будут петь.</a:t>
            </a:r>
          </a:p>
          <a:p>
            <a:pPr algn="ctr"/>
            <a:endParaRPr lang="ru-RU" b="1" dirty="0" smtClean="0">
              <a:solidFill>
                <a:srgbClr val="990033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990033"/>
                </a:solidFill>
                <a:latin typeface="+mj-lt"/>
              </a:rPr>
              <a:t>ЖДЁМ ВАС 19 ИЮНЯ 2016 ГОДА</a:t>
            </a:r>
          </a:p>
          <a:p>
            <a:pPr algn="ctr"/>
            <a:r>
              <a:rPr lang="ru-RU" b="1" dirty="0" smtClean="0">
                <a:solidFill>
                  <a:srgbClr val="990033"/>
                </a:solidFill>
                <a:latin typeface="+mj-lt"/>
              </a:rPr>
              <a:t>В ДЕРЕВНЕ ПЕСТРЕЦОВО</a:t>
            </a:r>
          </a:p>
          <a:p>
            <a:pPr algn="ctr"/>
            <a:r>
              <a:rPr lang="ru-RU" b="1" dirty="0" smtClean="0">
                <a:solidFill>
                  <a:srgbClr val="990033"/>
                </a:solidFill>
                <a:latin typeface="+mj-lt"/>
              </a:rPr>
              <a:t>НА ФЕСТИВАЛЕ</a:t>
            </a:r>
          </a:p>
          <a:p>
            <a:pPr algn="ctr"/>
            <a:r>
              <a:rPr lang="ru-RU" b="1" dirty="0" smtClean="0">
                <a:solidFill>
                  <a:srgbClr val="990033"/>
                </a:solidFill>
                <a:latin typeface="+mj-lt"/>
              </a:rPr>
              <a:t>«БЕРЕЗОВАЯ КАРУСЕЛЬ»!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990033"/>
              </a:solidFill>
              <a:latin typeface="Arial Narrow" pitchFamily="34" charset="0"/>
            </a:endParaRPr>
          </a:p>
        </p:txBody>
      </p:sp>
      <p:pic>
        <p:nvPicPr>
          <p:cNvPr id="7" name="Рисунок 6" descr="Wd5bFGYpb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4538552" cy="3027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афиша Б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14290"/>
            <a:ext cx="4500594" cy="6463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vector-flower-shop-273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29124" y="274638"/>
            <a:ext cx="4572032" cy="11430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" pitchFamily="34" charset="0"/>
                <a:ea typeface="Times New Roman" pitchFamily="18" charset="0"/>
              </a:rPr>
              <a:t>Солнце греет ласково и щедро,</a:t>
            </a:r>
            <a:br>
              <a:rPr lang="ru-RU" sz="1600" b="1" dirty="0" smtClean="0">
                <a:solidFill>
                  <a:srgbClr val="990033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990033"/>
                </a:solidFill>
                <a:latin typeface="Arial" pitchFamily="34" charset="0"/>
                <a:ea typeface="Times New Roman" pitchFamily="18" charset="0"/>
              </a:rPr>
              <a:t>Добрый праздник, на улыбки не скупись,</a:t>
            </a:r>
            <a:br>
              <a:rPr lang="ru-RU" sz="1600" b="1" dirty="0" smtClean="0">
                <a:solidFill>
                  <a:srgbClr val="990033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990033"/>
                </a:solidFill>
                <a:latin typeface="Arial" pitchFamily="34" charset="0"/>
                <a:ea typeface="Times New Roman" pitchFamily="18" charset="0"/>
              </a:rPr>
              <a:t>В </a:t>
            </a:r>
            <a:r>
              <a:rPr lang="ru-RU" sz="1600" b="1" dirty="0" err="1" smtClean="0">
                <a:solidFill>
                  <a:srgbClr val="990033"/>
                </a:solidFill>
                <a:latin typeface="Arial" pitchFamily="34" charset="0"/>
                <a:ea typeface="Times New Roman" pitchFamily="18" charset="0"/>
              </a:rPr>
              <a:t>Пестрецове</a:t>
            </a:r>
            <a:r>
              <a:rPr lang="ru-RU" sz="1600" b="1" dirty="0" smtClean="0">
                <a:solidFill>
                  <a:srgbClr val="990033"/>
                </a:solidFill>
                <a:latin typeface="Arial" pitchFamily="34" charset="0"/>
                <a:ea typeface="Times New Roman" pitchFamily="18" charset="0"/>
              </a:rPr>
              <a:t>, ярославской деревеньке,</a:t>
            </a:r>
            <a:br>
              <a:rPr lang="ru-RU" sz="1600" b="1" dirty="0" smtClean="0">
                <a:solidFill>
                  <a:srgbClr val="990033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990033"/>
                </a:solidFill>
                <a:latin typeface="Arial" pitchFamily="34" charset="0"/>
                <a:ea typeface="Times New Roman" pitchFamily="18" charset="0"/>
              </a:rPr>
              <a:t>Дорогие гости собрались.</a:t>
            </a:r>
            <a:r>
              <a:rPr lang="ru-RU" sz="1800" b="1" dirty="0" smtClean="0">
                <a:solidFill>
                  <a:srgbClr val="990033"/>
                </a:solidFill>
                <a:latin typeface="Arial" pitchFamily="34" charset="0"/>
              </a:rPr>
              <a:t/>
            </a:r>
            <a:br>
              <a:rPr lang="ru-RU" sz="1800" b="1" dirty="0" smtClean="0">
                <a:solidFill>
                  <a:srgbClr val="990033"/>
                </a:solidFill>
                <a:latin typeface="Arial" pitchFamily="34" charset="0"/>
              </a:rPr>
            </a:br>
            <a:endParaRPr lang="ru-RU" sz="1800" dirty="0"/>
          </a:p>
        </p:txBody>
      </p:sp>
      <p:pic>
        <p:nvPicPr>
          <p:cNvPr id="8" name="Рисунок 7" descr="9AqxJkrqaP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214422"/>
            <a:ext cx="6572295" cy="4383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928794" y="5510585"/>
            <a:ext cx="52149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ea typeface="Times New Roman" pitchFamily="18" charset="0"/>
              </a:rPr>
              <a:t>И звучат здесь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ea typeface="Times New Roman" pitchFamily="18" charset="0"/>
              </a:rPr>
              <a:t>троицкие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ea typeface="Times New Roman" pitchFamily="18" charset="0"/>
              </a:rPr>
              <a:t> песни,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ea typeface="Times New Roman" pitchFamily="18" charset="0"/>
              </a:rPr>
              <a:t>И березовая карусель кружит,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ea typeface="Times New Roman" pitchFamily="18" charset="0"/>
              </a:rPr>
              <a:t>Всем гостям здесь будет интересно,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pitchFamily="34" charset="0"/>
                <a:ea typeface="Times New Roman" pitchFamily="18" charset="0"/>
              </a:rPr>
              <a:t>Каждый миг – отрада для души.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vector-flower-shop-273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785786" y="1500174"/>
            <a:ext cx="7786742" cy="5214974"/>
          </a:xfrm>
          <a:prstGeom prst="rect">
            <a:avLst/>
          </a:prstGeom>
          <a:solidFill>
            <a:schemeClr val="bg1">
              <a:alpha val="59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9AqxJkrqaP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3" y="333235"/>
            <a:ext cx="8282844" cy="5524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428728" y="5715016"/>
            <a:ext cx="6143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Троица – один из самых красивых религиозных праздников, традиции которого тесно сплетаются с языческими обрядами, это светлый и любимый народный праздник, это дни тепла, любви и радости.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vector-flower-shop-273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28992" y="0"/>
            <a:ext cx="5500726" cy="1214422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Встречали гостей праздника хозяева-символы Троицы –</a:t>
            </a:r>
            <a:b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 Семик и </a:t>
            </a:r>
            <a:r>
              <a:rPr lang="ru-RU" sz="1600" b="1" dirty="0" err="1" smtClean="0">
                <a:solidFill>
                  <a:srgbClr val="990033"/>
                </a:solidFill>
                <a:latin typeface="Arial Narrow" pitchFamily="34" charset="0"/>
              </a:rPr>
              <a:t>Семичиха</a:t>
            </a: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 со свитой. </a:t>
            </a:r>
            <a:b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</a:br>
            <a:endParaRPr lang="ru-RU" sz="1600" dirty="0"/>
          </a:p>
        </p:txBody>
      </p:sp>
      <p:pic>
        <p:nvPicPr>
          <p:cNvPr id="7" name="Рисунок 6" descr="2i6rJ6i0F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785794"/>
            <a:ext cx="7999310" cy="5335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85852" y="6072206"/>
            <a:ext cx="65008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Модную коллекцию «Березовая карусель» представила зрителям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 местная жительница-рукодельница.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vector-flower-shop-273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00"/>
          </a:xfrm>
        </p:spPr>
      </p:pic>
      <p:sp>
        <p:nvSpPr>
          <p:cNvPr id="9" name="Прямоугольник 8"/>
          <p:cNvSpPr/>
          <p:nvPr/>
        </p:nvSpPr>
        <p:spPr>
          <a:xfrm>
            <a:off x="357158" y="285728"/>
            <a:ext cx="8215370" cy="6429444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286116" y="167319"/>
            <a:ext cx="5715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Конкурс народной песни «Широкий круг» стал основной площадкой большого народного праздника.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Arial Narrow" pitchFamily="34" charset="0"/>
            </a:endParaRPr>
          </a:p>
        </p:txBody>
      </p:sp>
      <p:pic>
        <p:nvPicPr>
          <p:cNvPr id="10" name="Рисунок 9" descr="YNG8CgfDgZ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785794"/>
            <a:ext cx="7890235" cy="5262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00166" y="6000767"/>
            <a:ext cx="65008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Более </a:t>
            </a: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250 </a:t>
            </a: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артистов исполняли  народные, фольклорные,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 стилизованные песни, песни русской души.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0034" y="0"/>
            <a:ext cx="7858180" cy="6715172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10" descr="vector-flower-shop-273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00298" y="0"/>
            <a:ext cx="6643702" cy="128586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Визитной карточкой конкурса «Широкий круг» и всего фестиваля «Березовая карусель» стал огромный хоровод и  танцевальный</a:t>
            </a:r>
            <a:b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 </a:t>
            </a:r>
            <a:r>
              <a:rPr lang="ru-RU" sz="1600" b="1" dirty="0" err="1" smtClean="0">
                <a:solidFill>
                  <a:srgbClr val="990033"/>
                </a:solidFill>
                <a:latin typeface="Arial Narrow" pitchFamily="34" charset="0"/>
              </a:rPr>
              <a:t>флеш-моб</a:t>
            </a: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, в котором участвовали все, кто приехал в </a:t>
            </a:r>
            <a:r>
              <a:rPr lang="ru-RU" sz="1600" b="1" dirty="0" err="1" smtClean="0">
                <a:solidFill>
                  <a:srgbClr val="990033"/>
                </a:solidFill>
                <a:latin typeface="Arial Narrow" pitchFamily="34" charset="0"/>
              </a:rPr>
              <a:t>Пестрецово</a:t>
            </a: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.</a:t>
            </a:r>
            <a:b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</a:br>
            <a:endParaRPr lang="ru-RU" sz="1600" dirty="0"/>
          </a:p>
        </p:txBody>
      </p:sp>
      <p:pic>
        <p:nvPicPr>
          <p:cNvPr id="7" name="Рисунок 6" descr="9dK159PlQ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000108"/>
            <a:ext cx="7965176" cy="5312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14348" y="6311226"/>
            <a:ext cx="75009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990033"/>
                </a:solidFill>
                <a:latin typeface="Arial Narrow" pitchFamily="34" charset="0"/>
              </a:rPr>
              <a:t>Каждый участник хоровода получил деревянную медаль с логотипом «Березовой карусели»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vector-flower-shop-273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488" y="0"/>
            <a:ext cx="6286512" cy="1142984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Продолжился праздник шествием к </a:t>
            </a:r>
            <a:r>
              <a:rPr lang="ru-RU" sz="1600" b="1" dirty="0" err="1" smtClean="0">
                <a:solidFill>
                  <a:srgbClr val="990033"/>
                </a:solidFill>
                <a:latin typeface="Arial Narrow" pitchFamily="34" charset="0"/>
              </a:rPr>
              <a:t>Пестрецовской</a:t>
            </a: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 церкви </a:t>
            </a:r>
            <a:b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Покрова Пресвятой Богородицы</a:t>
            </a:r>
            <a:b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</a:br>
            <a:endParaRPr lang="ru-RU" sz="16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57224" y="6143644"/>
            <a:ext cx="7358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990033"/>
                </a:solidFill>
                <a:latin typeface="Arial Narrow" pitchFamily="34" charset="0"/>
              </a:rPr>
              <a:t>Все желающие смогли посетить церковь, поучаствовать в </a:t>
            </a:r>
            <a:r>
              <a:rPr lang="ru-RU" sz="1400" b="1" dirty="0" err="1" smtClean="0">
                <a:solidFill>
                  <a:srgbClr val="990033"/>
                </a:solidFill>
                <a:latin typeface="Arial Narrow" pitchFamily="34" charset="0"/>
              </a:rPr>
              <a:t>троицихах</a:t>
            </a:r>
            <a:r>
              <a:rPr lang="ru-RU" sz="1400" b="1" dirty="0" smtClean="0">
                <a:solidFill>
                  <a:srgbClr val="990033"/>
                </a:solidFill>
                <a:latin typeface="Arial Narrow" pitchFamily="34" charset="0"/>
              </a:rPr>
              <a:t> обрядах </a:t>
            </a:r>
            <a:r>
              <a:rPr lang="ru-RU" sz="1400" b="1" dirty="0" err="1" smtClean="0">
                <a:solidFill>
                  <a:srgbClr val="990033"/>
                </a:solidFill>
                <a:latin typeface="Arial Narrow" pitchFamily="34" charset="0"/>
              </a:rPr>
              <a:t>кумления</a:t>
            </a:r>
            <a:endParaRPr lang="ru-RU" sz="1400" b="1" dirty="0" smtClean="0">
              <a:solidFill>
                <a:srgbClr val="990033"/>
              </a:solidFill>
              <a:latin typeface="Arial Narrow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990033"/>
                </a:solidFill>
                <a:latin typeface="Arial Narrow" pitchFamily="34" charset="0"/>
              </a:rPr>
              <a:t> и  «похорон кукушки» и отведать традиционного </a:t>
            </a:r>
            <a:r>
              <a:rPr lang="ru-RU" sz="1400" b="1" dirty="0" err="1" smtClean="0">
                <a:solidFill>
                  <a:srgbClr val="990033"/>
                </a:solidFill>
                <a:latin typeface="Arial Narrow" pitchFamily="34" charset="0"/>
              </a:rPr>
              <a:t>троицкого</a:t>
            </a:r>
            <a:r>
              <a:rPr lang="ru-RU" sz="1400" b="1" dirty="0" smtClean="0">
                <a:solidFill>
                  <a:srgbClr val="990033"/>
                </a:solidFill>
                <a:latin typeface="Arial Narrow" pitchFamily="34" charset="0"/>
              </a:rPr>
              <a:t> угощения </a:t>
            </a:r>
          </a:p>
        </p:txBody>
      </p:sp>
      <p:pic>
        <p:nvPicPr>
          <p:cNvPr id="10" name="Рисунок 9" descr="6gD_ZC-ok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785794"/>
            <a:ext cx="8070855" cy="5406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vector-flower-shop-273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57620" y="0"/>
            <a:ext cx="5286380" cy="1142984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err="1" smtClean="0">
                <a:solidFill>
                  <a:srgbClr val="990033"/>
                </a:solidFill>
                <a:latin typeface="Arial Narrow" pitchFamily="34" charset="0"/>
              </a:rPr>
              <a:t>Кумление</a:t>
            </a: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 — обычай установления особых отношений </a:t>
            </a:r>
            <a:b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духовного родства на определенное время.</a:t>
            </a:r>
            <a:b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</a:br>
            <a:endParaRPr lang="ru-RU" sz="16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57224" y="6235977"/>
            <a:ext cx="7358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 Основа </a:t>
            </a:r>
            <a:r>
              <a:rPr lang="ru-RU" sz="1600" b="1" dirty="0" err="1" smtClean="0">
                <a:solidFill>
                  <a:srgbClr val="990033"/>
                </a:solidFill>
                <a:latin typeface="Arial Narrow" pitchFamily="34" charset="0"/>
              </a:rPr>
              <a:t>кумления</a:t>
            </a: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 — клятвенное обещание дружбы и взаимопомощи. </a:t>
            </a:r>
          </a:p>
        </p:txBody>
      </p:sp>
      <p:pic>
        <p:nvPicPr>
          <p:cNvPr id="13" name="Рисунок 12" descr="RkZFiJfNvV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1" y="785795"/>
            <a:ext cx="8145915" cy="5380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vector-flower-shop-273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71934" y="0"/>
            <a:ext cx="5072066" cy="1071546"/>
          </a:xfrm>
        </p:spPr>
        <p:txBody>
          <a:bodyPr>
            <a:normAutofit/>
          </a:bodyPr>
          <a:lstStyle/>
          <a:p>
            <a:pPr lvl="0"/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Обряд «Похороны кукушки» демонстрирует </a:t>
            </a:r>
            <a:b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отказ от "</a:t>
            </a:r>
            <a:r>
              <a:rPr lang="ru-RU" sz="1600" b="1" dirty="0" err="1" smtClean="0">
                <a:solidFill>
                  <a:srgbClr val="990033"/>
                </a:solidFill>
                <a:latin typeface="Arial Narrow" pitchFamily="34" charset="0"/>
              </a:rPr>
              <a:t>кукушества</a:t>
            </a: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", провозглашение материнства. </a:t>
            </a:r>
            <a:b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</a:br>
            <a:endParaRPr lang="ru-RU" sz="16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57224" y="6112867"/>
            <a:ext cx="7358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Девочки наряжали в тряпочки и лоскутки специально сделанную для этого случая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990033"/>
                </a:solidFill>
                <a:latin typeface="Arial Narrow" pitchFamily="34" charset="0"/>
              </a:rPr>
              <a:t> соломенную куклу, изготовленную из высушенной травы "кукушкины слёзки". </a:t>
            </a:r>
          </a:p>
        </p:txBody>
      </p:sp>
      <p:pic>
        <p:nvPicPr>
          <p:cNvPr id="14" name="Рисунок 13" descr="9vWBU4een6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857232"/>
            <a:ext cx="7000924" cy="5250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433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ЭТНОГРАФИЧЕСКИЙ   ФЕСТИВАЛЬ</vt:lpstr>
      <vt:lpstr>Солнце греет ласково и щедро, Добрый праздник, на улыбки не скупись, В Пестрецове, ярославской деревеньке, Дорогие гости собрались. </vt:lpstr>
      <vt:lpstr>Слайд 3</vt:lpstr>
      <vt:lpstr>Встречали гостей праздника хозяева-символы Троицы –  Семик и Семичиха со свитой.  </vt:lpstr>
      <vt:lpstr>Слайд 5</vt:lpstr>
      <vt:lpstr>Визитной карточкой конкурса «Широкий круг» и всего фестиваля «Березовая карусель» стал огромный хоровод и  танцевальный  флеш-моб, в котором участвовали все, кто приехал в Пестрецово. </vt:lpstr>
      <vt:lpstr>Продолжился праздник шествием к Пестрецовской церкви  Покрова Пресвятой Богородицы </vt:lpstr>
      <vt:lpstr>Кумление — обычай установления особых отношений  духовного родства на определенное время. </vt:lpstr>
      <vt:lpstr>Обряд «Похороны кукушки» демонстрирует  отказ от "кукушества", провозглашение материнства.  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ЭТНОГРАФИЧЕСКИЙ  ФЕСТИВАЛЬ</dc:title>
  <cp:lastModifiedBy>Admin</cp:lastModifiedBy>
  <cp:revision>20</cp:revision>
  <dcterms:modified xsi:type="dcterms:W3CDTF">2015-08-25T08:36:08Z</dcterms:modified>
</cp:coreProperties>
</file>