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3477" autoAdjust="0"/>
    <p:restoredTop sz="94660"/>
  </p:normalViewPr>
  <p:slideViewPr>
    <p:cSldViewPr>
      <p:cViewPr>
        <p:scale>
          <a:sx n="60" d="100"/>
          <a:sy n="60" d="100"/>
        </p:scale>
        <p:origin x="-54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4346" y="2000240"/>
            <a:ext cx="9572692" cy="2643206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ОБЛАСТНОЙ ТУРИСТИЧЕСКИЙ 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«КУЛЬТУРНО-ПОЗНАВАТЕЛЬНЫЙ КВЕСТ-ТУР»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«САРАТОВ В ГОДЫ ВЕЛИКОЙ ОТЕЧЕСТВЕННОЙ ВОЙНЫ»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1026" name="CorelDRAW" r:id="rId4" imgW="2561400" imgH="4550040" progId="">
              <p:embed/>
            </p:oleObj>
          </a:graphicData>
        </a:graphic>
      </p:graphicFrame>
      <p:pic>
        <p:nvPicPr>
          <p:cNvPr id="1032" name="Picture 8" descr="http://srpskikod.com/wp-content/uploads/2014/06/georg_lenta1-1728x800_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71942"/>
            <a:ext cx="9144000" cy="2566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1026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24578" name="CorelDRAW" r:id="rId3" imgW="2561400" imgH="4550040" progId="">
              <p:embed/>
            </p:oleObj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0" y="1928802"/>
            <a:ext cx="8858280" cy="2571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0" b="1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СРЕДИ ОБЪЕКТОВ КВЕСТА БЫЛИ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5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эвакогоспитали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Саратова, которые внесли неоценимый вклад в процесс реанимации и восстановления бойцов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фронта;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памятники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мемориалы; 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школы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и образовательные учреждения, воспитавшие будущих Героев Советского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союза; </a:t>
            </a:r>
          </a:p>
          <a:p>
            <a:pPr lvl="0">
              <a:spcBef>
                <a:spcPct val="0"/>
              </a:spcBef>
              <a:buFontTx/>
              <a:buChar char="-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здания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, в которые были эвакуированы учреждения культуры центральной России, а также промышленные предприятия.</a:t>
            </a:r>
            <a:endParaRPr kumimoji="0" lang="ru-RU" sz="4200" i="0" u="none" strike="noStrike" kern="1200" cap="none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i="0" u="none" strike="noStrike" kern="1200" cap="none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4" descr="http://www.saroblnews.ru/files/pages/22381/1368602604general_pages_i22381_v_saratove_otkroetsya_pervyi_forum_chastnyx_medicinskix_organizacii_povolj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7694"/>
            <a:ext cx="3214630" cy="2143087"/>
          </a:xfrm>
          <a:prstGeom prst="rect">
            <a:avLst/>
          </a:prstGeom>
          <a:noFill/>
        </p:spPr>
      </p:pic>
      <p:pic>
        <p:nvPicPr>
          <p:cNvPr id="11" name="Picture 6" descr="http://shaitanarba.narod.ru/park12.jpg"/>
          <p:cNvPicPr>
            <a:picLocks noChangeAspect="1" noChangeArrowheads="1"/>
          </p:cNvPicPr>
          <p:nvPr/>
        </p:nvPicPr>
        <p:blipFill>
          <a:blip r:embed="rId5"/>
          <a:srcRect b="17808"/>
          <a:stretch>
            <a:fillRect/>
          </a:stretch>
        </p:blipFill>
        <p:spPr bwMode="auto">
          <a:xfrm>
            <a:off x="3214678" y="4357694"/>
            <a:ext cx="3476628" cy="2071702"/>
          </a:xfrm>
          <a:prstGeom prst="rect">
            <a:avLst/>
          </a:prstGeom>
          <a:noFill/>
        </p:spPr>
      </p:pic>
      <p:pic>
        <p:nvPicPr>
          <p:cNvPr id="12" name="Picture 14" descr="http://photo.qip.ru/photo/slavaam/3856974/xlarge/910394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357694"/>
            <a:ext cx="2928926" cy="2126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24578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25602" name="CorelDRAW" r:id="rId3" imgW="2561400" imgH="4550040" progId="">
              <p:embed/>
            </p:oleObj>
          </a:graphicData>
        </a:graphic>
      </p:graphicFrame>
      <p:sp>
        <p:nvSpPr>
          <p:cNvPr id="25608" name="AutoShape 8" descr="data:image/jpeg;base64,/9j/4AAQSkZJRgABAQAAAQABAAD/2wCEAAkGBxQTEhUUExQWFRUXFx4aGRgYGR4eHxwfHSEcGyAcHhgdICgiHBslHR4YIjEhJSksLy4uGyAzODMsNygtLisBCgoKDg0OGxAQGywmICYsLCwsLCwsLCwsLCwsLCwsLCwsLCwsLCwsLCwsLCwsLCwsLCwsLCwsLCwsLCwsLCwsLP/AABEIAKgBLAMBIgACEQEDEQH/xAAcAAACAgMBAQAAAAAAAAAAAAAFBgMEAAIHAQj/xABIEAACAQIEAwUFBQQIBAUFAAABAhEDIQAEEjEFQVEGEyJhcQcygZGhFEJSscEjktHwFVNigqLS4fEkM3LCFiU0Y+IXQ0Rksv/EABkBAAMBAQEAAAAAAAAAAAAAAAECAwQABf/EAC0RAAICAgIBAwMEAQUBAAAAAAABAhEDIRIxEwRBUSIyYSNxgfDBM5GhsfEk/9oADAMBAAIRAxEAPwDj2ZK2gNqjrMj44rVCRFoPX0xo9Sf9Mb01FixIvhEqQAhlMu9QatUWkgdAd46/HE1Wp4AVJ8PPaMUszmAGEMSIkRyPQzv540SuJJbUZ+A+XTE3BvYNhejxNWkaDtGr/XBQoYXxaQRFuvmRe4v64GjSRpI0ws+LztA3nlPrii+YaQqGJN5E+vyxnePk9aDYy5eiwJJbwl1EC+zAX29dsGeE0WphlQ6kLWVgCRtZr7enTAXhrGqtMlQV1lYBs2hdViOYgfycGsnm0IbV00ldJO5AFwJk3AHXGHNyS4tDxpGcR4hVpqoWmNRuASdhAmOguCcEcjnCWWxnQdR3ANv4fXGlfLCvoSqJ1XF4JHI8iB1HWN8TDLFEJVfEN4OwO/PoZ57Yzx9SoJRX8jpmce4d32QzApFjUXT4LwVB1E2sPyxQbsO32rL0ldH72nTJUkFUYCWD8mghjHMHFvNZnTRqAEd4fAQrD79pkjp6/HAcZt2ZXqgyjyWB0iJgi4kkgyCdr2ON3NRiuPQJpWUO1ORrjLJlmy4K5dqjLVHhCiR3qyPDUJJp3kkAADcnC3S4cRTRmIUVNRUzOxK3AkrJBAkee18P/G6NL7OyFnGt1EB5JBjdbSuxgC9sKFQ0xVFMeJNIvpIMxqPnIuPgcWxeoc4asRqgxQoZviRo06GWBqUaa06lWmILj7pcmACAI3vB9MdJ4Vkhlcx3fdinQrVHpVBVSyiZWnq1EHUpWGGOacF7SnJqWp1a1MOxnQN1XYsfifrhk45xzXGvNd9TbSdFSppDEAMpNwLgG4tOnrjsk1ptO79vwCvc6JkuB5apVc0KRpCg/wD9prFlNwyHdiALwRBwQ7M5vvqlSrUy/dVV8HeEXa58JsPEAFnCdR7cVggqpVQ0mMCEUX2jbqCJ5i+IqfbAr+2GZpaEqGQYXxNuGXraQLdcJH1fSjd38BSOv4irVwpAJgtMb8rn6Y5rl/acx3fKN/f0/m5xNmPaAWTXopShkaKo3ggzB2v+WPRc0lZ1MestX71da6XUtGxHhBPXc7WthW4z2hpvVXLhai1O8GjREMAdyOQJEeW/LA3IdvzRow9IPpEl1YAEk81Atc74XeMcYSpXq5mmrJXOnSwYEKFAVviZBnlEYjkzxSuwUzrnEKKEJVqQDTOtSTsYiJ+XyxR7JZmrUompVJOoyJ/mwwvHtfROVX7RTeEALMFBXpYg733HO+L+Q7W0EpsxBVJBUAajpP3jF56jlhvLBuLs4agoUHmd/X+bYj4dQKp4oLX1EczJ/LbAVe3GSME1GE9ab/5ce0+2uSm+YSCeYYQPOR64ucS8fyb13pIr0+7D/tFMyQBqixv90x6HFLsNUYCujszinUIU8oHQbqfL5Yu5ftDkGYsuZy+omf8AmKLxpm53iBitk69Fq9cCtSenWAaFqJFhFgL6idRJnpgUrsAyo4IBFwRIONsDuD1gKSqdC6RpChgYAsLyZtzwQBwQiX27paSHgaStz5j/AEj5Y5kzrqcgWJO43mPj1x2PtrltWWY80M/p+uONVidbWJxKemasT+kMezbPrRq1kNLUagGgSBLAhgCdlAuZ8sdeHEVmkIJ7yYIuAVEmdiBuNt8fO2WzqJWIZhc6Wi8DYiOcDHY+xmbcA+IvSeqwpkE1IUEyxqCZk/eIA6mSMJDLcuNEsi3YzZ7i9CjPeVUSNwWEidrb4B9r+PpSpKVbUH5hrRa9jM7fM4VO0WYoVaVVUGnuqsku2uWk7QTB8uVsJPH+KyGUMx0+ELGkE+gsQAInzxDJ6lvSQvEu0OJkuupgRqJj3AoE8xFoJ5zjTiPF3d5Wp3KgAKiFthzMH3jhUauzavCfHaAJ08pnl1wUzimmQgpLZR76ifXfnjI48eh+znNOOZPOY+mPNfrbGmPQce0RJe98JEc5x7Qp6ragL84j5k4hJtghUyNSkk1KVRQSLlYBBEwTEgmxjmMA49yLaWdFZY51L2A6bEA2tgrXQMNF9YWTP3iT9084sPjix2XyKshfSvdzpebsCBIaIut9v4YIVctVphhC1mkwwAEggmFA/LbfpjDkyrnSOog4Vwxx/wAv3pAZGsSNpU8uXnbDHw3hJJqd6vg7owCs7CQQlpY9Z64G8KOYpU1epK67P4lsoJabzbQfdkdThgerpelUFV7BlVWUiSIY3O6ySLH/AE8/POcpaaHSQOfKuxU0yzEkEhhpWWGqSTMHawmMZxvjTZaQi6i4IM+4OVhuWsCDb0wRNRmMsSf56DEWcywdCoGw8Prywy9M7uaTHcNaFHh+ZSuQjVSLalLDYyNzvBvz6YKcbzzpUano0nQJI52Hi9SnhO2w22xvQ7OUqeXrFvFVanF9hsYHx/IYb+CdikzVH9tWrOFzdWjqJGru6QYRewum8EwfQY0+FZHcOkI1S2JOW429dlFZlRF0tqCy3hkDpPvEzFrYnqVadFy9RVbVCkMIGhpkz5GPpifM9nUGdzKZYs6UWI0tFiTps8wRzgwbY94vwJ1ApPT1hwIu0nnyZr264lkxcWn0utHNNdkC5GhrYqRUIjSSQAVtBg23kR5HribNdn9QcFkLFAApKk2iNIG0AR6Y14HTRtC1AFy6stNncgIpkwSx2BliTefhhvqZOkrVBmmTL2mjqurgzZCd+V77jE3PItK/7/wcn8ixw7h2Xdf2alGT7rQYqciOs9fpjzPcF7xleoNDEBA6jc/2uRN4n0xc4bn9FQN3aOhEhp33O4NiDqPW+Is3m9Bami+EjUQBeeYvzMfG28YjynGbcW/x/k60V07FWOmYNjC7/G8H0x5S7KGmdrQbGR/iF4BgxPLDL2Qyv2lhTI7uEBBZtMyJWAIk6b25CcFu0HA3y6q2uowZtIKF2C2nxdBAN8eniyznibktobTOeUuzt2ZdLCCIA9DcczMdMXKXDagaeYO8ALBttyt1kYOZLLGkDpqNqkkeMgMeWr/Y4hzWpqRL1NUnxQRCgTMG0gbWxHJLlG2c4lHMZv8AYgKXYEe7qYgjromwiLRyxqr1q1PSgqAhbMtrx4bcxcWxcy+VOZE0CzhVIdk0gUyACA+wAjzvfpgnmA+XCozqptZgCQImQIkGCDHn54z1LG02gJbFMjNaILsCItYm25kiLyLeWKjvnATzU7fs1JHSdvpOHd0uCSjDyWPyP6Y8UN0pn94fkceqplOIiDiGbUEGnTJ6FLfAyL/DHo4tWAQGmhWbyG8JteJ9MPHdMZ/Zr+8f8ptivUp3E0vk8/oMc2DiL3E+IFQH7tWpmdFyGt5abSfO18bZHtmVWGoMAoPuspaRtI0SRPKb9cHHy4NjSMeqn+GKf2dCZ7oxt7q/xwkLiqYeJtR4+5h6rHQ7QApOnoNm0gEza5EScCe1Ob7oeDdwQCLx1b4Y3z9dBWRAoRYg8ztNwNiemL/E8vNNWIEECJ/PywkZtvY+PejlW1QQGtyNsda4F21q0spT116imNOgKpnce9EgRzG2EDimVFOoKh90+eLmQqissUnuGFiVkyQIAbqY2xSXKXR04RSHfsMRUrVkcimSAQt2DyDLsCfQmNp2wIznDdDsHYFFMlrAHmE/123vtibsxwgniVNaysaYaInujMbymliRB8PPE3aXhFFKxFMEKpYBiS7NcQSzAm5/TGTIopK2SXQOTPUKBJpuA9Q3FMszKu5A0giTB3IAwApcZepqZaZqDV7xYA/EEMZ5788NvFskoomqSRUCj9obtMRc3je5GE3h70wpDIHOo3mPkOnrh8ag11ZzdaFOMbjTaZxLmtAY6AYPJtx8eeNadOTGnf4Y9K9ESenlVZl06iCRY2J8h/HD9T4ZUTJZmlVYlERaizVB1OwEAJe9yDzGnlM4SuFvVD6cuNbAaoA8Vt7blvSfLDXnadRMl3tVCjuyWqDxsCTcDdBzm0iMQyOdhiDsjWWirZeqqFR4pAOpjsReben4fPDJlTM+9+zAMCLREsf7Jne95wm1a7VGYkwSZiBz85FvLBPL8VdVgAEEgupsGg21CSTHSfPGTNgc9oZWNXB1Sorsvg0o9R0NyJOmEJAJJ8OmYvA2IwZ4k6K1JVQhO77yakEwxgaYMSADPO/QYHcMy1TMioFBp6jTB103NmMjwj3hKhr+Xpi522ATN6AioAgJC8ySfFA2BjbrOMUcXOVP/wAH9yGtBYxeefrj2lS3xXpvcYshwTbmceilSooT5nJ60J+7YGOh5/Q/TC5m+0JoutBalanGplCMUBaprIqMb7ah4RAIBvfDkpjuQDBOYpfINJHynClxxGfLpUOXAPgRa4BggXBgyrHcSLX64zcFjm5X37Esmipw7MmjmdX2lpLAlwkgzclgbEAxyO+OsVno5gUMscwO9q0w5ZEADrpJMQIUwJsRjjXDhVy1UV6il0LRDAQG32jl088MWZ4nl6dEqEMtFnC1ViTaWSVY+9bnznHPJS492I/yX+1eWpUcvWoLTdT9oUqXOo6NLW2BAMMdz64B9qWqZhRTWrUzCUE1lEEAA6dUNey2HkOhJGLnG+14zdFcqlFqfjUKpM6iJUAEnwg6trxbBfM8RraVpd1l8rVCBEVXRi9EqdVNryNOlbmCSpAw70uXwG7SRTyvDKH2MCn/AOpBBpUkk6jEgFjMVDJHSwETjfNZX7XWCPmTSp0iprVGQoAYAFNRJLVAQ0kmLEgWwxt2R76jSrNTUNTA06XKlklnYEXWSTIMYrZimjmpUpUHYVO7al3inxaRB/Zn7pBA1R0nfGe6qTj/AL3/AH+RX2QcZzK0uK5ZDTlCtLQ1MxbkfOT9MNPbjLlsxl4n3KtpOkkAEHTsSOR3364pcOq0nztPMGABRClSLBlCgaTtIvt8MGu0VWc3kiNtbqfiFjGvBwnGXB9sdLf8HmQ7L/8ADojFVYEk6RIvFr35YoZvs0mVoZhj4x3VQiRsxBjw/E4cGpQsARefDbArtRl9dGose9TbnBtB6HGyeKNXXSET2c97E8Masa9HvaiqAtVVRgAHFpkg2IiQZFhbGvafiVQmmrwdMiJ5qSpYsRNwqn48sEvZupGYrKQdRoT9RsdsKme0zZSgFlVidenlIYAgAWFhYDGGaUoRb9zYscXn4/3of852V8LmAJMrB5XPzjEOT7Lq7ISCUNImQbEiYEgenyw3+J6A0zJpqwvHKbHkcUOHVmijOrxSALbeIgkdLW8sehwj8GXm/kD+zETlGpnSpo1nQFbkgw8tM38UfDCb2moVKuarFG+zAVNBXUXDtMBoJGnVawth59nI0nOJ0zBPzEf9uEjt6q0s3Vm2qssG4u6zy88BVSKSVSlQPyuQzNV2RK4IAmSnxIieQvgl2UyhXP0qNctWFWm8DwhQ4Zrn70Qp2PPbFvhuWUUqrpqDo4BKu83EXBMeXPGwomlnciWJJ74qSSTOsKefnUwXFIXG3JtP4Ie3XBGpZhTSRU1iRAJBKxYkgX8Qg+uFZNdOg5rrNYMdZEkAbqAOkEW9cdU9p1PTSoVAxXTWAtzJBiRty3Pljh3Ee1j1KzjV4IChioJOmREgAA36csZ/Ck5UPjlVMqcQyfeeJySTsCYjyjlijTyb0CHRQTtB5dCflODTISZiep6YtqBoMqbA7D88dGbRplBSR0XiFMHN0+Qd1qagBIDeIRP/AFYD9vqtR6jaU7sr/ina/WOQnGtLijPRytRQWJy6m39kGnPldMacc4nUr1FbughA31CAIgsSeX+mIeopNoyLoVeOcTalT7tbmBIiym4Mk7yY8hfCm3EKrwdarAiIHL0XB/tQVtawMF9gxG4H9mb+f0wHpcKDqGhr/Xzth8HGELkhHdlHieZp1XBVSnIzz6E33xDUpaQGuARb1/TEdHwnURIGJAzfd907i2NiVaXQgd7EcQNGqauoCI1W3Um46TOnfDV7WclS+zZSrTatLahFU3i7dAZBMDywB7AZqlQzAeqrEc10zp5iQYm+CPb/ALXDM16fhMU5iR1IItfVsNx8MSv69DRqtiNmE2O8jeN/nzxoDFxg+WpVCp0apPi8Uczso5ER+7itnOGaGKsSD0tgrJ7F4OLR2f2Ea3ytWo7Fi1YgEnkFX9ScAu2FTXxHMHpoT90E/wDdhu9jFApwykY95qjfDWwB+QGELiOa1ZrMv1rt9AF/TAkkloRbkSUzGCWRXU1sC+8wS4U/iPpiRQJV6pD0fJnf9yk7/ph/4hwGnVyNOk0xSpqV9UWBMjbHOSNTi9xSrGPWmyf92Omdq8y1PLMKYeSpBZVB0KBJY6iABHnPQHFKj4nyVkZ/cceopVYVkogNTZhUWQSpO1gYiJ5i4uMEcz2YzCUadSqmlQDVKqVBUpJVSCp1GymPpvgJ2dqq1V0qtAZgIHugCZNpFiZ+GHXtbmMymVRHajqpmSQ0l6YkaoIiD4bb/p5C7fL2qh8l3TRznh9UV8zTrtIitTDkgCIK3Gnym/ljpHajs9ky2ZzgqxV7s1EUVFIYqAuoCNQIaF0zEgdYwlcCpJ9pooqgaq6eLdvEVFrQCDf5YYO13Z9Mojhsw61arM9NUDd3oE6qZEwoaRtPujGzFNuDta/IrVcWWuG9r8xUprRRVZoCAX1MIgxB3jn8cCeLVKlOoaWYTT3RHdzeFMElWW14iD0GLHs/zVOnnJMz3bBQ34oEQRPLVyxF2qydPv6uZpgK1UgMDs0Ebf2j4hPmcZs8ocVcnb0kPn48vpKeRzlPvGJYoELCIkTBsOUyLE4ZU7SEd3WZYNN/EpBkyPevtNgALb4T6XF2LKtNA9SQCtULpgbloP5kYZ+M5wPl6dNlRWV9M3kWJuxnwkj6i2ExfRt6/wAiY2uSsacl2+FUhUy9R26Le3wxHnu3dKHR6dRGCssEbEiLjFT2f5laetEXWxuzwYAsFFpNySfQHpir7W6aq1BxGpwQ3mBEH6xj1Y5HLHyTNEY4nl40R+zSvOcYdaDc+jJ/HATi9MqoapTemwr1kmoZZwCCGLHfeel7Yt+y6r/5hB50X/ND+mDPtSpv3aErCisQsneUknyEg26zgcU8ZS//AKkGeG9tcqKVNWY6ggBAHQAYlpdqcqSvjA0nc2gS3ztjn3YDLpWzaI4kCWg7GLxh19oPBqZoPVRQj04JKiJBOkr57/zOHhObjYmXDijkUN7PewmYVs1nghlS6sD1kvfCx7VskDmuY1JTcQAbqWGxI8sW/ZNX/wCJrL+KkD+60friT2t0orZd9pRx8ip/XDKX6dgeNPO4f3o94Rn6KDMTUGmowYKVPIg2EeWBvaHiKO1GqhH7PMU2m46TuB+AYYuzPYrL1Mqr1QWeoNWoMRpnaALY5v2jyBoVKtGboSJ68wflGBKclFX7hxYYOb4vaOu+0nLa8hVPNCj/ALrCfpOOH5rKUKVANpDandH89RLIxHlMedumPoHiy9/kanPvKBI+KyMcN4Rk6+f1UBVIlC1ySJQaltPUD0w2Xv8AcnhjcW76F4ZPR41LIDsuo3+c4tZOsX8J2I+fUE/X4Y9rVmdVkDbkf13PyxUppDAtM2I5RB9duXxxA0ocOB1u7yVN38PdPVpNJsRK1Vg8we9P16YGcZ4gys7FtV10rBIGx95Y5et/MYpZsotOmW1MBU1QD4RMm6xzEDVvjzi7UnTV421qYQHwggGGJ5Wmw6YnlfJoxzTi2haznjNQFfFNrmBym/Pf5Y2pd4oAExy2P54p98sftJJJsfIAfPpbBTJcWoBAHBJ6kTisk0urJqhVKGJi3XGIY6/DHk4zG0Qm71hzNwDv/PyxY+2udOvUb+XyFsVjUJ2ta99+WN3ZlEcjed/iOmFaTAHBnKINElJhjPKLjy/nngjXotVcqEL02BaTyAlp1H0I5b4VRnCRDdQZG/z5/HrgtkOKBSagFtmHWbSY5xb44hLHW0cfRHYpBS4ZRC2Aoqb7wRN/njjuWfVqb8VR2+bE46Bw/tdSbJlAGQ6CFJiGhbAEGDaPTHOMgCKaTvpE/LAcrRaAVQ4JcLvqMxgMrYJ8OMD1OJlQtkPFmUXqgn0avl0P0c46P234gi5atRYOO9o1EDAeEFlKC/WTsOV9sIfZ/L/8Ysgjw0QJ56qq1J9Iok4aO2XAqSZerXd2hBq6kzCks27Hb0AAAwcsskcP6atkZfcc1o5RU0Uxp1idyJAIkm28g2xM3Ca9ZtKUnbum0lC2kjnsx2IE4Z+FcMH2etXXK0K40tqasxkBFUgKNLATvtuL4YsjxrOtVo02ydBNSF0P2liCAAI/5Ej3hyxm9P6JySnNvfsdKbs57wrINT4hlEdSjd+hKkg6Yhtx5Rh99ptGo1GQlMU0ALVWuw1Mq6aY5TaSekYXcw1R+O0e9RUbvdkYuIFIH3iq9Byw4e0MMMozgmFKyoi4LDeQZvFrc8avGoYpRQ85W4t/By3LVAod6StrEAmOcWIA52sfXGmY4pUzFNwKjBoghjYfAm9/lIxC/aIaXpnUqtGopbUJnTHlyPLAVc4Hf9mzctOo3J5ieurHlrE5Ll7kp5G3ZLw2mwzKqdKtpcktsPCWuSdIkwJJgaieWCYzbCiE/Zkhjs+qw2GoWMGYI3G/LFM5Co5L90Q20kiDqgAHxcyQPdJODeaySUlDktUfYoCZTSoDKzQLatUTsAMVnxlC2ugJ7so8E4m+Vrd6LlR7pHvegPMDn5nFvjnF3zlQPVJ1RAWDEG4AEWN/ji1w9e9elTRGWSNRVAzBYnUVYFi3Q+mHPiDUfs7gLVNRBBJpOJgA3EQOuNPpcfON26+CkMrjLkKvs7aOJUxESjj6f6YdvajUAyig0w5aoFBP3TDHUPOAR8cJfZJNPFaX/XUEf3X/AIYdvakgOS9KqH8x+uNUP9NmjI/14v8AY5Zw/NHL1VqioqOpkAkfIg8jhp7Q9tftVHuxop6o1kOGmDIA2gTf4Ys9k6mTOWqLmO7DyYLDkRaDHXBusnCnPhqZYkA21JvbfHY8T46fZ2b1C8m49Ct7MDpz286qTj6qf0ODvtdoymXbozL8wD/24E9l3Vc9lShEEVFOnbZ+lumGX2o5cPlacxHfAGehVh/DBUfocRZZLyqYF7EdsBRo9xWDNoDFSse6JaCCR5xhM7TZw5ivUraYDmY6ACBPnAGKzdlniFdZ6jTtibhPBmp16uuCCjin6lWj44Rwk1Vhx54Kbkl2dm7HVe84flj1oKp+A0n8scY7NcQbJZrvAupUZkcdVkqcdX9l+a7zh9Od1Z1+TGPoRjjnbDJVTnq609QUV3BgmwLahsfwnFJxckmhcc4wc1LoCVOJVFIjLkASJ3sN7Yhzx1RcgdLgDpPOMXqOT0sUZjUqCTaQAPMnmTiDibQCSLL9ekeV8Z29loO0VH4jTR1EkQQPENUgdJm18XHzCuzU6YPdjxS3h1crD12Em0YW6+UNQFzOomFUch54s5CvLqGN1UgA7E2iOUjr6YM8aatdmfK3eyxm8khW3haYufO8YHigBIZYM9d/PbFuoyqWbUSR939ef8cRHPEWFOR1MzjocqIgMDFillSRqvpv4oPScVyMXuF5o03FwR0YmPpjXJutARX0LpEGDJmRsALX5zflyx7QpSNViAQCJA3mLb8t8TVqawxBW5kATb4nFQiPPHJ2c1QycH4KMyKmllpUwNepkBO/uyCSux+WA2Toln0JcsYQmx3sfLljygjaZGoCdx9dvhg/2UywmoYJbQxSI1T1E88LKVI5RsYOHV6o4bnKD0DCLqllOrXF2htitzN/gIGKtCwA8sT5/iTCgiNUYkqQwJN55ETt5GcUqFYQL4z2WiqCIwV4cLDARa+DWVrAKL8sAYbOFsBm8qTCjvaRPKy5fNmI9aiHB/2pZ1W4bWVGBJNO0/8AuIT9AcQ9l0SpXqKyqwVVIJGx00wecdPSMHuN9n6VbL1aekIGQjUJt52PL5Yqm+NITSnbBnB6enhdQHmrg+vu4NHJqmZoRNqVQCSTA/Z9T6Y48ntDcUzTbKrpkmfCT72r3iw/LbBL/wCqTl1YZWCoIjSseKDt3ovYYopxrsDxzvoIcRVn45pWfvbETIpmI1Aj5497c57M/ZKlNXFYSgIAkLBWxcTLTvO/SxwZ7CZYZgtxGoArVSyhDELfSeZuYgX5nA7td2aao47plpd4NKhNTKzLZQWgBCRA57W84ZVLi3FAk9r8HNuJZlUpoWAFbdVnwhBqBJVueqTax6YoZ3OlHV+7VatwYEC+xNON4J+mK3FeNVFXuHlyrGF5BtvXFOllKlQtq0lSZPivPQsNr3uMRWNdy0RYYo8TbviHZIMhoAW0xcbE6o97yxY7ScRzAcMaxKKBodAFld/dG95md/O2FOhRqwxWkH7sayQhIhCCZ2GkRecFBmxUoaNFQuGmQToKjkF0jxEz0Hlzwzw8drr3COfZHtf9nam2nvY1FmmCRFwVJ8MTII5TvuOiZPtDRzGXzDLYs7QD/wBA+kgwccIojuWWrTPhKi4Vucys6d4kTcXw09muL0hVe7lSuhVdRMxGo+E3sIiDb4YClLF10dTQy8FtxOk3/vt/i1D9cPntJSchUP4Wpn/Go/XCl2QyAr5wVBMU21m0X5Ded+cH646Lx7hozOXqUSY1jfoQQwPzAxfDJTg6NWSac4v9hP8AZ6QcpmRax3/u4KcHour5Uvo0shCkb3TUAfCOS9cKnC859jWvRquEL2vp5AjfUI388F//ABXllpZb/iKOulpkal/AyG+sSL4pB/SieaL5sqcXPd8Ty7f/ALWn99aa/mxwy+0ZJyLn8LIf8QH64TslVGdzVMKysy5kVZRgYVdJ1WLR7o35wMdH4/kO/wAvUpfiW3qLj6gYN9nPXE5Vl+HJ3nio02BBiaS+XIjyN8Vcnw6muYoQiL44kLHOLnBdMz3VVA5ClJDg6rWbeeUkbdcV6+eESsHTUJEBpIkHp1wVVEtpjF7Hqn/D16f4K5+qr+oOEft/k9PEs1ZoY03GlmWxRQfdIm4OHf2f0zTq5txBp1KnhM8wX/Rhgd7Q+GOa7ZgAFXpCmwnYg2O15mPhhIyVJFsifJsQKLDXVAEaRBJYmTYx4rzHTAOuDJ5kgT8/K+2LHGqzUKiNpIXUGaf7U0yL8gIPrjTPUJMyACPO87Qf98ZnGnstgdxoEZZoJGkm/IWv59Rivn6BpuTysTFjHW9txt54ILXCFgAJGxZokDoD5g42z7g3gNzuZmdviDh06ZTLHlAFzpJ1DUdOo+m/ziMeFX8viJjyxNUVQFLMQwmeYPlgVVYkyTP0+mHiuR57KoOMnHmMxpOJ8rWCsCwLLN1mJHSeWCPBqK1Gcmg1UAbByInzCmcDKaT1wX4Hxn7MzwpOsAGeXnHxOFl1oKe9mtTNURqAV1II0ywIWNx7stzvjKecX+sI/n0x6vDKdYM1ByzC5ptZvh1wLVRhKTKJMNpm0/rfn/tidczSERUA+I/y4AJTX+YxZy9GmWAY28owHFDpSGylXoGnP2jxyAIKmBN2IidrYvZjL5YKWOZM/diob+gU285wq8WpogpaQrA072iSLSSpknn+mJeFZIiGM7AjUpgzz3vscTlSVlYY2zpnZftaKFKrURe+06L6rtrLSS0f2MHH9p7NTK/ZSNQIkVBztjiWZqPlqXdoSvflapIPuhGrU1UepLtPTTtfEdPiWYAH7Vx6EYZxrpk4rl7DNl+GhhBZvkn+fFqnw+kgJkk2tYX9ZucQdlOA57NOhFSqKJYBqmlQACYJBYQfhOCPbbsnnMvVZadWo9AaYqOiGSQCbqvhANvhiMsdrTHlkn0Wv6cZMt3VKSgUwpPU6mE2W/4jcTbAyn2qzwptRNWpTEaWBOywRAM+Y2vAHxCGo9PSC2ubEELuPvAATAxW4jm2ZCBYTKzHO5sOuJY4y6v+TJJNgviKmJWSF3I/MfPEGRzj0m1KQZBF/d5dYk7fPE68PrlAx8FNiBqM6QT1PInocFuFVhliSYqiQdUBgLkSFOxPzxrlJRjXYu0DRxOqqsA8A7hGKg3kggXi07xN8FuHk5oIgYUTTUwCTJPMkk/D9IxBnOE973j0K1LQfF3bQhB5iIAH0GKfD82ApDliTsBvYWvaNsJJqUPp7/6A2Gu4qUXAqsBLE2eQYvt9b48r5oOWCLGoE+9E8/SeWBmTymYzAWknjBPg1A3J5TG/8MT8a7PZnI13pOpLUoMqDDA7MBzG9z0jCLDe29j8nWhs7F9oBl2Zm1MCNlcqwPkRuvwx2bhXbTK1aYY1BTMXVzf57HHzPw+pUddQKWO0kG99pi9rbWGHE8crJTBprSaABBkR1uD+QwIN4p1emNGN9jT2spmvmqrUXplCRB7xRPhUbEzvOAL8Irjc0/QVEP8A3YHr2hzTG1Cgx8qhwZ7P085m1qsuXoL3a6iHd7gzYQhvbbzGKcbNXkcV0HOwqNRzqvUKrTNNlJ1LEmCNj1GOof0pR/rU/eGPnSpxqr97JU7f2/8A44j/APEJP/4SH0qD/LikXxVEpxc3Y5dvqJfPVXpr3iMEOpRqE6QCJHORgXx3gqU1pPSh9aeNYurc+Vh/A4CP2idSGTJhG5EFGjls6FT8RglV4nnRlVzTUaZos+kQmWLagSIKiiOhwlO7Kc2klR0v2YZlfsmlyqMtRgAYFjDTB5STg52oFOplcwmtDqouBcblTEfHHz8/aWfE+UaeZGlf8KgAfLHi9pUBvlanpq/1w66JNXKyhmlbQwKttzvt67YIVqrONRIAKg23vHP9MD8zxMVQyJRqBmBAJNhPxwNbOPSKozaF0gk2Mm8xp5TNsScLZSORKXRZzoOqQCOVrdPiQRf44ytl4BlgCFBHTpGK/wBuU2VpBPP89sVqtIs0sZkmB/PnjkvkvetEefzIdNQI5BhzB9OfrgbqxYzVKN7GdvLFWMaYRSWjBO06NhblOMsfLG7rN4icaimZtHwwwhsFIIvHn/ti0uXLCbN0AsdpxBn6BR4kGQGt5325HyxCjEGxwKvo4IcJV6VanU2Aa/pzBHpOLPFcuTXcoCFZiV+NzfbrijTzLMwAEtNjMfnYHzxZNdqi92yidUCdwRa1/wA8I+V2x4SoYewvZ37VW8ZlEGplBu14CzyBMyegx07P9nv2Z8FJki6CmFgf2XFwRyOED2f5x8qtV1oVajMVQaVLAbm4HK4v/J6xQq1WSaiBFKT535EHYgbzzxBvZazi3azImiAkBhSqPT17FtmANtwDvO5xJl1K0UV6YJMEQQZU8tt/LGnaXMLUzNRXVv8AnVL6oBGojmegGwxtWKaBpLQi+8A3hjr9388CfsjVDUWwZx46noiCQMtS67sC+/8AfwxezTs2M1mT3qk0qK946/i/CnoTv5A9cLfHEVcw6knwLTQXH3aaL+mOj+xzQuX4lUfVoFIaoiYVajGJtMG2LS26JRfHG2hp4+uUWmxzWYDEFVSnS8SU55FYiQOt7eeOa57tF3CsmWqsqMIJBiT6WEHkOU4aK75T7CalalmVmuKYFOsjuf2YYclSwYW3EYEZ/s/w+tkvtSDNA63WHqUkIFOCSF0ldIB2W9sdPHypexhbYjZnMOHYF1JIEsLiI6gctvhi5kTSqKSQUCWNTlFrASCxI5xsNsGfaJwHKZSpl6aO0CgpZTcszEmfDCi0bCD1tZNzmajT3bDe559YPphHBPSA76JeMVxC0gW7umxIFwL76QZ+eBz1wSNC6PQ49q5gOZYtv5WHOMa0UQq5ZjIA0gDck8zsABi8Y0tnUFqWVJpqxkED3pBt/MY2HDBGoOQ4MmbiI38NxHxwIy7SQABt13+eLeTz7oNEGZGlhut9uh6RibjL2YKDbZipl3VQyaagB1B5AuQdXNXEbeU4IVs3UqVtVTPd/TKe85clSL6PFGkzqANxBnckYVMzVYGrp1CCNWsCQZAIncw0fAYtZBaAAfvHPuyppKQx3YCXAAEc9xG0wDwpWjtou18pR1DQtSmCIBYDxAc4Bj5Tz6WL5DKClOipII2PL08U4N8a7OmlSo5ujWjL12DUqZVgUDJdTLN0B3tcc8CkY/iE/H+GIyW9mrDDXJjn7PODDN1WNQBkpANE7sZgHoLGb8sOfajvcsKZp1WUGQVQKqiIsFj8zgJ7GqvjzQOnakbefeDoPLB/ttUp6kWrUKCCQAmr1vI6Yo4/RrsEn9e+gNmcmmc10Tp+0ogZKkBS2pQwDgWIMxq5fnzeqCCZCyto/Mbfpjp/CKNJeI02WqSz0afh0QCBTWDq1WssxGEXtZRC53MCEtVYi17mennjpRpWNilbov8AZbh9JaYzNZFY1Ky0KVPdSzEAuwtIUGfh6Yu5PtBmnqrRqimEYuO77sFZUSBEDeOvxx5wbLq2Ry7O4Tu8y5ELMyFblEYvtwqgueB75Qwrg6dD822mI2MTgqIk5bYA7TcApVcsM7lkUKI1pyWbaltIE2I5H0wjtRH4V+H+wx2XszkU+xZugrir4HFlYQSthDC9wTjjdQErZRceWOkqKY5OSCXaDiVPhuiilJauaKB6lR7ikGuFVRu0XJ9N+QDiXETXCs6hSWOmEAEX6bciBHXbE/tNT/zKo/KrTpOB601H5g4WKlQaAQQCDtHlvq+GOeNOifKnYcq5dFVSsAjfnP8ANsU5F77zb+fliThWXV0LGSwsZv8AKbfDHi5Goz+FW09SIHzJxOqbTNcXaTK2by8iSTH69BgXo84wdGWIJU2g8vPAnM5UhiLb7/7Yrjl7EPUQ9yWtnFLT3YEQCo2MCN+Xyx5kco1ZytNb3MDb5n1GKbsSSTcnfB/sY7rWJVNdoMtAA3PrYbYeX0q0Z0rYGrZQq7IY1KSD6ixviFlI3wbrcBr1Gd9MksSeVyZ5xgfxHIvTI1LBI+FsFSTOcWjTIUNbQWC23InyxtSYBwWsAb6CPoTPzvivTYiYJH649o/D445oC+DrXst/aO1QMdAJGktcmN4jzI+GOm5yuFp3gCR+YxwHsh2kbKlpQuu8r7y+YMbbSDgtxj2gVKtMpTDajPiYjwjnAFtUc+WM3Bp0jTGFICcYBZwyw2vW8iNmYm4ixm8zzxZruO4JRkE0jqAEbD1n+dsVax0rQPhMLcA+GbXYR728z0xJxHMg0XARWU7EcvoLTjpbaRfqDZBxwH7VWk/fMX6W/THQ/Z5nHo8K4lXSC6+7IkSEFiDuPFthDz2Sd3rVQpaKzKYg7liCeYFogi+HTsvUReCZpKtQUftFcorFHYe7T+7TVm2VuWHf3CSX6YucY4m/9D5clv2lXPVqkyZOhKak79WGN8/xutR4NkQjQa1TMySAbA0xIPIzzGClXhWRqZPK5Y8Q0PQauWK5PMuG74oeaKRAWPjgd2qo5YZTI0KNdq65Xvi79xVpyajq4EOtrAiZxa0jFTC3tsIXNUzoX/0lNZPm1SbekXxy/J5RqrhUBY9BfmB+uDvbbjrZ3Mmq40EqqhNRIUAdWje56Y17G8U7jMGoaHfBaT+ACYJEBo5gGJn15DCwtKzrTBSU6a064cHvAVVL2FzqkDcwI6b+WKM4s0suzBnNlv4ypid4kCxJw1cI4dQbJ5mj39PW9SiyVO5zB8KipqHhokrdl9YPQYpYBVqcOqrSSsUPduWCvylYBFtiJFj1x7THhFxIOx54LcRotRytNVYOlR6oPvDxU2C6grQQCpWzAHeQMC3ZXcahHK0n0/kYVnMtZLKs6VimlTSp6mJ5qGQQtvekgzawPoaWRcBhIJM8v4YtUyE1qwJlSrQOUggz0kKfWMF+ylPL1KOcy7mmtaqKX2eq6k6Sj6nAZVZlLJIsLxBwO0wHT+O1dXBMg0CdQ3j8LYSUPPwfT+GHTjIX+hcvTVlqGjWVGK6gJ0seYU7EcsI+gEyE/wARH01Yzy7NuL7Rx7F1mFLP6AuruFYeqtzj1wS49xBqtHKuyhSUcEAkjwtG5vtf44D9hNJ+2KSKYbJ1JYloXSVkncwN7YmzYyz5ehS/pDLK9M1LkvBDlSI8HKDhoonk+4ZODsPtmTebnLoPlqT9MK3tDSOIZgaRurSY5qvn64LZDiGVpvlGOdyrdwgSoe8cGzs8qNN7Ebxgd7UdJzxKgnXSRgRqgyI3FuWHn0DD9xv2ezE8Pr2jRmlMW2ZNPI9QcXOO5rTm9fUUn+aq354C9n8vTrZTPU3qdwsUXLnUACrkSTBgEwCR1xDxbK0awpEcUyqsuXp03BrNdkEEzpuDa+BBMGT7jonYxgM1nqUz4z//AEw/UY4vm10O66fcYrv0MbavLHUOzufydLiNWuufy9QZkAaA9xUOgQBzkrv54512sohM7mV0tas5Nm2LEjl0I2wZjYPcG+0AamyFU7PlEU+qMym/pGFKpRhAf5sSP4YcO1VM1MjkWH3Hr0zNuaOu/qcLdSgSkErMsfeXnB672OHi9E5xfII9n8i7wdUKokAGCZ3v6yMXKhqs+kSYaR8BB+F/rgfQ1jLAq8Gi8sqm5VoBII6ED97EnaDODwFWIkSBN4PWNsRnBuRoxZEo7N83lJeCYB87fP54A52gFchTqXkcTJmCwXVJiQDP8cb1cvJN8GNw7HklkQP0Hpg72f4itFHBB1NPI9I/U4X8Zizjaowp07HWlx+3iUmRptO3x54FcVbvizHVq2Ajwj67+eF/GYVY0naGc2+wnUoPtMwBaLfS3zx7R4S5BNha38MC8bCRhqAnQ08G4ayatTEAgWRokdCYxvU4QpJKoQYsdc36/wCmFamMWF6YThb7KeZ1VB3OcNrOw0A3EHxb/XY7484nw2ulK48I3hwbeYmwHXA/LJF+mL+ZrxQYA8iMdxR3lZZajmKdaoaetD3jSNVjc7qR+eCpZv6NpUJPeCuzlTyWCBfnyPxwuZ7P1Wca2aRTQbmY0iJPMgECTcgDGlPMNzJ+eOeNMPnkGVp1ZmP8QxI+VdlZSsq1zf8ATAla7fib54275vxN8zgeFA88hk7VcPo1a5enTWNCCwAuBBsRuTjOxnD/ALLXzDkwKmVqooI+8xSAI9D8sK3et+Nv3sXFqNoHjefU4bx+1i+T8GcfyzJSTvBCBxIDXNth/HliTI5SsqBqNKC4LaS0ADlvzvtipm6ZZRqkxcS3PGoqVP6xreZx3j9gc3dlHP8AfBDRqHauTpk2ZgJttBkXwayPZmnqpiqGC611kETpkTy6Xwu5hj3niO7qf0wdbMPEB2HxOGcbFToG53L1Keaq06UsPEqz96ny38gPjg5k+zx0I9NCrQpnUJ5fI4oZeZDzcfe3PTffFynmXFy7fM4DhYVKhvEnh9Si5IqHMLUAtcaQpMwRyOAZ4U0iCf31t/hwOp5ly13bb8RxumaY/eNvPfC+JD+ZjZ2WoilVq6yQr5arS3B8TRGw8sVaWQrHSWp+7ttgP3rAEaj88TjNPpHibcczjniCszCNXIuC3g96x2wS7UqKxoMjEsuWRGgizLPUb3wuvmWj3m+ZxQzFVi3vHbrjliOeZjRweiUXMIxP7WgVAJBlgykbAX3wO+xuDJQAxFyBgOKjCLn54tCq0e8fO+D4jvMy3RyzIyEKPC4YXG4YN+mJu2qLVzlarTaVdlNo/CoIiN5nAbW1/Efnhkr9ocsMvkk0k1aFehUchBMU3LOQ5NyRAEbne23eM7zMFVFNPLGm1qi1w4VrGGSDYxawwv1XNxY6t7jHQc120yxqknWyD7LBamDIp1aj1d5IGlqYg7wYxbp9o8lWy9ZzoGiidWsUlLt3LKUVGYMSWIvp0md94PjB5mcry5DMyswRWpsuokdJHPqBbEvEeH0zl6dR2Os0wZ8gLCP52OOjDt7w0VXYyQdMN9nA0gPUYDa+gMu4g+d8Vey/EcnQyCgMMx+0A0lKYbVOXhmDsAiowYBmIHPlgOHwzlk+Ucl+1jpyAx5UrMxJjDl7Xq9FszR7lqbAUfFoKEAmpUaCUJEwRzwi96euG4o5ZX7mmMxmMwxI2K4zQd4xmMwLGaMVJxL3LdMeYzHNgJ6VEm/Lni0Mqd9hyA/jjMZhbCkZSU7cumLWapxQMbm2MxmB7nFXMVJqv01ED4W/hivm2PhAMb88ZjMUFNEd/wCs+uJELWPeH6/LGYzC2PSCJE+WN81WimwHIHHuMw5MEmo8A62+uImqNydj88ZjMIUaOg9iOE0K+RqO6K9Yd5DGSbISvkCDthZ1zsbYzGYKEYKr1GV2AdrHlNsZrf8ArG+uMxmOYyRb4VUaXlixERJ9ZtgxSgjzOMxmCKSPVgb4D5hXAEVKsao5x8LY8xmFkxoqyJhUuO8q9R72LvBqrFDqkkMbmZx5jMGIGEAJ2wIzOXrBvC1QSTzP8cZjMc2GKsgbL17y9Swnn+U4vZBi1MTJN5nyJxmMxyZ0lRJUQxfFN0IxmMwwpSzE4JdlMzIzFCNRq0zpHVhyH90k/wB3GYzCz+1jQ+5AZKBidJIBgxjV6t7Ko+E/XGYzCRdstKNRT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0" name="AutoShape 10" descr="data:image/jpeg;base64,/9j/4AAQSkZJRgABAQAAAQABAAD/2wCEAAkGBhQSERQUExQWFBUWGB0YGRgYGRsbGRwaGhocGh0YGxkaHCYeGBsjGhkXIC8gIycpLCwsFx4xNTAqNSYrLCkBCQoKDgwOGg8PGiwkHyQsLCwqKSksLCwqLCwsLCwpLCwsKSwsLCwsLCwsLCwsLCwsKSwsLCwsLCwsLCwsLCwsLP/AABEIAKgBLAMBIgACEQEDEQH/xAAcAAACAwEBAQEAAAAAAAAAAAAEBQADBgIHAQj/xABIEAACAQIEAwYDBQQJAgQHAQABAhEAAwQSITEFQVEGEyJhcZEygaFCscHR8AcUI1IVJDNicoKy4fGSohZTc9I0Q2ODo7PCJf/EABkBAAMBAQEAAAAAAAAAAAAAAAACAwEEBf/EACcRAAICAgMAAgIBBQEAAAAAAAABAhESIQMxQQRRImETBTJCUnEU/9oADAMBAAIRAxEAPwDJYPD37roL7urMEtrIIQqsEW7kDxTbLNvrlimfbni1iRawqhEAcwJy5jCMQlxMySFJmTqNCDMiYTiC2rSNbuM2cuLmYkArkNsQjHxeEnxddNJErzYDd45KJmChQCDJMAkEkmBEnXeRptUHNoulbsbcI4iuHS1kyslxJuITOYyPCfCNmAOXXlO5nYdlO7upeSDZKBHtEqPAyyC7IF8QzSJ1IWBOk0o7TcDs2ls2jFom1NpndnTMCouABUIVjM+WUDpTzsVgsRctpiLAteAkd3mOaNCBqSMo3iR8iaNqX6FdUb7stiLj2lF2z3eQAKSymQR5bRMfLrNPapwt8Mo1E7HlqNDpy1q6rkiVKlSgCVKlSgCVKlSgCVKlSgCVKlSgCVKlSgCVKr/eF/mHuK+98vUe4oA7qVJqUASpUqUASpUqUASpUqUASpUqUASpUqUASpUqUASpUqUASpUoS7igDHi+QY/cpoA/OXEOy4wuW219RcvIDcQDVFljHgZiZypoOp/lNccUvBcJYQeIpeuBWyMCy6eJfsxqJG8kbiKK4bhsXije/qzXLwTKnelvAm6qmoIYBvCZicoPxai43Fm9YwuGuRb7p3zsy5cuYqoLiJOWDJ1n1Fc8tf8ACyCOE40G4irhle4iQVfKVLlsxYKCF1BQFmmI2A23HY7j74WEbC3ASSGCqA5YDN4gX8EyukKBIiRWXwXC7d7DKl7E21FsSiq9ufEAy7qCWNwAEMwjMNRBrT9nrq4tRZZO8KhQr96SSDGcyy80IBB1005VRL0VnoOFxbOQVVLWWJGdTGgLAhDGkwJiInyp0DSBOyaDUHnmIkgMwiC8GWiDqf5piae2lhQOg9frzqhM7qVKlAEqVKlAEqVKlAEqVK4u3lUSxCjqTA9zQB3Q+Kx9u0Jd1X1P4bmsDxvtTcN11S47KGIAtjKI5ePSfWTSM4m8ZPhSfVm+ZpXJIdQbNpxTtwA0WQziN8sa/wCYj7qTYntViWG0f54/0rWfey5Otxj6QP8ASAa+twxdyJPnr99Sc2UUUFfvj9EHzJ/Kuhi36J7sPxpeOHLyUewrsYBPtL7AUjY6Q1s4+6uoHzW4w+mtH2O1t5D4i49QHHuNaXYXs5IBFoAHXl9Sfu0qYjh7aMCyTpI1EjyMisXIzXBGt4f20D6MAf8ACdf+k61oMJjFuLmWYmNRFeUObgIzKlwekGPu+lMOFcXNlgLbFDP9m3wn0O3t7VZT+yMuP6PTqlAcG4qL9vNEMNGXofyNH1UkSpUqUASpQ97GKp8RAHU9dPzrjAcSW9nya5WymsyV0AXUoLiXFUsgFuf4CdaqwnH7VxzbDQ4nwnQwOYnesyV1YDKpVFnGK2xB328jE+kiheK8ctWBLkwCAYExO08h86YBhNfa88xnbLv7gt2Ld553dQxif7sgQJG3SthwvEgnKC0ARBidIEk7mZ+hrE76AZEVj+OdqTau5EQsoAgq5+uh1rY1R3AGyzQwPGexnHHt4e9iLgF5rWQBgxDi0Dlkyy29Ihd2kjQ8sL2g4nauYibSESDnUkHxFmLaroQdCDJ0gzNNsHce3gCbBzpdtlcQNyrG5lBA+ycxUiRILA6yDWVxGHm93RfU6Zt9zAzZZn5SfKoN2sWVWjR8P7L3SzXP4aC2gvQbizlLZRGVpDDnMRHpOm7Ldrf3abjAPp4s7HNlDfYJnWWDEaBtedZ3G8NNlThSbha6EdbmXL3iiIl7hBRAVb7O6jfSjR2ZZXtKbltixgBBcYAFAQpGXMM4nXRhDafDDKDj0YzeYD9qdxwiiyXcMFeOZk6Ko2JA01MmvQeG4w3bauyNbJ+y2h9uVeY4DsRfsX7bYdu7Yrn7syVUnwmLgEHQtGbkDvvW/wAFi7pvvbMFUABMgkmBrl3WZPlIqkb9EdeDmpUqUxhKrvXMomJ66xA660p452lt4YgXGUZhpJK+7QQB51hO1PaK4Sf4XheGVgzskKJjLIkkaZ4H2hHOsboD1K3dBmOWld1iOEdvcMlhFuP/ABAonLLAnoI1HLeKs4l+02xb+FHYx9qFH3k6elLnFehVjntXjWt2MysVOYCRvGv5V5/dxZcyxZiDuxJj32rrifblsUmXKqoCDpJPONTvv0FJ1xgzaxBrj5uenorFDbvdW5kiZ9CKtIUEnz0/XzoDDXQSBMzp9Na+Ne0HTb9fWhcqrZQZG+I2E0PevyKBOKHUV8tYoNtOg3gx71n8iujQhLpFWWZZgOppZjuIraUM05ScsgSM28esA+xqi12ntqSRMxEkbTzHnTtmo9Ns4hFQeJYA3zD75q2xiEIADAzJEEERPl615rwbjVpmZMouaTlK7ecxp+NXjCWi+rrYPI5iomdpmtT8MoecSARyNxJ9uVU3ArLlIBHnQuMGV4FzvQAIaQ2nSRvFfbJnrSjIO4TxF8M4YElZjXp/KfI9eRjlXplt5APUT715ZabQg7Rzrc9l+K95byH4kAE9RsPnXRxSvRDkjTseVRjbxRCwExrA3idY84mvuIulRMSACTWK7Qdr5WUJVZ5+W+sRzGlZz80eKNsl2D8Q7Qd9FsmGzGD4jp5gfrT1oPgHHns3SDpJynpMHefMCTypNw/iCXnRrY8cwI0CFSTJLaD7J09NKcYLhAa0YJLXWaWC51DGGZAGYHw7ZucVwKM5vP8AyRraqhbx3tT34WYzrMkHQ9NB7e1I04uxuG6zEAyPPUHpqNqFxuFNs3NCCpIIdQrCDocvnG/rQWGvroXkagz5VyTvNt9mm14T2tvWrR7tUQBo1Ul2EebKABp5kyetGKlzFZcXdcGwzBQA8ZTt3pAEBv7uup5VibnF2e/bRMzKGARTEsNsx2ljrr56VprvZnusPcXvvEmS5cVCrESQMimYUg8+eUV63x5Nxp+E2ejcC7NJYtFJzEiGmCNNhEQNNxTS9jLVsEsypA1kgaD8K8Ft9sMZbeFuMo2GYgnw6jN/fIXXmfQ1t8KjX8Pc7+4rsqZnKjxDQjIxPwkyYAWVyneuhTy6NPRcDj0vIHtsGU7EVeVrF9m+D4nBi2ltxdwxXOxIJcMRsokAKTHI7EnU1s0OgnSnNPy12hK27qNhLoIVVbOqsgYjxCVJOqkbSdfWqOC4a290EtbRhmYG4h7vMdVBjlJ56ADXTdZg+KEKwIkHYQCBO519/UUTg8YSywrETrpzGnSPyrjcpItaPfcRNq0gVLF0WwxN3VmQKkhbaE55JYtoYUSJnUBtwi6xt38/dTcFz+9m7sqHZQ/ijKqgEkkMxYnYeacJ7WNhUciYuKFWAARygXAQw0HI6x86Nxv7Rmd/7JO7Q/w0InIqmdIMqSSswQIQCDvVVzJxtiuNHvtjCgZTEEADTQaTyBjmfeurqKDnJyxuZjQTAJ6amvA+M/tgxxA7srbDagW0E9ZzPmOp6Ac6yuM4zi8S03HZ/O4zP9CYHtVFOLVoXFn6M4r25wdkNmvozAfBbOdvTw7fOKyN39rAFuLdskgk+IgHKCY0IadIk15dhLJAZGeQ2+mX9CuHthAMswPOuHl+U7qINUa7j/7Tb+KRrf8ADRG3XKSY6Zjv7VlHxVw+F3ZramQJMSfI6TtrVFu47too9AJ/49aAunxSx119+lSU5y7ZlDTD4gDUfOd48ulMf3oHkNo66dPOs6togiNydI5R186acPss43C7A7TJ9eVChb0zUx/wpBF2R9kR5Gfwr66STHMT899PmDXNjA5QQrFiQCTI5zpp86o7+HWJ0In0Pn6/fWyi7r6KphaXTnA8xp5f8aV3fxHhLcgPr+pqjDXR3lvWPEuv+aTNdYbNk11Tn76UmIyO8PhQqgSZ5jckn9fT3JTh4JVQW1ZQwGgjoY3FCvdUrmA1PxeWukfrlR3CcQTdsx/5gB9Inp0FZu0kK2ccf7PquKsofgcOxCyFkLvlk6xzFDnsna/nI0zbtt1rW8etq2NwpB+zcH/bVd2yepjujz5z6/WvTgtCSZkeH8B/rgt22IVrYzQSMwgaE7xrTfH9m7rG5ZS5lS24IUidTbU/FoY1OnnRvCbX9fT/ANEH6KKdX7f9Yv8AoD/+NRSKOx26R51xDhd/DgHOvxAeEH9fWnr4sWbKZ8wcoSC5HiZYlZWYmdJpr2lsjJttcQfSrO2nBbV1LOaVK5suWP7uhH2qWUTVLQpwfE1uDTQ8xz/3rU9isdGIdCN7ZIjfwkfgTXnNizbsG4Q43IGmwJ3BnSr7vaIW4e27LcVlYFYnSd+WU8xUIcsVIORpo9qxXGbaNlY6xMAZtPlXlPaDjSteuIoYFWYQwAgSCFgDQgiAfP1rrB9u3xQui4yWwSJA0MCZJYHNkJid4jloazfEOIEAQqucupyyVzASJ5xtJ59ab5cs44o5kE4XGLbu95GbllMRrodAdSRIr0bstca4BcYSgHehVAHhiAmhg5WVhykj0ny2/jrI1tq2WBoxkfD4oiIBJ6chW57D8bJa3as2y1tlZGZi+QH44nZZGbSCfltzfEbU8ZGsznbjjt3FMpNvJbMlQBJaCdSxEwA2omKyWIZRABJJHimIBnYRyjr516X2i7Ns6X3vf1fIwW3LZ1AOpg/EfOJidqwHC+zz4m8yoRoCZjfkAokSTyGnOmmpZ1LsZUVWeOLb1yC4wgKzFvDG0Q3LpRfDeJnEYmLzsquVBI2ALalgPiAHLzFE3Oy9vDF1v/xLgUgIjAsj6QzCRKyQMs/a8q+dkcSuCxAuXrC3fCYGaMp6qTI5Rr1poRimrZrTNVxbs9Z4diVHdm7ZKhofxS0MFkzuD/sKe4ftEMVcuXBbKYZUh7yxrHiysD0kk7wDymsD217bHEXjcQFVgKBsfnymTvTbg/FGt8MU57Nq2DcLDPca5cYyYKCFkwAJJABnyq/HyNzf+vgtUepdmeMWL9le4ZYAgoIlY5QCY/3pxXg/B8VxEGxet3AxNwhbYCKQGGY22gDcKDliBIO9e28Kx/fWbd3KVzqGy9J5Tz9a7U7MPyLaxsLGVT7RMbjp6V1gL7TBnUQBsRP2gaXWLv2dwTzo+XkZQDEKB+cb61yyj4UsP7oPKkyNhB2M/P6V3bRUmQTGrenXXSaH4WrEmJzHVCJ0YT8UakafKnXD+LrnLhRczfEpAOpEZjIjQknWdRXNNNa8BFT2QYa3qjGBC8/5TOk00xHBmRrI/tBdVyNwPBExGjamrsJYS3blvEplzpIkK5GxA+yPXN6U+xWFC4jBpoot4WTrEFiF+W1Xgrhsp+jL8Q4W9rKGUCTl05noBufWlV63DkFZK76kbbj1NbO6z38Rh8sFv4rAMTAjORJ6AEe1ZW+zDEXGBDMHbWYEgmT6TUJwUJfom46sDvY4K7DK6iNAT12JIjMNtKXtiTMk6/dTHieaAxZXZVWPCoUKAPAdpA9NdKQfvckaHzjn5+VVjBPaJmh4XjBEE5p3kfjTfhpUGZka/dyrPcPZYLbawNzHlJ69aMXERMEg7DpUn+E7Rvhob+KIkKRAgeun4TXFhgXWTqSJ6fqQKRWr7DxTpynb0ou1iPlrrM6GhyKLSGmGfOwA3LD1A3PzFG94VBViMpEjzAY78tpNL8JBdX+yxJ9gcwHpvryNXY+4hsqVAZsoAgmNNCTIneBypsb2MuyYZmvghSgUNALTMxMeprjB4x1uLHxToB18ooXD4ohCsFTmDgAHTTy+VfMBfjEBmg+Ll6T7zrUJJPVmy2ani19wuEYkqxLQQdgWUaHlINH2wxzeMmABPIg+fSl3GrveXMJyl9uYl1n5U67T2RYKsGMkbATHmOm596hzc2E1FPw9v+mSTWFW3+gHs1eJ4gQTMIQPSENMOLcSdMe9tdQ1pW+5fupH2SxObiDncFSQf8tunfEEzcWGhP8AVx8tV1PlXc5tcGS7OZqP/skpLW9HzjmO/gmQDLqJ8wRqPb60x7RhclrM0eIgefwn7gaW9r8KosZ1YMM6nQ/3gJHzpnxLDJd/dFcZlNwyDz/hOfvArPjcz5YtkflQ41JYaRluJ4FP3PGt9rvNDrqQRAEGOZ3rIYrhOWy2VpbQ6nU7zpyitPexFi3hcXbut4g7i0pmSQYB+ka6Vi+Dp3rOc4QwQs8yxAiTt608lvRwSqwHvWQEhspHTnO+vnWr7HYJL6Xbl3EJb7qCFYSGDaFupy6nTUQPWsbfuR4Y9T1/Rr6yEQDIgzFb1tom0ehdoMHZa4xANoBQw+EqxIXxKyCCCsmOu3QkcE4ndwgF1VF9FcBGkBQhzg+GD3bMDMEgwNjyxN/jdy5oSY00G2ggDXXajLfHnCi2dLWbMbYMAtABOnPQe1RlyNStLZlBnavtPdxF0tfGU/yCQAOoDE6kRQ3ZW7inv5cJmzMQYWJ8JDbt8OoGtAviUDEuM8gxJIAJGhEGZB1FO+xfaSxZdkvgZGg5lUFgVgkAyCM8ZTB51nF+UrkDKeOY0vjD+8AOyEhgGVFicq+JAJGbVtAfCY3pTiS9xozEwpyiTAAJJAJ5fnQWKUO965bTLbNwxJGgJ8KjWWMchPWqXxeXZpPkCPXf2p5xuVoZMYYEM4liAoOUs22vI9fatnwThuEuOtu7eFxfDKgmCD8QzNl1HIL151keFXkhS7MVJOe2pCn1nXlPKmXCuBXsQSbSuFLZQxEqBuA7gaHY7c6motzsc/QnC+E2rKjukyyBJMlj/iZtSfWjQKynYLgWJwy3FxFzOCRkGbMOpb5k89dK1lesnaJH4oXU7ZR9aZYKySNpiTuRsJ0PLSaowuEDFRlOpg67+lOLoy3LiGTClVMbiMonp0muacrHSKLNxkCkKVYggGPikDUk+TR6VqeC4S2cPjL3hU27JBAX7TZtDPPlI6V1xo2hxDDW7rZLduyknoQGI9NQKuOIDcO4hdUQL2ICr/hzL+BNLjsvGC7ZzZ4swtWiMN/DufwVZiIJMKSBE8j7mm/HxcucWFi0VE2UViwzBVGZyY6wR9KTYDji3zw3Cqsd1cUvtqQeXyk1OPdoXw3Fr19ACQe7g7GLag+nI01aKauypbrWcTezXmVrIZUZBzzACVGgB6Gs6mPi6XPjJJLA8yZ6dSZphheJ3Fa/dCLda5JZmWQpYzmAPPl91IUvZSGBhp0jWP8AeoY2cs5b0MnxEZgRo2+k8uVLLiBVJA8geRVgQSJ3Ovyii/3W4Ry9/vqkzEPtvuPodj6VvG66EsEsYyAw5QRHrz8+R9a+2sQT/vV94KQTmn86YcNwXdq17YAAzlU6loAGZt5G0GdelWVSMsqw2O8IDDl9596Ns3BGmvKd4PT130pfcxy3bpKoAWJMCBv5DQV2FZJAGnPp85qU0robIc4K4SMusEyoXXWCDBGolZBB6Ci7lnLhyRLGF5kc9fMjn86A4axJzEmYGp2B9edW47FhCqE5gw6+EydPpXM+V3VApVsCcFnPihQdANv1560xwiCRlOu/n66/OucQy2/F4TOhIG3TkKqtGYKnSI+h26UueezMmaY8RD3rDuAoDrJHTOsyRWg4pft3r9vM51kAQdSwIEEmIkjly86wi8RF1AuoZJ5AnkZMb7U24JxQOAbgzBCcia6Ea6neNNvfauPnTvL1Htf0qcU5b3Qf2Vs93jip3GcfIBYPzEU84ip/pVWUgMMMSJPnG3MwTSzh19X4kbi/C4Mey/lR3G//AI8HMF/qrAHlLNAn516EqfxnT8OfN8vycvtininGrt229q6sfbUwFbTxAHkwkH5inHaviJs4fCurZWW6rD0CMD5c/rWcwik2b5ueLJ4VYmYBBOlaDtZwU4nBWwkd4pQr11EECdNjPyqXwV+ElE6/6uo8fIlFVS39Hmd2y998TduPsGK7eJm3HkNdar4bwZrxQZgATqNdh1PyMb1osF2Z73C3QYW5bAcH0U5hP62oTs02U2pOk/fXddHjRjb2UcM4AjWUvzoMQLZ/wlVYTOn81Wcc4clq3cY5tLvdKD9mM089Z+5fOmVzLcwmJa0xC27guwNie5sggjyOf50N2oD3MTiXyq+S+oAPmLg22IOXXSayVDuOKMddJAmfP08q5tXS0mD19v1vUvIRPPlE7UXhMSUVkUFS4g+KJWJytOkfOl8IAgxGvi0ofVTKH9dRXWYMSNtfD1joTzqWgDm8hp8z/wA06VBRosVwURZFoh1dGckN4hlEeNZPd7DfWCPKlBwbd/3KAMSYEMpB5rqDlmI51XcxTsgTOSEU6aAa7x/Mdtd/amXC7fdW50LHUqyyYOxB+Y+/lU5PFWatnGAxIRvGp0Oh0I359RX6C7I9phiCEZVFxlk5DKQNhudY3mvDsZa/d3yXVClx4h4SwDamB9kwfLeruy/FksXg13OEnUIZJXSVBke3Sk4+RxdjUj9InEKkzoB5fQQKvVpEjavOx227sI7Ydxg7qqtp0AEkxAMMSCY02G8mtbwjtJYvW81osVU5dVaQRyM69K9BTTFxZ+WEtFrieML5kjToTPyphZQyQwJll11BIzZo8wculBkDIDkIJgddDuQDznr1q/B3SmJW3cE5WBGmpB6HTLofka5l1Y1hvai4Lt17sHx5cvoEUf6ifamyjJwnDJ/5l8ufPLnP/wDIpPiWDMQGzSxIBOvxaL6iAPnTrtADZsYNGGUIr6/3iu31NUi/xVlVeQB2Hww/f7JA2LGPRar49dL3bz8mvXT8s5E+y077AYMtde8NQoKj1YzzHSPesviMavwGSQzTpoTmYnn1NbJipPFgt6z/AAmblIAMGZA1E8pmlJbKRA21rcY/s1cGEVlWfB3ztsAsaKPOI261hsQMu5mpwvpkZKgn+kS3l5frzqu5iZiar7yEXzk/7+dUXGLRTqCsUJuFcs6g6QOo5/Pam2GCkQw8OhGuvz+tZ6+enL9aUTbxJIk8hFEoulQMbjBAXCVKgAyOfp6nX6cq5uY0SYkkbzABI/U0uS6xIE/oeVS9cA1A13309qm4W9gN2xhLAb7D351TjMQdBMkDQ/WhLOIkryPXpp0qYoaMVHhG09J50q4kgSCBxDOhDTty39jyoZsaRHIEeuxoe08D1qxCIDGTqP1tTKCXgD/AX8lvMBJ+LT21+Zoz+nCxI5eXP9Gk2IvgQEzAb7z9wEf7VbhX1VgdM0FgPKY++ueXEnspF10zc9iMF34uXWOobL9B/wAU47Q4M27bXUIUqnikZpUGY3EagHesBwztYbGYWroQMZIKSJ9tKOv9sWuo1tr9sq/hMqRofuq38cWqa0dEZYO4sqscaObKCYcZWULAYnQfaIGp++tfxDvXw2QnkIBHNYO49DWDs2hmLIyv3ZDEgmBB0JImBpvT+z2wYjKwTrIZmGv+FDFZGKgvxVFeXk/ldyd/9DuGcTyi8CplkKwOROYAfWkHB3AeyDvmUkeWeI+hqcPxiWmus651uNmzJJjXUagNPyqj98t/vCm2fDmSJ0PKZnWZn509k9IIFkjB4oIYi6kjqCLqkf8AaPatFfu2mOLDKALVpHUk7ubjXF133uAfOkmLwxBxakfDcQn5veH3MvvRbtK3p1z4W03/AE9x71joaO1sy/ajhTYfEumZSQxPhM5dmAMjWM0fI0qF4s28kzv+PKtnxzh4uXrrlvjuPvyB7syPkSPSaUrw62WF1y/dlu7JGVCYWSR5AwZpU90c84UKuJcMZUS6zIxedicwjbMNh5RppQ1jEKvxfDoSd5o3tGhBFvO1xVAgkyASAYn1JHyFJbTDUH0mquNrZO6GOPAa4zCAM2gA0j36/fReJuP3aM2UDMefjPmx5eWlJ7edYCncddJ/Gr2uNENPTXX/AIpJRNbCcRjLbeLxMxOpY7bRznrz5jpVAzcjCnTQ8jvz00r73OplZGnPnX20CVyACZkmQNIiINLpGFycTuKFtrdLIpMK7So/y7Ufg+01+0uVHIWZAmd/M1nMfbyv4RAj1qWcfcA0Yj50+Fq0FtB2CxLHvIykQS85hpEROp039aY4LjgF0XXALAFRDCYJBjVRtB138VK8F4cLdJ5wvuRSvCWe8uKs7mJPIVftM3aaHWHxCrfF5isi5niR/Nmiab9oe1AxTW5ywkkBSTMwTOnID76RXMQrTayAd2DlPPfUE85k1eXaxZW4oAZ51IBhdRseutLRbL0b8K7cNh0ZLWUBmLHwMTJjby0pW15YDFGhiYOXcjfc+dTB2BevWxAAcBiBpHhlo6DQx61ccXdNxkYHuiGGXKcogEgjTwkRvWmXWzrF9pr1y2LRe5kAjLoFgDSYOojkazN4mSSKbiSNBJ8taV4qZlpP6/XtWQdsjPsou39tIgR1q0OWy6HTeByn/evuE4e13ORACLmM+safrlV+Gt5Q5BECBMjWddp8qpLQoXZcKvwJGwkSSa57i1BM78hoB8z7xQl7EEga+mnWq0YwTyBn15GpKPphZdcDRWJH4dDpXWLRpIiRsPwqi3igDrrA09aYcNXvTLNCj3pqaAXWJzAE0Vh1LqcxMDePLYffQ9liCSOuhjrIir8JiSkweh+YMyPORWyNRU1zyIj6b712IhQRrXIt7mc06/OumGUITpIJHpJ/KlezUrC1PTXQafKjMHjXCMihcsqxEayJjX5kfOldm/qSdZIH30ZgRDEEwCPr+pqTVB06DuIYFHtDEWlyqWyukzlYiQQd8poHBcPN24qCBPM7ADUk+QAJp3aTLw/EDQ/xLevXU/nQHZ7+1fb+xvbb/wBk1Od0HcLZfheKWbYuW7dktbuLkZ2Y5yJmQo0X0pZxPhotNAEq4DI3OOmmnl8qYW7IiAhzKRLTvJ6UZ2psxbwun/y2+8fnWvRHjeTpivh+CItvFxhcZMyLrAAYGSeRIBEefnQ+H4m+YZwryd419QRzp9wayDetz/KnLqgpG+GAhv8A6mXaKVlElKzVYHi6umMb4nv27YUKSzZkPxa6/jNOM9u49pLTCDgXDjmGtLmykbg+Bd+lYzDcLBtxEZbwBYaGGbu/oQPrTjEWnt3MSA4YWwGRHEyrESM24hCedSfZSPQZxywSJ3Bt2nP/ANyyWH+n6U9wGHU4e3myvldYkDYq0jpuF9qyvFOKMqEMpAGSzKkMpFtGyZZgqMjHrX3gvHlISWnLMAiJnzOnKld9o2k3TLuNcRsskvaRZ1GvOI+ErBgelYVbQ1UHQmZphxx5adwBA6T6Tv50kdzvVOFScbbOb5DjnUVSGOGcZoJ26aivt9pOgIPPp6194dh/CTPrprr5mvuKQwYIBHWmdZUR20fJYncr6GoFBIEmRuCOfqOU0FaxDE+dMsK4LLIg9aWScTEyXbbKGlZGXKSffT2qrDP4BP3Vq+Gdnv3lXzGAhEwyjQjWZMnYa7A+tJbvE7anKLa+HSX1J132FSjK1RVwrbFmKbLg/wDE4+gJpfwjEd3eVuhpjxrSxZXqSfYD86V4Qw0lA/k0/gRXev7Sb7NDxDEHI4P9wbDfKGOo9aOv3mSwgVip7tBIMas6/WM3vSXEYkMkLbVPFPhzdI+0T5bUdieKmcuRWAIAJDfY2OjAUnpSvxoJ4bczYxmJmFb/AEx+NTF4lvGCzQLKCJMSyu23rFBYLFFGvOANdBO0Fx89hVt/Hl0cZEBIUSoIJykACSTMCRQa10X9mBN1/K22x6wPxpBxciQFg+Ebek044ZdNtbrRqQog6zLidBBOgNB/0eGLEj7JI0Oh6CT6Clj2ZyK+j5wLBzZvtOXVF67k8vb3rt8EqWbwjMQ5Qf5YJM/MUZgLjWLRKwS1ySHGYeECDEj7R+lTG8SY2b0pbXwkgohU5me2CZnnH0p+2TcBI9nw5tgDl+f6FD2iTmXlDH2E/hTQW/6tbB5szeeioB95odQBnIH2G+qx+NCMxFLCmGFQd0TzmOfl+dLyKLwvEWtrlA399fnTyWjKClXJEARz9da+W3BU+ESeY/EULacuSAPP0q5mKWyRGrleugE/fUsWZRZaQgDkMp/GDUxx0s/+nPuzUMMc/Rf+kURjmkWv/TG3+JqaisFTC+FcOFy3eadbYUjTqTRNqzJWd4M/91ccIvFcNiSu82hqARu3Kq7fFrsfDb/6BSjuFuxvhm//AM6/r9tP9VB9nz/Fbzs3v/0vV+GxjXMJiZVRBtfCI3Y/lVHZxiL86/2d3caf2T0r7LQTUGhnbQZm9bf1LVd2zX+FhttAw1+VJBxu7/Kh/wArfg1FcQxr3cLZLaRcuL4RyAQjcnqa2UrJw43GWxnwAfxLR/u2/wDTFIsbotzyv9f8VWrxq5aCBVSAqHNBzaDmQY0oXimIPeXF5d6Tt0J/OkbKwhVmkwSxYvkcrqny/tlO3zplxK3/AFnEDrhZ9rbflWdXihFvEoANVLgydwEf7xQf/jd2uG49pSxt934SQMpBG2usE0KLYvRoe0WGAsXCB8P7sR81yH7zSrsfhluI6kSxtXI9RlKx0IM6+dEXuOi/YKm2650trMSB3b5gd9ZGnKquwyOLsW4JZbgUnQEFD0G4jb/msk1VFuNS2/0ZzE4iWIJ5HyI9PyoFNTA2oq/jGtl0AGsqSRr/AM0PhsMfiAMdeVViqRwTVsYYW2yx4gB9rY8pBHPQjWhOMlg+pBBEyP8AfWmmKwdyUItmbio6xGoIidPMHSqbvZ9nPiuWlaJILbRy03+XShblYuLSFNi5Bopg2mUzzjnTLDdkbjMoS7ZcuYADgSYnc6DprHSm7disThALztYQIw+NwRM8yoI1210rZJ+GJBXDcXeTDshLWy8SSnw9Dm3GhPMVlsZgGV2DPmM7x+ZraLjsXiUZGS0LbCS6BnXSGAlCQCaX4XgzXsx7wIVbKwaAZAHUzEEVxcEOVNuSSOjkUfNgNzs/+892ouKhUTBPXn9Krx3YvEWgSwZl/nQZ1/6kJiueM3U7wsmeyQi92vMqRIYndSd4nnS5OPYpJK3biTvFyJ+td8XfQvJx40379MouWGUZpleoOgPQ9KGGLk6E/WpbLOTmckt/emWPXXXWr7fCHAGmvrTOS9J4vw4bE5YliKst4wnZia6fgl1iNNB50RZ4JcGw+tGSMxZwuNy7vFWHHFvhYn3r63AbhYExA867TgzLtGw5+9GSDFnI4hGhePU1XfDXkKoc3M69DXZ4Fce5oubwwAN59Io+1wXEYef6tdm4Mq+BoLaeXQE1t/RlfZVguB4m9Bt22ZdgZAHyLECmVr9mPEbg8NpTOmty37aMarbs/wAQFhwtjElmKqPA4hRLEqNMuuUD51rOwJx2FtnvsLimIuZh/DYnVV19JFPoQzzfsf4lsUtA+d22DQ2I/ZJxNRPco3+G7aP0zCvZOH8CvJcueFhbJJQyBoTIkGSDEAzTm3gmAAznz2OvtsfwpWafmNeB37d/ubttrTx8LDKfl1B8qAulkZlMSrEHnqNK/Rfa3sd+9gOF/jLsw8hz9YAPyOuUV41xf9m/ETfdhg75UuxBVc2hOnwmso3wzS3z5VamJPQe1W4vs5ftHLcs3Ub+VlZTHWDyr7a4Pdj4G9qW0bTLLWLI0AEHeiExZ6D2r4OAXyNEPuB+NfP/AAxiTspA/wAY/OjKJuMi65jyFOggxI5GNpoVeKMDIgHy89D9KNsdlcQc0gCYiXB+6iLfYq6d2Qe5/CszgaozFX9Jv1qHiT7E6T9//A9qc/8AgA873sD+dXWOxCKDN12J8vzpc4DYTEtrijf3fYRV17i7f3Neir+VEYvhWEttkYu79Jj7q0fCOyNt0QqihSSFlpPh1OhE6SJO2orU76RuEvWYy/ibtxCAC06QBQX9D3v/AC2r1dOw6kjKbbeQfX6V0/ZJlHwLA3PeQB6mYHvWScvopx8a/wBjI8KwjiygghwOY2IOk/Su+G9nLyNcY3QiMSxW23iEzIWfl7Vr7nZO4PhW2dtRekefwk11hexl8zKrqI0NwnX1A++ueEJRbr06uTGaVta/Zk7nC7F1mcgHJETu7bSRz9q74N+75iLkKigyoPXTUDlrWgP7OMRyQDWfiP8A7acp2VvrYwaLhCbmHvWrjsBZBYWnuM2VzcklgUiQJjxEaRdQcrs5pNQqqZl8Z2fwlyLYd7YAYRMMs5TENrEEnXrWA45w9bV+4iMGCkRAGx/3r17H3XFwlsPdurbfBhibdt2i3fuXLsjOzKCjIPMqR6jXMdh2t3hdtpbuLY+G4tlWuOcM1vKiZs5JciCFgk7ggw0YYvsnPkyX9phuynBb4U4m1kzD+zD5SpnRjDyugPT0rSNd4gwyXEsMjQHUiwPDOsZbYI6/KnFzjOG764xsEhiuU9xZGQC7dYAANDFEdAM0gxEEUDguJYe3hctwLduZwMht2g/hTCQzF3IRFK3AGLQZJ0gwVb70GktxY04cndAi2AomSFIAnzA0r7iMLauNmewjNzMD8qC4jjrSXYsFCvdgt3eSMxu33yk2yVzBXTYnlVX9LGoSVM6YNSVnl/aPE3MTi7rsoQkgZWIGUBQADJ3iJ86Hs4e5bRmBtdYJVm06b19qV1nE+yrAYd71wnTTU7KK0eA4Ipk3WKnllIafWYivtSpT7GitWVYvghD/AMKWXqxAM+nSi8N2fQqC924j8woBA+c61KlLQ+KAL3CbuYhcxWTBLAGORjl6UzHAbYQTiLoMawsgaa/a1ivlSmoxIKwvbjusuGWVEQLlsqpza6uYLPJG+YRNdPxktvdB9SKlSq+EqLLXFW5XAfnP410naIK2VsSttjsGL6+rAEL/AJiPapUoi2zAk9orq7vEeZ/A0Vg/2xYxFW3asrcyyJOdmMmZMetfalTcmdPDGLTtD1P2g498+e2loAwMyt4hGpgnah+JftBxyd2A1plMliQPCANPtbk1KlHgusuhRZx+I4kwOIuWg9tdAuX4SdjkLEwesbmjrfZYDe4vu3/tqVK55rZZSvaVHQ4IvU+o/wCKsXhCjmf18qlSpVbH8A8YwttAs37mm6AR6SSKHTGXJ0wt75sg+81KlVUUTcmPhhrQ3c+w/Os32n4zlcYfBk3L7DUwIRepPX7vavtStjFXZk20tAvCeFvhkJFsNcOruzjO35Dyrdfs2x9z+JdvqEDDJY/mZEZu8gedznucq9BUqV08W9kJ6RzjP2qWXa7b7iXAIXvCpBacokQdJM+gpOcSxzXR/ZZhZGswQgIJPOST8/WvtSqp7Ei62bfs5xgXUGuqiGH4+lO0xc6GPapUpaHkqYFdxxDxIM+QH4UwtYsbaD6VKlM1onYFxfhpci7ZIS8oiY+MfyNyI9ZrKcV4ALpBCizeI+A/Ax6I/wBkz9k1KlScU+y0W10ZjEYVkYq6lWG4Ig1VlqVK55JI6ofktnLe9T5VKlJY1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2" name="AutoShape 12" descr="data:image/jpeg;base64,/9j/4AAQSkZJRgABAQAAAQABAAD/2wCEAAkGBhQSERQUExQWFBUWGB0YGRgYGRsbGRwaGhocGh0YGxkaHCYeGBsjGhkXIC8gIycpLCwsFx4xNTAqNSYrLCkBCQoKDgwOGg8PGiwkHyQsLCwqKSksLCwqLCwsLCwpLCwsKSwsLCwsLCwsLCwsLCwsKSwsLCwsLCwsLCwsLCwsLP/AABEIAKgBLAMBIgACEQEDEQH/xAAcAAACAwEBAQEAAAAAAAAAAAAEBQADBgIHAQj/xABIEAACAQIEAwYDBQQJAgQHAQABAhEAAwQSITEFQVEGEyJhcZEygaFCscHR8AcUI1IVJDNicoKy4fGSohZTc9I0Q2ODo7PCJf/EABkBAAMBAQEAAAAAAAAAAAAAAAACAwEEBf/EACcRAAICAgMAAgIBBQEAAAAAAAABAhESIQMxQQRRImETBTJCUnEU/9oADAMBAAIRAxEAPwDJYPD37roL7urMEtrIIQqsEW7kDxTbLNvrlimfbni1iRawqhEAcwJy5jCMQlxMySFJmTqNCDMiYTiC2rSNbuM2cuLmYkArkNsQjHxeEnxddNJErzYDd45KJmChQCDJMAkEkmBEnXeRptUHNoulbsbcI4iuHS1kyslxJuITOYyPCfCNmAOXXlO5nYdlO7upeSDZKBHtEqPAyyC7IF8QzSJ1IWBOk0o7TcDs2ls2jFom1NpndnTMCouABUIVjM+WUDpTzsVgsRctpiLAteAkd3mOaNCBqSMo3iR8iaNqX6FdUb7stiLj2lF2z3eQAKSymQR5bRMfLrNPapwt8Mo1E7HlqNDpy1q6rkiVKlSgCVKlSgCVKlSgCVKlSgCVKlSgCVKlSgCVKr/eF/mHuK+98vUe4oA7qVJqUASpUqUASpUqUASpUqUASpUqUASpUqUASpUqUASpUqUASpUoS7igDHi+QY/cpoA/OXEOy4wuW219RcvIDcQDVFljHgZiZypoOp/lNccUvBcJYQeIpeuBWyMCy6eJfsxqJG8kbiKK4bhsXije/qzXLwTKnelvAm6qmoIYBvCZicoPxai43Fm9YwuGuRb7p3zsy5cuYqoLiJOWDJ1n1Fc8tf8ACyCOE40G4irhle4iQVfKVLlsxYKCF1BQFmmI2A23HY7j74WEbC3ASSGCqA5YDN4gX8EyukKBIiRWXwXC7d7DKl7E21FsSiq9ufEAy7qCWNwAEMwjMNRBrT9nrq4tRZZO8KhQr96SSDGcyy80IBB1005VRL0VnoOFxbOQVVLWWJGdTGgLAhDGkwJiInyp0DSBOyaDUHnmIkgMwiC8GWiDqf5piae2lhQOg9frzqhM7qVKlAEqVKlAEqVKlAEqVK4u3lUSxCjqTA9zQB3Q+Kx9u0Jd1X1P4bmsDxvtTcN11S47KGIAtjKI5ePSfWTSM4m8ZPhSfVm+ZpXJIdQbNpxTtwA0WQziN8sa/wCYj7qTYntViWG0f54/0rWfey5Otxj6QP8ASAa+twxdyJPnr99Sc2UUUFfvj9EHzJ/Kuhi36J7sPxpeOHLyUewrsYBPtL7AUjY6Q1s4+6uoHzW4w+mtH2O1t5D4i49QHHuNaXYXs5IBFoAHXl9Sfu0qYjh7aMCyTpI1EjyMisXIzXBGt4f20D6MAf8ACdf+k61oMJjFuLmWYmNRFeUObgIzKlwekGPu+lMOFcXNlgLbFDP9m3wn0O3t7VZT+yMuP6PTqlAcG4qL9vNEMNGXofyNH1UkSpUqUASpQ97GKp8RAHU9dPzrjAcSW9nya5WymsyV0AXUoLiXFUsgFuf4CdaqwnH7VxzbDQ4nwnQwOYnesyV1YDKpVFnGK2xB328jE+kiheK8ctWBLkwCAYExO08h86YBhNfa88xnbLv7gt2Ld553dQxif7sgQJG3SthwvEgnKC0ARBidIEk7mZ+hrE76AZEVj+OdqTau5EQsoAgq5+uh1rY1R3AGyzQwPGexnHHt4e9iLgF5rWQBgxDi0Dlkyy29Ihd2kjQ8sL2g4nauYibSESDnUkHxFmLaroQdCDJ0gzNNsHce3gCbBzpdtlcQNyrG5lBA+ycxUiRILA6yDWVxGHm93RfU6Zt9zAzZZn5SfKoN2sWVWjR8P7L3SzXP4aC2gvQbizlLZRGVpDDnMRHpOm7Ldrf3abjAPp4s7HNlDfYJnWWDEaBtedZ3G8NNlThSbha6EdbmXL3iiIl7hBRAVb7O6jfSjR2ZZXtKbltixgBBcYAFAQpGXMM4nXRhDafDDKDj0YzeYD9qdxwiiyXcMFeOZk6Ko2JA01MmvQeG4w3bauyNbJ+y2h9uVeY4DsRfsX7bYdu7Yrn7syVUnwmLgEHQtGbkDvvW/wAFi7pvvbMFUABMgkmBrl3WZPlIqkb9EdeDmpUqUxhKrvXMomJ66xA660p452lt4YgXGUZhpJK+7QQB51hO1PaK4Sf4XheGVgzskKJjLIkkaZ4H2hHOsboD1K3dBmOWld1iOEdvcMlhFuP/ABAonLLAnoI1HLeKs4l+02xb+FHYx9qFH3k6elLnFehVjntXjWt2MysVOYCRvGv5V5/dxZcyxZiDuxJj32rrifblsUmXKqoCDpJPONTvv0FJ1xgzaxBrj5uenorFDbvdW5kiZ9CKtIUEnz0/XzoDDXQSBMzp9Na+Ne0HTb9fWhcqrZQZG+I2E0PevyKBOKHUV8tYoNtOg3gx71n8iujQhLpFWWZZgOppZjuIraUM05ScsgSM28esA+xqi12ntqSRMxEkbTzHnTtmo9Ns4hFQeJYA3zD75q2xiEIADAzJEEERPl615rwbjVpmZMouaTlK7ecxp+NXjCWi+rrYPI5iomdpmtT8MoecSARyNxJ9uVU3ArLlIBHnQuMGV4FzvQAIaQ2nSRvFfbJnrSjIO4TxF8M4YElZjXp/KfI9eRjlXplt5APUT715ZabQg7Rzrc9l+K95byH4kAE9RsPnXRxSvRDkjTseVRjbxRCwExrA3idY84mvuIulRMSACTWK7Qdr5WUJVZ5+W+sRzGlZz80eKNsl2D8Q7Qd9FsmGzGD4jp5gfrT1oPgHHns3SDpJynpMHefMCTypNw/iCXnRrY8cwI0CFSTJLaD7J09NKcYLhAa0YJLXWaWC51DGGZAGYHw7ZucVwKM5vP8AyRraqhbx3tT34WYzrMkHQ9NB7e1I04uxuG6zEAyPPUHpqNqFxuFNs3NCCpIIdQrCDocvnG/rQWGvroXkagz5VyTvNt9mm14T2tvWrR7tUQBo1Ul2EebKABp5kyetGKlzFZcXdcGwzBQA8ZTt3pAEBv7uup5VibnF2e/bRMzKGARTEsNsx2ljrr56VprvZnusPcXvvEmS5cVCrESQMimYUg8+eUV63x5Nxp+E2ejcC7NJYtFJzEiGmCNNhEQNNxTS9jLVsEsypA1kgaD8K8Ft9sMZbeFuMo2GYgnw6jN/fIXXmfQ1t8KjX8Pc7+4rsqZnKjxDQjIxPwkyYAWVyneuhTy6NPRcDj0vIHtsGU7EVeVrF9m+D4nBi2ltxdwxXOxIJcMRsokAKTHI7EnU1s0OgnSnNPy12hK27qNhLoIVVbOqsgYjxCVJOqkbSdfWqOC4a290EtbRhmYG4h7vMdVBjlJ56ADXTdZg+KEKwIkHYQCBO519/UUTg8YSywrETrpzGnSPyrjcpItaPfcRNq0gVLF0WwxN3VmQKkhbaE55JYtoYUSJnUBtwi6xt38/dTcFz+9m7sqHZQ/ijKqgEkkMxYnYeacJ7WNhUciYuKFWAARygXAQw0HI6x86Nxv7Rmd/7JO7Q/w0InIqmdIMqSSswQIQCDvVVzJxtiuNHvtjCgZTEEADTQaTyBjmfeurqKDnJyxuZjQTAJ6amvA+M/tgxxA7srbDagW0E9ZzPmOp6Ac6yuM4zi8S03HZ/O4zP9CYHtVFOLVoXFn6M4r25wdkNmvozAfBbOdvTw7fOKyN39rAFuLdskgk+IgHKCY0IadIk15dhLJAZGeQ2+mX9CuHthAMswPOuHl+U7qINUa7j/7Tb+KRrf8ADRG3XKSY6Zjv7VlHxVw+F3ZramQJMSfI6TtrVFu47too9AJ/49aAunxSx119+lSU5y7ZlDTD4gDUfOd48ulMf3oHkNo66dPOs6togiNydI5R186acPss43C7A7TJ9eVChb0zUx/wpBF2R9kR5Gfwr66STHMT899PmDXNjA5QQrFiQCTI5zpp86o7+HWJ0In0Pn6/fWyi7r6KphaXTnA8xp5f8aV3fxHhLcgPr+pqjDXR3lvWPEuv+aTNdYbNk11Tn76UmIyO8PhQqgSZ5jckn9fT3JTh4JVQW1ZQwGgjoY3FCvdUrmA1PxeWukfrlR3CcQTdsx/5gB9Inp0FZu0kK2ccf7PquKsofgcOxCyFkLvlk6xzFDnsna/nI0zbtt1rW8etq2NwpB+zcH/bVd2yepjujz5z6/WvTgtCSZkeH8B/rgt22IVrYzQSMwgaE7xrTfH9m7rG5ZS5lS24IUidTbU/FoY1OnnRvCbX9fT/ANEH6KKdX7f9Yv8AoD/+NRSKOx26R51xDhd/DgHOvxAeEH9fWnr4sWbKZ8wcoSC5HiZYlZWYmdJpr2lsjJttcQfSrO2nBbV1LOaVK5suWP7uhH2qWUTVLQpwfE1uDTQ8xz/3rU9isdGIdCN7ZIjfwkfgTXnNizbsG4Q43IGmwJ3BnSr7vaIW4e27LcVlYFYnSd+WU8xUIcsVIORpo9qxXGbaNlY6xMAZtPlXlPaDjSteuIoYFWYQwAgSCFgDQgiAfP1rrB9u3xQui4yWwSJA0MCZJYHNkJid4jloazfEOIEAQqucupyyVzASJ5xtJ59ab5cs44o5kE4XGLbu95GbllMRrodAdSRIr0bstca4BcYSgHehVAHhiAmhg5WVhykj0ny2/jrI1tq2WBoxkfD4oiIBJ6chW57D8bJa3as2y1tlZGZi+QH44nZZGbSCfltzfEbU8ZGsznbjjt3FMpNvJbMlQBJaCdSxEwA2omKyWIZRABJJHimIBnYRyjr516X2i7Ns6X3vf1fIwW3LZ1AOpg/EfOJidqwHC+zz4m8yoRoCZjfkAokSTyGnOmmpZ1LsZUVWeOLb1yC4wgKzFvDG0Q3LpRfDeJnEYmLzsquVBI2ALalgPiAHLzFE3Oy9vDF1v/xLgUgIjAsj6QzCRKyQMs/a8q+dkcSuCxAuXrC3fCYGaMp6qTI5Rr1poRimrZrTNVxbs9Z4diVHdm7ZKhofxS0MFkzuD/sKe4ftEMVcuXBbKYZUh7yxrHiysD0kk7wDymsD217bHEXjcQFVgKBsfnymTvTbg/FGt8MU57Nq2DcLDPca5cYyYKCFkwAJJABnyq/HyNzf+vgtUepdmeMWL9le4ZYAgoIlY5QCY/3pxXg/B8VxEGxet3AxNwhbYCKQGGY22gDcKDliBIO9e28Kx/fWbd3KVzqGy9J5Tz9a7U7MPyLaxsLGVT7RMbjp6V1gL7TBnUQBsRP2gaXWLv2dwTzo+XkZQDEKB+cb61yyj4UsP7oPKkyNhB2M/P6V3bRUmQTGrenXXSaH4WrEmJzHVCJ0YT8UakafKnXD+LrnLhRczfEpAOpEZjIjQknWdRXNNNa8BFT2QYa3qjGBC8/5TOk00xHBmRrI/tBdVyNwPBExGjamrsJYS3blvEplzpIkK5GxA+yPXN6U+xWFC4jBpoot4WTrEFiF+W1Xgrhsp+jL8Q4W9rKGUCTl05noBufWlV63DkFZK76kbbj1NbO6z38Rh8sFv4rAMTAjORJ6AEe1ZW+zDEXGBDMHbWYEgmT6TUJwUJfom46sDvY4K7DK6iNAT12JIjMNtKXtiTMk6/dTHieaAxZXZVWPCoUKAPAdpA9NdKQfvckaHzjn5+VVjBPaJmh4XjBEE5p3kfjTfhpUGZka/dyrPcPZYLbawNzHlJ69aMXERMEg7DpUn+E7Rvhob+KIkKRAgeun4TXFhgXWTqSJ6fqQKRWr7DxTpynb0ou1iPlrrM6GhyKLSGmGfOwA3LD1A3PzFG94VBViMpEjzAY78tpNL8JBdX+yxJ9gcwHpvryNXY+4hsqVAZsoAgmNNCTIneBypsb2MuyYZmvghSgUNALTMxMeprjB4x1uLHxToB18ooXD4ohCsFTmDgAHTTy+VfMBfjEBmg+Ll6T7zrUJJPVmy2ani19wuEYkqxLQQdgWUaHlINH2wxzeMmABPIg+fSl3GrveXMJyl9uYl1n5U67T2RYKsGMkbATHmOm596hzc2E1FPw9v+mSTWFW3+gHs1eJ4gQTMIQPSENMOLcSdMe9tdQ1pW+5fupH2SxObiDncFSQf8tunfEEzcWGhP8AVx8tV1PlXc5tcGS7OZqP/skpLW9HzjmO/gmQDLqJ8wRqPb60x7RhclrM0eIgefwn7gaW9r8KosZ1YMM6nQ/3gJHzpnxLDJd/dFcZlNwyDz/hOfvArPjcz5YtkflQ41JYaRluJ4FP3PGt9rvNDrqQRAEGOZ3rIYrhOWy2VpbQ6nU7zpyitPexFi3hcXbut4g7i0pmSQYB+ka6Vi+Dp3rOc4QwQs8yxAiTt608lvRwSqwHvWQEhspHTnO+vnWr7HYJL6Xbl3EJb7qCFYSGDaFupy6nTUQPWsbfuR4Y9T1/Rr6yEQDIgzFb1tom0ehdoMHZa4xANoBQw+EqxIXxKyCCCsmOu3QkcE4ndwgF1VF9FcBGkBQhzg+GD3bMDMEgwNjyxN/jdy5oSY00G2ggDXXajLfHnCi2dLWbMbYMAtABOnPQe1RlyNStLZlBnavtPdxF0tfGU/yCQAOoDE6kRQ3ZW7inv5cJmzMQYWJ8JDbt8OoGtAviUDEuM8gxJIAJGhEGZB1FO+xfaSxZdkvgZGg5lUFgVgkAyCM8ZTB51nF+UrkDKeOY0vjD+8AOyEhgGVFicq+JAJGbVtAfCY3pTiS9xozEwpyiTAAJJAJ5fnQWKUO965bTLbNwxJGgJ8KjWWMchPWqXxeXZpPkCPXf2p5xuVoZMYYEM4liAoOUs22vI9fatnwThuEuOtu7eFxfDKgmCD8QzNl1HIL151keFXkhS7MVJOe2pCn1nXlPKmXCuBXsQSbSuFLZQxEqBuA7gaHY7c6motzsc/QnC+E2rKjukyyBJMlj/iZtSfWjQKynYLgWJwy3FxFzOCRkGbMOpb5k89dK1lesnaJH4oXU7ZR9aZYKySNpiTuRsJ0PLSaowuEDFRlOpg67+lOLoy3LiGTClVMbiMonp0muacrHSKLNxkCkKVYggGPikDUk+TR6VqeC4S2cPjL3hU27JBAX7TZtDPPlI6V1xo2hxDDW7rZLduyknoQGI9NQKuOIDcO4hdUQL2ICr/hzL+BNLjsvGC7ZzZ4swtWiMN/DufwVZiIJMKSBE8j7mm/HxcucWFi0VE2UViwzBVGZyY6wR9KTYDji3zw3Cqsd1cUvtqQeXyk1OPdoXw3Fr19ACQe7g7GLag+nI01aKauypbrWcTezXmVrIZUZBzzACVGgB6Gs6mPi6XPjJJLA8yZ6dSZphheJ3Fa/dCLda5JZmWQpYzmAPPl91IUvZSGBhp0jWP8AeoY2cs5b0MnxEZgRo2+k8uVLLiBVJA8geRVgQSJ3Ovyii/3W4Ry9/vqkzEPtvuPodj6VvG66EsEsYyAw5QRHrz8+R9a+2sQT/vV94KQTmn86YcNwXdq17YAAzlU6loAGZt5G0GdelWVSMsqw2O8IDDl9596Ns3BGmvKd4PT130pfcxy3bpKoAWJMCBv5DQV2FZJAGnPp85qU0robIc4K4SMusEyoXXWCDBGolZBB6Ci7lnLhyRLGF5kc9fMjn86A4axJzEmYGp2B9edW47FhCqE5gw6+EydPpXM+V3VApVsCcFnPihQdANv1560xwiCRlOu/n66/OucQy2/F4TOhIG3TkKqtGYKnSI+h26UueezMmaY8RD3rDuAoDrJHTOsyRWg4pft3r9vM51kAQdSwIEEmIkjly86wi8RF1AuoZJ5AnkZMb7U24JxQOAbgzBCcia6Ea6neNNvfauPnTvL1Htf0qcU5b3Qf2Vs93jip3GcfIBYPzEU84ip/pVWUgMMMSJPnG3MwTSzh19X4kbi/C4Mey/lR3G//AI8HMF/qrAHlLNAn516EqfxnT8OfN8vycvtininGrt229q6sfbUwFbTxAHkwkH5inHaviJs4fCurZWW6rD0CMD5c/rWcwik2b5ueLJ4VYmYBBOlaDtZwU4nBWwkd4pQr11EECdNjPyqXwV+ElE6/6uo8fIlFVS39Hmd2y998TduPsGK7eJm3HkNdar4bwZrxQZgATqNdh1PyMb1osF2Z73C3QYW5bAcH0U5hP62oTs02U2pOk/fXddHjRjb2UcM4AjWUvzoMQLZ/wlVYTOn81Wcc4clq3cY5tLvdKD9mM089Z+5fOmVzLcwmJa0xC27guwNie5sggjyOf50N2oD3MTiXyq+S+oAPmLg22IOXXSayVDuOKMddJAmfP08q5tXS0mD19v1vUvIRPPlE7UXhMSUVkUFS4g+KJWJytOkfOl8IAgxGvi0ofVTKH9dRXWYMSNtfD1joTzqWgDm8hp8z/wA06VBRosVwURZFoh1dGckN4hlEeNZPd7DfWCPKlBwbd/3KAMSYEMpB5rqDlmI51XcxTsgTOSEU6aAa7x/Mdtd/amXC7fdW50LHUqyyYOxB+Y+/lU5PFWatnGAxIRvGp0Oh0I359RX6C7I9phiCEZVFxlk5DKQNhudY3mvDsZa/d3yXVClx4h4SwDamB9kwfLeruy/FksXg13OEnUIZJXSVBke3Sk4+RxdjUj9InEKkzoB5fQQKvVpEjavOx227sI7Ydxg7qqtp0AEkxAMMSCY02G8mtbwjtJYvW81osVU5dVaQRyM69K9BTTFxZ+WEtFrieML5kjToTPyphZQyQwJll11BIzZo8wculBkDIDkIJgddDuQDznr1q/B3SmJW3cE5WBGmpB6HTLofka5l1Y1hvai4Lt17sHx5cvoEUf6ifamyjJwnDJ/5l8ufPLnP/wDIpPiWDMQGzSxIBOvxaL6iAPnTrtADZsYNGGUIr6/3iu31NUi/xVlVeQB2Hww/f7JA2LGPRar49dL3bz8mvXT8s5E+y077AYMtde8NQoKj1YzzHSPesviMavwGSQzTpoTmYnn1NbJipPFgt6z/AAmblIAMGZA1E8pmlJbKRA21rcY/s1cGEVlWfB3ztsAsaKPOI261hsQMu5mpwvpkZKgn+kS3l5frzqu5iZiar7yEXzk/7+dUXGLRTqCsUJuFcs6g6QOo5/Pam2GCkQw8OhGuvz+tZ6+enL9aUTbxJIk8hFEoulQMbjBAXCVKgAyOfp6nX6cq5uY0SYkkbzABI/U0uS6xIE/oeVS9cA1A13309qm4W9gN2xhLAb7D351TjMQdBMkDQ/WhLOIkryPXpp0qYoaMVHhG09J50q4kgSCBxDOhDTty39jyoZsaRHIEeuxoe08D1qxCIDGTqP1tTKCXgD/AX8lvMBJ+LT21+Zoz+nCxI5eXP9Gk2IvgQEzAb7z9wEf7VbhX1VgdM0FgPKY++ueXEnspF10zc9iMF34uXWOobL9B/wAU47Q4M27bXUIUqnikZpUGY3EagHesBwztYbGYWroQMZIKSJ9tKOv9sWuo1tr9sq/hMqRofuq38cWqa0dEZYO4sqscaObKCYcZWULAYnQfaIGp++tfxDvXw2QnkIBHNYO49DWDs2hmLIyv3ZDEgmBB0JImBpvT+z2wYjKwTrIZmGv+FDFZGKgvxVFeXk/ldyd/9DuGcTyi8CplkKwOROYAfWkHB3AeyDvmUkeWeI+hqcPxiWmus651uNmzJJjXUagNPyqj98t/vCm2fDmSJ0PKZnWZn509k9IIFkjB4oIYi6kjqCLqkf8AaPatFfu2mOLDKALVpHUk7ubjXF133uAfOkmLwxBxakfDcQn5veH3MvvRbtK3p1z4W03/AE9x71joaO1sy/ajhTYfEumZSQxPhM5dmAMjWM0fI0qF4s28kzv+PKtnxzh4uXrrlvjuPvyB7syPkSPSaUrw62WF1y/dlu7JGVCYWSR5AwZpU90c84UKuJcMZUS6zIxedicwjbMNh5RppQ1jEKvxfDoSd5o3tGhBFvO1xVAgkyASAYn1JHyFJbTDUH0mquNrZO6GOPAa4zCAM2gA0j36/fReJuP3aM2UDMefjPmx5eWlJ7edYCncddJ/Gr2uNENPTXX/AIpJRNbCcRjLbeLxMxOpY7bRznrz5jpVAzcjCnTQ8jvz00r73OplZGnPnX20CVyACZkmQNIiINLpGFycTuKFtrdLIpMK7So/y7Ufg+01+0uVHIWZAmd/M1nMfbyv4RAj1qWcfcA0Yj50+Fq0FtB2CxLHvIykQS85hpEROp039aY4LjgF0XXALAFRDCYJBjVRtB138VK8F4cLdJ5wvuRSvCWe8uKs7mJPIVftM3aaHWHxCrfF5isi5niR/Nmiab9oe1AxTW5ywkkBSTMwTOnID76RXMQrTayAd2DlPPfUE85k1eXaxZW4oAZ51IBhdRseutLRbL0b8K7cNh0ZLWUBmLHwMTJjby0pW15YDFGhiYOXcjfc+dTB2BevWxAAcBiBpHhlo6DQx61ccXdNxkYHuiGGXKcogEgjTwkRvWmXWzrF9pr1y2LRe5kAjLoFgDSYOojkazN4mSSKbiSNBJ8taV4qZlpP6/XtWQdsjPsou39tIgR1q0OWy6HTeByn/evuE4e13ORACLmM+safrlV+Gt5Q5BECBMjWddp8qpLQoXZcKvwJGwkSSa57i1BM78hoB8z7xQl7EEga+mnWq0YwTyBn15GpKPphZdcDRWJH4dDpXWLRpIiRsPwqi3igDrrA09aYcNXvTLNCj3pqaAXWJzAE0Vh1LqcxMDePLYffQ9liCSOuhjrIir8JiSkweh+YMyPORWyNRU1zyIj6b712IhQRrXIt7mc06/OumGUITpIJHpJ/KlezUrC1PTXQafKjMHjXCMihcsqxEayJjX5kfOldm/qSdZIH30ZgRDEEwCPr+pqTVB06DuIYFHtDEWlyqWyukzlYiQQd8poHBcPN24qCBPM7ADUk+QAJp3aTLw/EDQ/xLevXU/nQHZ7+1fb+xvbb/wBk1Od0HcLZfheKWbYuW7dktbuLkZ2Y5yJmQo0X0pZxPhotNAEq4DI3OOmmnl8qYW7IiAhzKRLTvJ6UZ2psxbwun/y2+8fnWvRHjeTpivh+CItvFxhcZMyLrAAYGSeRIBEefnQ+H4m+YZwryd419QRzp9wayDetz/KnLqgpG+GAhv8A6mXaKVlElKzVYHi6umMb4nv27YUKSzZkPxa6/jNOM9u49pLTCDgXDjmGtLmykbg+Bd+lYzDcLBtxEZbwBYaGGbu/oQPrTjEWnt3MSA4YWwGRHEyrESM24hCedSfZSPQZxywSJ3Bt2nP/ANyyWH+n6U9wGHU4e3myvldYkDYq0jpuF9qyvFOKMqEMpAGSzKkMpFtGyZZgqMjHrX3gvHlISWnLMAiJnzOnKld9o2k3TLuNcRsskvaRZ1GvOI+ErBgelYVbQ1UHQmZphxx5adwBA6T6Tv50kdzvVOFScbbOb5DjnUVSGOGcZoJ26aivt9pOgIPPp6194dh/CTPrprr5mvuKQwYIBHWmdZUR20fJYncr6GoFBIEmRuCOfqOU0FaxDE+dMsK4LLIg9aWScTEyXbbKGlZGXKSffT2qrDP4BP3Vq+Gdnv3lXzGAhEwyjQjWZMnYa7A+tJbvE7anKLa+HSX1J132FSjK1RVwrbFmKbLg/wDE4+gJpfwjEd3eVuhpjxrSxZXqSfYD86V4Qw0lA/k0/gRXev7Sb7NDxDEHI4P9wbDfKGOo9aOv3mSwgVip7tBIMas6/WM3vSXEYkMkLbVPFPhzdI+0T5bUdieKmcuRWAIAJDfY2OjAUnpSvxoJ4bczYxmJmFb/AEx+NTF4lvGCzQLKCJMSyu23rFBYLFFGvOANdBO0Fx89hVt/Hl0cZEBIUSoIJykACSTMCRQa10X9mBN1/K22x6wPxpBxciQFg+Ebek044ZdNtbrRqQog6zLidBBOgNB/0eGLEj7JI0Oh6CT6Clj2ZyK+j5wLBzZvtOXVF67k8vb3rt8EqWbwjMQ5Qf5YJM/MUZgLjWLRKwS1ySHGYeECDEj7R+lTG8SY2b0pbXwkgohU5me2CZnnH0p+2TcBI9nw5tgDl+f6FD2iTmXlDH2E/hTQW/6tbB5szeeioB95odQBnIH2G+qx+NCMxFLCmGFQd0TzmOfl+dLyKLwvEWtrlA399fnTyWjKClXJEARz9da+W3BU+ESeY/EULacuSAPP0q5mKWyRGrleugE/fUsWZRZaQgDkMp/GDUxx0s/+nPuzUMMc/Rf+kURjmkWv/TG3+JqaisFTC+FcOFy3eadbYUjTqTRNqzJWd4M/91ccIvFcNiSu82hqARu3Kq7fFrsfDb/6BSjuFuxvhm//AM6/r9tP9VB9nz/Fbzs3v/0vV+GxjXMJiZVRBtfCI3Y/lVHZxiL86/2d3caf2T0r7LQTUGhnbQZm9bf1LVd2zX+FhttAw1+VJBxu7/Kh/wArfg1FcQxr3cLZLaRcuL4RyAQjcnqa2UrJw43GWxnwAfxLR/u2/wDTFIsbotzyv9f8VWrxq5aCBVSAqHNBzaDmQY0oXimIPeXF5d6Tt0J/OkbKwhVmkwSxYvkcrqny/tlO3zplxK3/AFnEDrhZ9rbflWdXihFvEoANVLgydwEf7xQf/jd2uG49pSxt934SQMpBG2usE0KLYvRoe0WGAsXCB8P7sR81yH7zSrsfhluI6kSxtXI9RlKx0IM6+dEXuOi/YKm2650trMSB3b5gd9ZGnKquwyOLsW4JZbgUnQEFD0G4jb/msk1VFuNS2/0ZzE4iWIJ5HyI9PyoFNTA2oq/jGtl0AGsqSRr/AM0PhsMfiAMdeVViqRwTVsYYW2yx4gB9rY8pBHPQjWhOMlg+pBBEyP8AfWmmKwdyUItmbio6xGoIidPMHSqbvZ9nPiuWlaJILbRy03+XShblYuLSFNi5Bopg2mUzzjnTLDdkbjMoS7ZcuYADgSYnc6DprHSm7disThALztYQIw+NwRM8yoI1210rZJ+GJBXDcXeTDshLWy8SSnw9Dm3GhPMVlsZgGV2DPmM7x+ZraLjsXiUZGS0LbCS6BnXSGAlCQCaX4XgzXsx7wIVbKwaAZAHUzEEVxcEOVNuSSOjkUfNgNzs/+892ouKhUTBPXn9Krx3YvEWgSwZl/nQZ1/6kJiueM3U7wsmeyQi92vMqRIYndSd4nnS5OPYpJK3biTvFyJ+td8XfQvJx40379MouWGUZpleoOgPQ9KGGLk6E/WpbLOTmckt/emWPXXXWr7fCHAGmvrTOS9J4vw4bE5YliKst4wnZia6fgl1iNNB50RZ4JcGw+tGSMxZwuNy7vFWHHFvhYn3r63AbhYExA867TgzLtGw5+9GSDFnI4hGhePU1XfDXkKoc3M69DXZ4Fce5oubwwAN59Io+1wXEYef6tdm4Mq+BoLaeXQE1t/RlfZVguB4m9Bt22ZdgZAHyLECmVr9mPEbg8NpTOmty37aMarbs/wAQFhwtjElmKqPA4hRLEqNMuuUD51rOwJx2FtnvsLimIuZh/DYnVV19JFPoQzzfsf4lsUtA+d22DQ2I/ZJxNRPco3+G7aP0zCvZOH8CvJcueFhbJJQyBoTIkGSDEAzTm3gmAAznz2OvtsfwpWafmNeB37d/ubttrTx8LDKfl1B8qAulkZlMSrEHnqNK/Rfa3sd+9gOF/jLsw8hz9YAPyOuUV41xf9m/ETfdhg75UuxBVc2hOnwmso3wzS3z5VamJPQe1W4vs5ftHLcs3Ub+VlZTHWDyr7a4Pdj4G9qW0bTLLWLI0AEHeiExZ6D2r4OAXyNEPuB+NfP/AAxiTspA/wAY/OjKJuMi65jyFOggxI5GNpoVeKMDIgHy89D9KNsdlcQc0gCYiXB+6iLfYq6d2Qe5/CszgaozFX9Jv1qHiT7E6T9//A9qc/8AgA873sD+dXWOxCKDN12J8vzpc4DYTEtrijf3fYRV17i7f3Neir+VEYvhWEttkYu79Jj7q0fCOyNt0QqihSSFlpPh1OhE6SJO2orU76RuEvWYy/ibtxCAC06QBQX9D3v/AC2r1dOw6kjKbbeQfX6V0/ZJlHwLA3PeQB6mYHvWScvopx8a/wBjI8KwjiygghwOY2IOk/Su+G9nLyNcY3QiMSxW23iEzIWfl7Vr7nZO4PhW2dtRekefwk11hexl8zKrqI0NwnX1A++ueEJRbr06uTGaVta/Zk7nC7F1mcgHJETu7bSRz9q74N+75iLkKigyoPXTUDlrWgP7OMRyQDWfiP8A7acp2VvrYwaLhCbmHvWrjsBZBYWnuM2VzcklgUiQJjxEaRdQcrs5pNQqqZl8Z2fwlyLYd7YAYRMMs5TENrEEnXrWA45w9bV+4iMGCkRAGx/3r17H3XFwlsPdurbfBhibdt2i3fuXLsjOzKCjIPMqR6jXMdh2t3hdtpbuLY+G4tlWuOcM1vKiZs5JciCFgk7ggw0YYvsnPkyX9phuynBb4U4m1kzD+zD5SpnRjDyugPT0rSNd4gwyXEsMjQHUiwPDOsZbYI6/KnFzjOG764xsEhiuU9xZGQC7dYAANDFEdAM0gxEEUDguJYe3hctwLduZwMht2g/hTCQzF3IRFK3AGLQZJ0gwVb70GktxY04cndAi2AomSFIAnzA0r7iMLauNmewjNzMD8qC4jjrSXYsFCvdgt3eSMxu33yk2yVzBXTYnlVX9LGoSVM6YNSVnl/aPE3MTi7rsoQkgZWIGUBQADJ3iJ86Hs4e5bRmBtdYJVm06b19qV1nE+yrAYd71wnTTU7KK0eA4Ipk3WKnllIafWYivtSpT7GitWVYvghD/AMKWXqxAM+nSi8N2fQqC924j8woBA+c61KlLQ+KAL3CbuYhcxWTBLAGORjl6UzHAbYQTiLoMawsgaa/a1ivlSmoxIKwvbjusuGWVEQLlsqpza6uYLPJG+YRNdPxktvdB9SKlSq+EqLLXFW5XAfnP410naIK2VsSttjsGL6+rAEL/AJiPapUoi2zAk9orq7vEeZ/A0Vg/2xYxFW3asrcyyJOdmMmZMetfalTcmdPDGLTtD1P2g498+e2loAwMyt4hGpgnah+JftBxyd2A1plMliQPCANPtbk1KlHgusuhRZx+I4kwOIuWg9tdAuX4SdjkLEwesbmjrfZYDe4vu3/tqVK55rZZSvaVHQ4IvU+o/wCKsXhCjmf18qlSpVbH8A8YwttAs37mm6AR6SSKHTGXJ0wt75sg+81KlVUUTcmPhhrQ3c+w/Os32n4zlcYfBk3L7DUwIRepPX7vavtStjFXZk20tAvCeFvhkJFsNcOruzjO35Dyrdfs2x9z+JdvqEDDJY/mZEZu8gedznucq9BUqV08W9kJ6RzjP2qWXa7b7iXAIXvCpBacokQdJM+gpOcSxzXR/ZZhZGswQgIJPOST8/WvtSqp7Ei62bfs5xgXUGuqiGH4+lO0xc6GPapUpaHkqYFdxxDxIM+QH4UwtYsbaD6VKlM1onYFxfhpci7ZIS8oiY+MfyNyI9ZrKcV4ALpBCizeI+A/Ax6I/wBkz9k1KlScU+y0W10ZjEYVkYq6lWG4Ig1VlqVK55JI6ofktnLe9T5VKlJY1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14282" y="1500174"/>
            <a:ext cx="5214974" cy="2714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ИТОГИ ПРОВЕДЕНИЯ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Участниками квеста стали порядка 300 школьников образовательных учреждений области.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Формат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квест-тура получил положительные отзывы участников.</a:t>
            </a:r>
            <a:endParaRPr kumimoji="0" lang="ru-RU" sz="25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5615" name="Picture 15" descr="aa789534774de8ee9be956f96a2d60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643050"/>
            <a:ext cx="3474066" cy="497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16" descr="4215420ccb972c2f1520be6361406bed"/>
          <p:cNvPicPr>
            <a:picLocks noChangeAspect="1" noChangeArrowheads="1"/>
          </p:cNvPicPr>
          <p:nvPr/>
        </p:nvPicPr>
        <p:blipFill>
          <a:blip r:embed="rId5" cstate="print"/>
          <a:srcRect l="7805" r="6331" b="69735"/>
          <a:stretch>
            <a:fillRect/>
          </a:stretch>
        </p:blipFill>
        <p:spPr bwMode="auto">
          <a:xfrm>
            <a:off x="285720" y="4219148"/>
            <a:ext cx="5000660" cy="24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54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25602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14338" name="CorelDRAW" r:id="rId3" imgW="2561400" imgH="4550040" progId="">
              <p:embed/>
            </p:oleObj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14282" y="2000240"/>
            <a:ext cx="4143404" cy="3643313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ОДНА ИЗ ФУНКЦИЙ ДЕТСКО-ЮНОШЕСКОГО ТУРИЗМА - 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ОБРАЗОВАТЕЛЬНАЯ</a:t>
            </a:r>
            <a:endParaRPr lang="ru-RU" sz="2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://2progress.ru/wp-content/uploads/2015/03/6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114424"/>
            <a:ext cx="6191250" cy="574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14338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15362" name="CorelDRAW" r:id="rId3" imgW="2561400" imgH="4550040" progId="">
              <p:embed/>
            </p:oleObj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857752" y="2214554"/>
            <a:ext cx="3929090" cy="2786082"/>
          </a:xfrm>
        </p:spPr>
        <p:txBody>
          <a:bodyPr>
            <a:noAutofit/>
          </a:bodyPr>
          <a:lstStyle/>
          <a:p>
            <a:pPr algn="r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СОВРЕМЕННОЕ ПОДРАСТАЮЩЕЕ 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ПОКОЛЕНИЕ ЛУЧШЕ ВОСПРИНИМАЕТ ИНФОРМАЦИЮ 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КРАТКУЮ ИЛИ ИНТЕРАТИВНУЮ</a:t>
            </a:r>
            <a:endParaRPr lang="ru-RU" sz="2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http://www.diets.ru/data/cache/2011aug/25/34/348281_63816nothumb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14554"/>
            <a:ext cx="481263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15362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16386" name="CorelDRAW" r:id="rId3" imgW="2561400" imgH="4550040" progId="">
              <p:embed/>
            </p:oleObj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57158" y="2143116"/>
            <a:ext cx="4357718" cy="3071834"/>
          </a:xfrm>
        </p:spPr>
        <p:txBody>
          <a:bodyPr>
            <a:noAutofit/>
          </a:bodyPr>
          <a:lstStyle/>
          <a:p>
            <a:pPr algn="l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ПОЯВЛЯЮТСЯ «ИННОВАЦИОННЫЕ» ФОРМЫ ТУРИЗМА 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ФОРМАТЕ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«КВЕСТОВ»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C:\Users\PakinaIS\Desktop\905cd6a1bd0f3e6e2733a4dfdd1553e9.ipthumb604x403cro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214554"/>
            <a:ext cx="4214810" cy="2812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16386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17410" name="CorelDRAW" r:id="rId3" imgW="2561400" imgH="4550040" progId="">
              <p:embed/>
            </p:oleObj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072034" y="2214554"/>
            <a:ext cx="4071966" cy="3143272"/>
          </a:xfrm>
        </p:spPr>
        <p:txBody>
          <a:bodyPr>
            <a:noAutofit/>
          </a:bodyPr>
          <a:lstStyle/>
          <a:p>
            <a:pPr algn="l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УЧАСТНИКИ КВЕСТА РЕШАЮТ ГОЛОВОЛОМКИ, ОТГАДЫВАЮТ КРОССВОРДЫ И ЗАГАДКИ, ПРОЯВЛЯЮТ ЭРУДИЦИЮ, КРЕАТИВНОСТЬ, ИЩУТ ОБЪЕКТЫ КВЕСТА, ОБЪЕДИНЕННЫЕ ТЕМАТИКОЙ МАРШРУТА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qr-code.creambee.ru/upload/image/cache/34/d6d437981aeafc7a63b1918abab4e1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2071679"/>
            <a:ext cx="4946426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17410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18434" name="CorelDRAW" r:id="rId3" imgW="2561400" imgH="4550040" progId="">
              <p:embed/>
            </p:oleObj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928926" y="1500174"/>
            <a:ext cx="6215074" cy="4572032"/>
          </a:xfrm>
        </p:spPr>
        <p:txBody>
          <a:bodyPr>
            <a:noAutofit/>
          </a:bodyPr>
          <a:lstStyle/>
          <a:p>
            <a:pPr algn="l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2015 ГОДУ 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МИНИСТЕРСТВОМ ПРОВЕДЕН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ОБЛАСТНОЙ ТУРИСТИЧЕСКИЙ «КУЛЬТУРНО-ПОЗНАВАТЕЛЬНЫЙ КВЕСТ-ТУР» 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«САРАТОВ В ГОДЫ ВЕЛИКОЙ ОТЕЧЕСТВЕННОЙ ВОЙНЫ»</a:t>
            </a:r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 descr="http://mkrf.ru/upload/mkrf/mkfoto2015/Pobeda70_logo_RGB-1.jpg"/>
          <p:cNvPicPr>
            <a:picLocks noChangeAspect="1" noChangeArrowheads="1"/>
          </p:cNvPicPr>
          <p:nvPr/>
        </p:nvPicPr>
        <p:blipFill>
          <a:blip r:embed="rId4"/>
          <a:srcRect l="10869" t="5581" r="13044"/>
          <a:stretch>
            <a:fillRect/>
          </a:stretch>
        </p:blipFill>
        <p:spPr bwMode="auto">
          <a:xfrm>
            <a:off x="357158" y="1571612"/>
            <a:ext cx="2500330" cy="4834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18434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19458" name="CorelDRAW" r:id="rId3" imgW="2561400" imgH="4550040" progId="">
              <p:embed/>
            </p:oleObj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1500174"/>
            <a:ext cx="4572032" cy="5072098"/>
          </a:xfrm>
        </p:spPr>
        <p:txBody>
          <a:bodyPr>
            <a:noAutofit/>
          </a:bodyPr>
          <a:lstStyle/>
          <a:p>
            <a:pPr algn="l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КВЕСТ СТАВИТ ПЕРЕД СОБОЙ СЛЕДУЮЩИЕ ЗАДАЧИ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популяризации туризма,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как активной формы проведения досуга школьников;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ормирования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позитивных жизненных установок подрастающего поколения, гражданского и патриотического воспитания учащихся;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приобретения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знаний о культуре родного края и др.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http://dreambooks.com.ua/images/childre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0454" y="2571744"/>
            <a:ext cx="5293546" cy="3500462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348162" y="1357298"/>
            <a:ext cx="4795838" cy="1633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 smtClean="0">
                <a:latin typeface="Times New Roman" pitchFamily="18" charset="0"/>
                <a:ea typeface="+mj-ea"/>
                <a:cs typeface="Times New Roman" pitchFamily="18" charset="0"/>
              </a:rPr>
              <a:t>УЧАСТНИКИ – УЧАЩИЕСЯ 8-10-Х КЛАССОВ</a:t>
            </a:r>
            <a:endParaRPr kumimoji="0" lang="ru-RU" sz="22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19458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20482" name="CorelDRAW" r:id="rId3" imgW="2561400" imgH="4550040" progId="">
              <p:embed/>
            </p:oleObj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57158" y="1357298"/>
            <a:ext cx="8786842" cy="2143140"/>
          </a:xfrm>
        </p:spPr>
        <p:txBody>
          <a:bodyPr>
            <a:noAutofit/>
          </a:bodyPr>
          <a:lstStyle/>
          <a:p>
            <a:pPr algn="l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ЭТАПЫ ПРОВЕДЕНИЯ КВЕСТА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ПЕРВЫЙ ЭТАП (МУНИЦИПАЛЬНЫЙ)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 1 ПО 20 АПРЕЛЯ 2015 ГОДА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МУНИЦИПАЛЬНЫХ РАЙОНАХ САРАТОВСКОЙ ОБЛАСТИ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ПРИНЯЛИ УЧАСТИЕ 15 РАЙОНОВ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БОЛЕЕ 280 ДЕТЕЙ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C:\Users\PakinaIS\Desktop\_DSC5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90386"/>
            <a:ext cx="4749761" cy="2667614"/>
          </a:xfrm>
          <a:prstGeom prst="rect">
            <a:avLst/>
          </a:prstGeom>
          <a:noFill/>
        </p:spPr>
      </p:pic>
      <p:pic>
        <p:nvPicPr>
          <p:cNvPr id="20485" name="Picture 5" descr="http://shkola-rovnoe.ucoz.ru/_ph/1/2/880241198.jpg"/>
          <p:cNvPicPr>
            <a:picLocks noChangeAspect="1" noChangeArrowheads="1"/>
          </p:cNvPicPr>
          <p:nvPr/>
        </p:nvPicPr>
        <p:blipFill>
          <a:blip r:embed="rId5"/>
          <a:srcRect l="-2121" t="7500"/>
          <a:stretch>
            <a:fillRect/>
          </a:stretch>
        </p:blipFill>
        <p:spPr bwMode="auto">
          <a:xfrm>
            <a:off x="4643438" y="4171487"/>
            <a:ext cx="4500562" cy="2686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20482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57166"/>
            <a:ext cx="8715404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</a:t>
            </a: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молодежной политики, спорта и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Саратовской области</a:t>
            </a:r>
            <a:endParaRPr kumimoji="0" lang="ru-RU" sz="44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844" y="285728"/>
          <a:ext cx="614363" cy="990600"/>
        </p:xfrm>
        <a:graphic>
          <a:graphicData uri="http://schemas.openxmlformats.org/presentationml/2006/ole">
            <p:oleObj spid="_x0000_s23554" name="CorelDRAW" r:id="rId3" imgW="2561400" imgH="4550040" progId="">
              <p:embed/>
            </p:oleObj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14282" y="1500174"/>
            <a:ext cx="8715436" cy="2643206"/>
          </a:xfrm>
        </p:spPr>
        <p:txBody>
          <a:bodyPr>
            <a:noAutofit/>
          </a:bodyPr>
          <a:lstStyle/>
          <a:p>
            <a:pPr algn="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ЭТАПЫ ПРОВЕДЕНИЯ КВЕСТА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ВТОРОЙ ЭТАП (ФИНАЛЬНЫЙ)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9 ИЮЛЯ 2015 ГОДА В ГОРОДЕ САРАТОВЕ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НЕМ ПРИНЯЛИ УЧАСТИЕ 16 ЧЕЛОВЕК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5" descr="\\Sprdc7\обмен\Отделы\Информационно-аналитический отдел\фото с мероприятий\2015\Квест тур 09.07.15\P14406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93413"/>
            <a:ext cx="3286116" cy="2464587"/>
          </a:xfrm>
          <a:prstGeom prst="rect">
            <a:avLst/>
          </a:prstGeom>
          <a:noFill/>
        </p:spPr>
      </p:pic>
      <p:pic>
        <p:nvPicPr>
          <p:cNvPr id="23558" name="Picture 6" descr="\\Sprdc7\обмен\Отделы\Информационно-аналитический отдел\фото с мероприятий\2015\Квест тур 09.07.15\награждение\P1440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429131"/>
            <a:ext cx="3286148" cy="2428869"/>
          </a:xfrm>
          <a:prstGeom prst="rect">
            <a:avLst/>
          </a:prstGeom>
          <a:noFill/>
        </p:spPr>
      </p:pic>
      <p:pic>
        <p:nvPicPr>
          <p:cNvPr id="23559" name="Picture 7" descr="\\Sprdc7\обмен\Отделы\Информационно-аналитический отдел\фото с мероприятий\2015\Квест тур 09.07.15\награждение\P1440704.JPG"/>
          <p:cNvPicPr>
            <a:picLocks noChangeAspect="1" noChangeArrowheads="1"/>
          </p:cNvPicPr>
          <p:nvPr/>
        </p:nvPicPr>
        <p:blipFill>
          <a:blip r:embed="rId6" cstate="print"/>
          <a:srcRect l="13235" r="6617"/>
          <a:stretch>
            <a:fillRect/>
          </a:stretch>
        </p:blipFill>
        <p:spPr bwMode="auto">
          <a:xfrm>
            <a:off x="6500826" y="4429132"/>
            <a:ext cx="2643175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>
                                            <p:subSp spid="_x0000_s23554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189</Words>
  <PresentationFormat>Экран (4:3)</PresentationFormat>
  <Paragraphs>43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CorelDRAW</vt:lpstr>
      <vt:lpstr>ОБЛАСТНОЙ ТУРИСТИЧЕСКИЙ  «КУЛЬТУРНО-ПОЗНАВАТЕЛЬНЫЙ КВЕСТ-ТУР»  «САРАТОВ В ГОДЫ ВЕЛИКОЙ ОТЕЧЕСТВЕННОЙ ВОЙНЫ»</vt:lpstr>
      <vt:lpstr>ОДНА ИЗ ФУНКЦИЙ ДЕТСКО-ЮНОШЕСКОГО ТУРИЗМА - ОБРАЗОВАТЕЛЬНАЯ</vt:lpstr>
      <vt:lpstr>СОВРЕМЕННОЕ ПОДРАСТАЮЩЕЕ  ПОКОЛЕНИЕ ЛУЧШЕ ВОСПРИНИМАЕТ ИНФОРМАЦИЮ  КРАТКУЮ ИЛИ ИНТЕРАТИВНУЮ</vt:lpstr>
      <vt:lpstr>ПОЯВЛЯЮТСЯ «ИННОВАЦИОННЫЕ» ФОРМЫ ТУРИЗМА  В ФОРМАТЕ «КВЕСТОВ»</vt:lpstr>
      <vt:lpstr>УЧАСТНИКИ КВЕСТА РЕШАЮТ ГОЛОВОЛОМКИ, ОТГАДЫВАЮТ КРОССВОРДЫ И ЗАГАДКИ, ПРОЯВЛЯЮТ ЭРУДИЦИЮ, КРЕАТИВНОСТЬ, ИЩУТ ОБЪЕКТЫ КВЕСТА, ОБЪЕДИНЕННЫЕ ТЕМАТИКОЙ МАРШРУТА</vt:lpstr>
      <vt:lpstr>В 2015 ГОДУ  МИНИСТЕРСТВОМ ПРОВЕДЕН   ОБЛАСТНОЙ ТУРИСТИЧЕСКИЙ «КУЛЬТУРНО-ПОЗНАВАТЕЛЬНЫЙ КВЕСТ-ТУР»  «САРАТОВ В ГОДЫ ВЕЛИКОЙ ОТЕЧЕСТВЕННОЙ ВОЙНЫ»</vt:lpstr>
      <vt:lpstr>КВЕСТ СТАВИТ ПЕРЕД СОБОЙ СЛЕДУЮЩИЕ ЗАДАЧИ  - популяризации туризма, как активной формы проведения досуга школьников; - формирования позитивных жизненных установок подрастающего поколения, гражданского и патриотического воспитания учащихся; - приобретения знаний о культуре родного края и др.</vt:lpstr>
      <vt:lpstr>   ЭТАПЫ ПРОВЕДЕНИЯ КВЕСТА  ПЕРВЫЙ ЭТАП (МУНИЦИПАЛЬНЫЙ)  С 1 ПО 20 АПРЕЛЯ 2015 ГОДА  В МУНИЦИПАЛЬНЫХ РАЙОНАХ САРАТОВСКОЙ ОБЛАСТИ ПРИНЯЛИ УЧАСТИЕ 15 РАЙОНОВ БОЛЕЕ 280 ДЕТЕЙ </vt:lpstr>
      <vt:lpstr>ЭТАПЫ ПРОВЕДЕНИЯ КВЕСТА  ВТОРОЙ ЭТАП (ФИНАЛЬНЫЙ)  9 ИЮЛЯ 2015 ГОДА В ГОРОДЕ САРАТОВЕ  В НЕМ ПРИНЯЛИ УЧАСТИЕ 16 ЧЕЛОВЕК 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ОБЛАСТНОЙ ТУРИСТИЧЕСКИЙ  «КУЛЬТУРНО-ПОЗНАВАТЕЛЬНЫЙ КВЕСТ-ТУР»    «САРАТОВ  В ГОДЫ ВЕЛИКОЙ ОТЕЧЕСТВЕННОЙ ВОЙНЫ»</dc:title>
  <dc:creator>Арчакова (Пакина) Ирина Сергеевна</dc:creator>
  <cp:lastModifiedBy>Арчакова</cp:lastModifiedBy>
  <cp:revision>11</cp:revision>
  <dcterms:created xsi:type="dcterms:W3CDTF">2015-07-27T11:06:30Z</dcterms:created>
  <dcterms:modified xsi:type="dcterms:W3CDTF">2015-07-27T12:51:27Z</dcterms:modified>
</cp:coreProperties>
</file>