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9" r:id="rId3"/>
    <p:sldId id="263" r:id="rId4"/>
    <p:sldId id="264" r:id="rId5"/>
    <p:sldId id="265" r:id="rId6"/>
    <p:sldId id="258" r:id="rId7"/>
    <p:sldId id="266" r:id="rId8"/>
    <p:sldId id="269" r:id="rId9"/>
    <p:sldId id="268" r:id="rId10"/>
    <p:sldId id="267" r:id="rId11"/>
    <p:sldId id="270" r:id="rId12"/>
    <p:sldId id="273" r:id="rId13"/>
    <p:sldId id="272" r:id="rId14"/>
    <p:sldId id="274" r:id="rId15"/>
    <p:sldId id="276" r:id="rId16"/>
    <p:sldId id="27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3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 i="1" dirty="0" smtClean="0">
                <a:solidFill>
                  <a:schemeClr val="accent2">
                    <a:lumMod val="75000"/>
                  </a:schemeClr>
                </a:solidFill>
              </a:rPr>
              <a:t>Пасеки-участники</a:t>
            </a:r>
            <a:endParaRPr lang="ru-RU" sz="1800" i="1" dirty="0">
              <a:solidFill>
                <a:schemeClr val="accent2">
                  <a:lumMod val="75000"/>
                </a:schemeClr>
              </a:solidFill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пасеки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</c:v>
                </c:pt>
                <c:pt idx="1">
                  <c:v>40</c:v>
                </c:pt>
                <c:pt idx="2">
                  <c:v>50</c:v>
                </c:pt>
                <c:pt idx="3">
                  <c:v>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3790080"/>
        <c:axId val="69862144"/>
        <c:axId val="0"/>
      </c:bar3DChart>
      <c:catAx>
        <c:axId val="63790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accent2">
                    <a:lumMod val="75000"/>
                  </a:schemeClr>
                </a:solidFill>
              </a:defRPr>
            </a:pPr>
            <a:endParaRPr lang="ru-RU"/>
          </a:p>
        </c:txPr>
        <c:crossAx val="69862144"/>
        <c:crosses val="autoZero"/>
        <c:auto val="1"/>
        <c:lblAlgn val="ctr"/>
        <c:lblOffset val="100"/>
        <c:noMultiLvlLbl val="0"/>
      </c:catAx>
      <c:valAx>
        <c:axId val="698621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accent2">
                    <a:lumMod val="75000"/>
                  </a:schemeClr>
                </a:solidFill>
              </a:defRPr>
            </a:pPr>
            <a:endParaRPr lang="ru-RU"/>
          </a:p>
        </c:txPr>
        <c:crossAx val="637900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C7537-24DA-4CFA-9249-233085069AE8}" type="datetimeFigureOut">
              <a:rPr lang="ru-RU" smtClean="0"/>
              <a:t>07.11.2014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F2B68E-7B99-419E-85A3-A64DE7944E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477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2B68E-7B99-419E-85A3-A64DE7944E1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377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2B68E-7B99-419E-85A3-A64DE7944E1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65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eg"/><Relationship Id="rId7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" y="0"/>
            <a:ext cx="9204723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372" y="43745"/>
            <a:ext cx="5832648" cy="1620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533" y="5741352"/>
            <a:ext cx="1096963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31" b="18033"/>
          <a:stretch/>
        </p:blipFill>
        <p:spPr>
          <a:xfrm>
            <a:off x="1373818" y="1645852"/>
            <a:ext cx="6207756" cy="5192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958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51" y="701988"/>
            <a:ext cx="4343533" cy="2895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642" y="3908780"/>
            <a:ext cx="4435324" cy="2956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3" y="3888467"/>
            <a:ext cx="4435321" cy="2956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787" y="5761037"/>
            <a:ext cx="1096963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676" y="699919"/>
            <a:ext cx="4345638" cy="2897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5137" y="116719"/>
            <a:ext cx="90491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Segoe Script" panose="020B0504020000000003" pitchFamily="34" charset="0"/>
              </a:rPr>
              <a:t>Детская площадка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Segoe Script" panose="020B0504020000000003" pitchFamily="34" charset="0"/>
              </a:rPr>
              <a:t>«Сделай из пчелы слона»    «В гостях у пчелки»</a:t>
            </a:r>
          </a:p>
          <a:p>
            <a:pPr algn="ctr"/>
            <a:endParaRPr lang="ru-RU" sz="2400" b="1" dirty="0">
              <a:solidFill>
                <a:schemeClr val="accent2">
                  <a:lumMod val="75000"/>
                </a:schemeClr>
              </a:solidFill>
              <a:latin typeface="Segoe Script" panose="020B05040200000000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9152" y="3501008"/>
            <a:ext cx="8994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Segoe Script" panose="020B0504020000000003" pitchFamily="34" charset="0"/>
              </a:rPr>
              <a:t> Мастеровая площадка               Экологическая площадка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36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88640"/>
            <a:ext cx="9036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  <a:latin typeface="Segoe Script" panose="020B0504020000000003" pitchFamily="34" charset="0"/>
              </a:rPr>
              <a:t>Площадка «Фото-улей»</a:t>
            </a:r>
            <a:endParaRPr lang="ru-RU" sz="2400" b="1" dirty="0">
              <a:solidFill>
                <a:srgbClr val="C0504D">
                  <a:lumMod val="75000"/>
                </a:srgbClr>
              </a:solidFill>
              <a:latin typeface="Segoe Script" panose="020B0504020000000003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089" y="836711"/>
            <a:ext cx="4493774" cy="29958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8" y="819884"/>
            <a:ext cx="4518470" cy="3012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9" t="10942" r="-13339" b="-3521"/>
          <a:stretch/>
        </p:blipFill>
        <p:spPr>
          <a:xfrm>
            <a:off x="6872080" y="3832561"/>
            <a:ext cx="2238529" cy="3108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499" y="3941279"/>
            <a:ext cx="4336752" cy="2891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787" y="5735484"/>
            <a:ext cx="1096963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0" r="28588"/>
          <a:stretch/>
        </p:blipFill>
        <p:spPr>
          <a:xfrm>
            <a:off x="1372" y="3687716"/>
            <a:ext cx="2400662" cy="3170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509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88640"/>
            <a:ext cx="9036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  <a:latin typeface="Segoe Script" panose="020B0504020000000003" pitchFamily="34" charset="0"/>
              </a:rPr>
              <a:t>Ярмарка мастеров</a:t>
            </a:r>
            <a:endParaRPr lang="ru-RU" sz="2400" b="1" dirty="0">
              <a:solidFill>
                <a:srgbClr val="C0504D">
                  <a:lumMod val="75000"/>
                </a:srgbClr>
              </a:solidFill>
              <a:latin typeface="Segoe Script" panose="020B05040200000000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62" y="3829313"/>
            <a:ext cx="4541101" cy="302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696" y="3706480"/>
            <a:ext cx="4527053" cy="3018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697" y="654577"/>
            <a:ext cx="4527053" cy="3017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467" y="650305"/>
            <a:ext cx="4573106" cy="3048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787" y="5761037"/>
            <a:ext cx="1096963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4" r="6210"/>
          <a:stretch/>
        </p:blipFill>
        <p:spPr>
          <a:xfrm>
            <a:off x="3220949" y="2592147"/>
            <a:ext cx="2182542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01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5" y="0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88640"/>
            <a:ext cx="9036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  <a:latin typeface="Segoe Script" panose="020B0504020000000003" pitchFamily="34" charset="0"/>
              </a:rPr>
              <a:t>Социальный аспект</a:t>
            </a:r>
            <a:endParaRPr lang="ru-RU" sz="2400" b="1" dirty="0">
              <a:solidFill>
                <a:srgbClr val="C0504D">
                  <a:lumMod val="75000"/>
                </a:srgbClr>
              </a:solidFill>
              <a:latin typeface="Segoe Script" panose="020B0504020000000003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3" y="650304"/>
            <a:ext cx="45076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Segoe Script" panose="020B0504020000000003" pitchFamily="34" charset="0"/>
              </a:rPr>
              <a:t>«Сладкое путешествие»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Segoe Script" panose="020B0504020000000003" pitchFamily="34" charset="0"/>
            </a:endParaRPr>
          </a:p>
          <a:p>
            <a:pPr lvl="0"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Georgia"/>
              </a:rPr>
              <a:t>-благотворительная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Georgia"/>
              </a:rPr>
              <a:t>акция для детей  из домов-интернатов Псковской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Georgia"/>
              </a:rPr>
              <a:t>области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Georg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18248" y="650304"/>
            <a:ext cx="4374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Segoe Script" panose="020B0504020000000003" pitchFamily="34" charset="0"/>
              </a:rPr>
              <a:t>Волонтеры</a:t>
            </a:r>
          </a:p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-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а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ктивная молодежь и студенты «Университета третьего возраста»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2" r="8986" b="17577"/>
          <a:stretch/>
        </p:blipFill>
        <p:spPr>
          <a:xfrm>
            <a:off x="362062" y="4140748"/>
            <a:ext cx="3885648" cy="2691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5" r="9670" b="20000"/>
          <a:stretch/>
        </p:blipFill>
        <p:spPr>
          <a:xfrm>
            <a:off x="418492" y="1524000"/>
            <a:ext cx="3772788" cy="2697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893" y="4230682"/>
            <a:ext cx="3906370" cy="2604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268" y="1524000"/>
            <a:ext cx="4121995" cy="2748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125" y="5761037"/>
            <a:ext cx="1096963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172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88640"/>
            <a:ext cx="903649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  <a:latin typeface="Segoe Script" panose="020B0504020000000003" pitchFamily="34" charset="0"/>
              </a:rPr>
              <a:t>Работа по созданию турпродукта </a:t>
            </a:r>
          </a:p>
          <a:p>
            <a:pPr lvl="0" algn="ctr"/>
            <a:r>
              <a:rPr lang="ru-RU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-активное продвижение в </a:t>
            </a:r>
            <a:r>
              <a:rPr lang="ru-RU" b="1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СМИ и социальных  сетях</a:t>
            </a:r>
            <a:r>
              <a:rPr lang="ru-RU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, </a:t>
            </a:r>
          </a:p>
          <a:p>
            <a:pPr lvl="0" algn="ctr"/>
            <a:r>
              <a:rPr lang="ru-RU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-информационная поддержка </a:t>
            </a:r>
            <a:r>
              <a:rPr lang="ru-RU" b="1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ИТЦ Псковской области</a:t>
            </a:r>
            <a:r>
              <a:rPr lang="ru-RU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;</a:t>
            </a:r>
          </a:p>
          <a:p>
            <a:pPr lvl="0" algn="ctr"/>
            <a:r>
              <a:rPr lang="ru-RU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- договоренности с </a:t>
            </a:r>
            <a:r>
              <a:rPr lang="ru-RU" b="1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туроператорами региона</a:t>
            </a:r>
            <a:r>
              <a:rPr lang="ru-RU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;</a:t>
            </a:r>
          </a:p>
          <a:p>
            <a:pPr lvl="0" algn="ctr"/>
            <a:r>
              <a:rPr lang="ru-RU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-</a:t>
            </a:r>
            <a:r>
              <a:rPr lang="ru-RU" b="1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выездные промо-акции </a:t>
            </a:r>
            <a:r>
              <a:rPr lang="ru-RU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в Санкт-Петербург и другие города с раздачей сувенирных мини-упаковок «Псковского меда»,</a:t>
            </a:r>
          </a:p>
          <a:p>
            <a:pPr lvl="0" algn="ctr"/>
            <a:r>
              <a:rPr lang="ru-RU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-</a:t>
            </a:r>
            <a:r>
              <a:rPr lang="ru-RU" b="1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инфо-туры</a:t>
            </a:r>
            <a:r>
              <a:rPr lang="ru-RU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  на фестиваль для федеральных туроператоров;</a:t>
            </a:r>
          </a:p>
          <a:p>
            <a:pPr lvl="0" algn="ctr"/>
            <a:r>
              <a:rPr lang="ru-RU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-активное продвижение фестиваля </a:t>
            </a:r>
            <a:r>
              <a:rPr lang="ru-RU" b="1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на туристских выставках </a:t>
            </a:r>
            <a:r>
              <a:rPr lang="ru-RU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по программе приграничного сотрудничества  в Риге </a:t>
            </a:r>
            <a:r>
              <a:rPr lang="ru-RU" b="1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(</a:t>
            </a:r>
            <a:r>
              <a:rPr lang="ru-RU" b="1" dirty="0" err="1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Balttour</a:t>
            </a:r>
            <a:r>
              <a:rPr lang="ru-RU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), Таллине </a:t>
            </a:r>
            <a:r>
              <a:rPr lang="ru-RU" b="1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(</a:t>
            </a:r>
            <a:r>
              <a:rPr lang="ru-RU" b="1" dirty="0" err="1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Tourest</a:t>
            </a:r>
            <a:r>
              <a:rPr lang="ru-RU" b="1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) </a:t>
            </a:r>
            <a:r>
              <a:rPr lang="ru-RU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и </a:t>
            </a:r>
            <a:r>
              <a:rPr lang="ru-RU" b="1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Вильнюсе (ADVENTUR ), </a:t>
            </a:r>
            <a:r>
              <a:rPr lang="ru-RU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на туристских выставках  </a:t>
            </a:r>
            <a:r>
              <a:rPr lang="ru-RU" b="1" dirty="0" err="1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Интурмаркет</a:t>
            </a:r>
            <a:r>
              <a:rPr lang="ru-RU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 и </a:t>
            </a:r>
            <a:r>
              <a:rPr lang="ru-RU" b="1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МИТТ</a:t>
            </a:r>
            <a:r>
              <a:rPr lang="ru-RU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 в Москве, </a:t>
            </a:r>
            <a:r>
              <a:rPr lang="ru-RU" b="1" dirty="0" err="1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Инвитекс</a:t>
            </a:r>
            <a:r>
              <a:rPr lang="ru-RU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 в Санкт-Петербурге, на ежегодном </a:t>
            </a:r>
            <a:r>
              <a:rPr lang="ru-RU" b="1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форуме по сельскому туризму.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584" y="3694236"/>
            <a:ext cx="3657600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5" y="3645024"/>
            <a:ext cx="258445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700303"/>
            <a:ext cx="3048000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565" y="5753301"/>
            <a:ext cx="1096963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82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30163" y="188640"/>
            <a:ext cx="903649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  <a:latin typeface="Segoe Script" panose="020B0504020000000003" pitchFamily="34" charset="0"/>
              </a:rPr>
              <a:t>Достижения</a:t>
            </a:r>
          </a:p>
          <a:p>
            <a:pPr lvl="0" algn="ctr"/>
            <a:r>
              <a:rPr lang="ru-RU" dirty="0" smtClean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Фестиваль </a:t>
            </a:r>
            <a:r>
              <a:rPr lang="ru-RU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ежегодно участвует  в конкурсах событийного туризма: </a:t>
            </a:r>
          </a:p>
          <a:p>
            <a:pPr lvl="0" algn="ctr"/>
            <a:r>
              <a:rPr lang="ru-RU" b="1" dirty="0" err="1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Russian</a:t>
            </a:r>
            <a:r>
              <a:rPr lang="ru-RU" b="1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Event</a:t>
            </a:r>
            <a:r>
              <a:rPr lang="ru-RU" b="1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Awаrds</a:t>
            </a:r>
            <a:endParaRPr lang="ru-RU" b="1" dirty="0">
              <a:solidFill>
                <a:srgbClr val="C0504D">
                  <a:lumMod val="75000"/>
                </a:srgbClr>
              </a:solidFill>
              <a:latin typeface="Georgia" panose="02040502050405020303" pitchFamily="18" charset="0"/>
            </a:endParaRPr>
          </a:p>
          <a:p>
            <a:pPr lvl="0" algn="ctr"/>
            <a:r>
              <a:rPr lang="ru-RU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 (2013 г.</a:t>
            </a:r>
            <a:r>
              <a:rPr lang="ru-RU" b="1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 -  II место </a:t>
            </a:r>
            <a:r>
              <a:rPr lang="ru-RU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в номинации </a:t>
            </a:r>
            <a:r>
              <a:rPr lang="ru-RU" b="1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«Гастрономический туризм»</a:t>
            </a:r>
            <a:r>
              <a:rPr lang="ru-RU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)  </a:t>
            </a:r>
          </a:p>
          <a:p>
            <a:pPr lvl="0" algn="ctr"/>
            <a:r>
              <a:rPr lang="ru-RU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и </a:t>
            </a:r>
            <a:r>
              <a:rPr lang="ru-RU" dirty="0" err="1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Russian</a:t>
            </a:r>
            <a:r>
              <a:rPr lang="ru-RU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open</a:t>
            </a:r>
            <a:r>
              <a:rPr lang="ru-RU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Event</a:t>
            </a:r>
            <a:r>
              <a:rPr lang="ru-RU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Expo</a:t>
            </a:r>
            <a:r>
              <a:rPr lang="ru-RU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 </a:t>
            </a:r>
          </a:p>
          <a:p>
            <a:pPr lvl="0" algn="ctr"/>
            <a:r>
              <a:rPr lang="ru-RU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(2014г. </a:t>
            </a:r>
            <a:r>
              <a:rPr lang="ru-RU" b="1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– I место </a:t>
            </a:r>
            <a:r>
              <a:rPr lang="ru-RU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в номинации </a:t>
            </a:r>
            <a:r>
              <a:rPr lang="ru-RU" b="1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«Экологический туризм»)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565" y="5753301"/>
            <a:ext cx="1096963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46" y="2035299"/>
            <a:ext cx="3194050" cy="479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275" y="1916832"/>
            <a:ext cx="5595937" cy="373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752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88640"/>
            <a:ext cx="903649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  <a:latin typeface="Segoe Script" panose="020B0504020000000003" pitchFamily="34" charset="0"/>
              </a:rPr>
              <a:t>В 2014 году «Медовый фестиваль» в Пскове посетило более 20 000 человек.</a:t>
            </a:r>
          </a:p>
          <a:p>
            <a:pPr lvl="0" algn="ctr"/>
            <a:r>
              <a:rPr lang="ru-RU" sz="2800" b="1" dirty="0" smtClean="0">
                <a:solidFill>
                  <a:srgbClr val="C0504D">
                    <a:lumMod val="75000"/>
                  </a:srgbClr>
                </a:solidFill>
                <a:latin typeface="Segoe Script" panose="020B0504020000000003" pitchFamily="34" charset="0"/>
              </a:rPr>
              <a:t>Ждем вас на «Медовом фестивале»- 2015!</a:t>
            </a:r>
            <a:endParaRPr lang="ru-RU" sz="2800" b="1" dirty="0">
              <a:solidFill>
                <a:srgbClr val="C0504D">
                  <a:lumMod val="75000"/>
                </a:srgbClr>
              </a:solidFill>
              <a:latin typeface="Segoe Script" panose="020B05040200000000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06" y="1250216"/>
            <a:ext cx="4145330" cy="2763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45" b="21831"/>
          <a:stretch/>
        </p:blipFill>
        <p:spPr>
          <a:xfrm>
            <a:off x="320597" y="3992134"/>
            <a:ext cx="4033702" cy="2763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6022"/>
            <a:ext cx="4176464" cy="2784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92134"/>
            <a:ext cx="4176464" cy="27808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787" y="5767387"/>
            <a:ext cx="1096963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683977"/>
            <a:ext cx="3552030" cy="2698559"/>
          </a:xfrm>
          <a:prstGeom prst="hexagon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600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" y="0"/>
            <a:ext cx="9204723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1520" y="86641"/>
            <a:ext cx="8568952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Segoe Script" panose="020B0504020000000003" pitchFamily="34" charset="0"/>
              </a:rPr>
              <a:t>Обоснование:</a:t>
            </a:r>
          </a:p>
          <a:p>
            <a:pPr lvl="0">
              <a:defRPr/>
            </a:pPr>
            <a:r>
              <a:rPr lang="ru-RU" b="1" i="1" u="sng" kern="0" dirty="0" smtClean="0">
                <a:solidFill>
                  <a:srgbClr val="D16349">
                    <a:lumMod val="50000"/>
                  </a:srgbClr>
                </a:solidFill>
                <a:latin typeface="Georgia"/>
              </a:rPr>
              <a:t>Экология</a:t>
            </a:r>
          </a:p>
          <a:p>
            <a:pPr lvl="0" algn="just">
              <a:defRPr/>
            </a:pPr>
            <a:r>
              <a:rPr lang="ru-RU" sz="1600" kern="0" dirty="0" smtClean="0">
                <a:solidFill>
                  <a:srgbClr val="D16349">
                    <a:lumMod val="50000"/>
                  </a:srgbClr>
                </a:solidFill>
                <a:latin typeface="Georgia"/>
              </a:rPr>
              <a:t>Псковская </a:t>
            </a:r>
            <a:r>
              <a:rPr lang="ru-RU" sz="1600" kern="0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область – один из самых зеленых, экологически чистых регионов России. Одно из названий Псковской земли в древние века –</a:t>
            </a:r>
          </a:p>
          <a:p>
            <a:pPr lvl="0" algn="just">
              <a:defRPr/>
            </a:pPr>
            <a:r>
              <a:rPr lang="ru-RU" sz="1600" kern="0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 </a:t>
            </a:r>
            <a:r>
              <a:rPr lang="ru-RU" sz="1600" b="1" kern="0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«Край, текущий мёдом»</a:t>
            </a:r>
            <a:r>
              <a:rPr lang="ru-RU" sz="1600" kern="0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. </a:t>
            </a:r>
            <a:endParaRPr lang="ru-RU" sz="1600" kern="0" dirty="0" smtClean="0">
              <a:solidFill>
                <a:srgbClr val="D16349">
                  <a:lumMod val="50000"/>
                </a:srgbClr>
              </a:solidFill>
              <a:latin typeface="Georgia"/>
            </a:endParaRPr>
          </a:p>
          <a:p>
            <a:pPr lvl="0" algn="just"/>
            <a:r>
              <a:rPr lang="ru-RU" sz="1600" dirty="0" smtClean="0">
                <a:solidFill>
                  <a:srgbClr val="D16349">
                    <a:lumMod val="50000"/>
                  </a:srgbClr>
                </a:solidFill>
                <a:latin typeface="Georgia"/>
              </a:rPr>
              <a:t>Пасеки </a:t>
            </a:r>
            <a:r>
              <a:rPr lang="ru-RU" sz="1600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располагаются в удаленных от оживленных трасс местах, что позволяет получать мёд и продукты пчеловодства высокой чистоты, пользы и вкуса.</a:t>
            </a:r>
          </a:p>
          <a:p>
            <a:pPr lvl="0" algn="just"/>
            <a:r>
              <a:rPr lang="ru-RU" sz="1600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Мёд собирается только </a:t>
            </a:r>
            <a:r>
              <a:rPr lang="ru-RU" sz="1600" b="1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с дикорастущих растений</a:t>
            </a:r>
            <a:r>
              <a:rPr lang="ru-RU" sz="1600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, основной сбор происходит в августе, поэтому в нём содержится нектар множества </a:t>
            </a:r>
            <a:r>
              <a:rPr lang="ru-RU" sz="1600" dirty="0" smtClean="0">
                <a:solidFill>
                  <a:srgbClr val="D16349">
                    <a:lumMod val="50000"/>
                  </a:srgbClr>
                </a:solidFill>
                <a:latin typeface="Georgia"/>
              </a:rPr>
              <a:t>растений.</a:t>
            </a:r>
          </a:p>
          <a:p>
            <a:pPr lvl="0"/>
            <a:endParaRPr lang="ru-RU" b="1" i="1" dirty="0" smtClean="0">
              <a:solidFill>
                <a:srgbClr val="D16349">
                  <a:lumMod val="50000"/>
                </a:srgbClr>
              </a:solidFill>
              <a:latin typeface="Georgia" panose="02040502050405020303" pitchFamily="18" charset="0"/>
            </a:endParaRPr>
          </a:p>
          <a:p>
            <a:pPr lvl="0"/>
            <a:r>
              <a:rPr lang="ru-RU" b="1" i="1" u="sng" dirty="0" smtClean="0">
                <a:solidFill>
                  <a:srgbClr val="D16349">
                    <a:lumMod val="50000"/>
                  </a:srgbClr>
                </a:solidFill>
                <a:latin typeface="Georgia" panose="02040502050405020303" pitchFamily="18" charset="0"/>
              </a:rPr>
              <a:t>Экономика</a:t>
            </a:r>
            <a:endParaRPr lang="ru-RU" b="1" i="1" u="sng" dirty="0">
              <a:solidFill>
                <a:srgbClr val="D16349">
                  <a:lumMod val="50000"/>
                </a:srgbClr>
              </a:solidFill>
              <a:latin typeface="Georgia" panose="02040502050405020303" pitchFamily="18" charset="0"/>
            </a:endParaRPr>
          </a:p>
          <a:p>
            <a:pPr lvl="0" algn="just"/>
            <a:r>
              <a:rPr lang="ru-RU" sz="1600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В сегменте производства мёда в Псковской области </a:t>
            </a:r>
            <a:r>
              <a:rPr lang="ru-RU" sz="1600" b="1" dirty="0" err="1" smtClean="0">
                <a:solidFill>
                  <a:srgbClr val="D16349">
                    <a:lumMod val="50000"/>
                  </a:srgbClr>
                </a:solidFill>
                <a:latin typeface="Georgia"/>
              </a:rPr>
              <a:t>ок</a:t>
            </a:r>
            <a:r>
              <a:rPr lang="ru-RU" sz="1600" b="1" dirty="0" smtClean="0">
                <a:solidFill>
                  <a:srgbClr val="D16349">
                    <a:lumMod val="50000"/>
                  </a:srgbClr>
                </a:solidFill>
                <a:latin typeface="Georgia"/>
              </a:rPr>
              <a:t>. 5000 </a:t>
            </a:r>
            <a:r>
              <a:rPr lang="ru-RU" sz="1600" b="1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пчеловодов</a:t>
            </a:r>
            <a:r>
              <a:rPr lang="ru-RU" sz="1600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, </a:t>
            </a:r>
            <a:r>
              <a:rPr lang="ru-RU" sz="1600" b="1" dirty="0" smtClean="0">
                <a:solidFill>
                  <a:srgbClr val="D16349">
                    <a:lumMod val="50000"/>
                  </a:srgbClr>
                </a:solidFill>
                <a:latin typeface="Georgia"/>
              </a:rPr>
              <a:t>ок.100 крупных </a:t>
            </a:r>
            <a:r>
              <a:rPr lang="ru-RU" sz="1600" b="1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индивидуальных пчеловодческих </a:t>
            </a:r>
            <a:r>
              <a:rPr lang="ru-RU" sz="1600" b="1" dirty="0" smtClean="0">
                <a:solidFill>
                  <a:srgbClr val="D16349">
                    <a:lumMod val="50000"/>
                  </a:srgbClr>
                </a:solidFill>
                <a:latin typeface="Georgia"/>
              </a:rPr>
              <a:t>хозяйств.</a:t>
            </a:r>
          </a:p>
          <a:p>
            <a:pPr lvl="0" algn="just"/>
            <a:r>
              <a:rPr lang="ru-RU" sz="1600" b="1" dirty="0" smtClean="0">
                <a:solidFill>
                  <a:srgbClr val="D16349">
                    <a:lumMod val="50000"/>
                  </a:srgbClr>
                </a:solidFill>
                <a:latin typeface="Georgia"/>
              </a:rPr>
              <a:t>Объем </a:t>
            </a:r>
            <a:r>
              <a:rPr lang="ru-RU" sz="1600" b="1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рынка </a:t>
            </a:r>
            <a:r>
              <a:rPr lang="ru-RU" sz="1600" b="1" dirty="0" smtClean="0">
                <a:solidFill>
                  <a:srgbClr val="D16349">
                    <a:lumMod val="50000"/>
                  </a:srgbClr>
                </a:solidFill>
                <a:latin typeface="Georgia"/>
              </a:rPr>
              <a:t>700-900 </a:t>
            </a:r>
            <a:r>
              <a:rPr lang="ru-RU" sz="1600" b="1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тонн в год</a:t>
            </a:r>
            <a:r>
              <a:rPr lang="ru-RU" sz="1600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.</a:t>
            </a:r>
          </a:p>
          <a:p>
            <a:pPr lvl="0" algn="just"/>
            <a:r>
              <a:rPr lang="ru-RU" sz="1600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С целью развития пчеловодства и защиты интересов пчеловодов на территории Псковской области </a:t>
            </a:r>
            <a:r>
              <a:rPr lang="ru-RU" sz="1600" dirty="0" smtClean="0">
                <a:solidFill>
                  <a:srgbClr val="D16349">
                    <a:lumMod val="50000"/>
                  </a:srgbClr>
                </a:solidFill>
                <a:latin typeface="Georgia"/>
              </a:rPr>
              <a:t>создано </a:t>
            </a:r>
            <a:r>
              <a:rPr lang="ru-RU" sz="1600" b="1" dirty="0" err="1" smtClean="0">
                <a:solidFill>
                  <a:srgbClr val="D16349">
                    <a:lumMod val="50000"/>
                  </a:srgbClr>
                </a:solidFill>
                <a:latin typeface="Georgia"/>
              </a:rPr>
              <a:t>НП«Псковский</a:t>
            </a:r>
            <a:r>
              <a:rPr lang="ru-RU" sz="1600" b="1" dirty="0" smtClean="0">
                <a:solidFill>
                  <a:srgbClr val="D16349">
                    <a:lumMod val="50000"/>
                  </a:srgbClr>
                </a:solidFill>
                <a:latin typeface="Georgia"/>
              </a:rPr>
              <a:t> </a:t>
            </a:r>
            <a:r>
              <a:rPr lang="ru-RU" sz="1600" b="1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мёд</a:t>
            </a:r>
            <a:r>
              <a:rPr lang="ru-RU" sz="1600" b="1" dirty="0" smtClean="0">
                <a:solidFill>
                  <a:srgbClr val="D16349">
                    <a:lumMod val="50000"/>
                  </a:srgbClr>
                </a:solidFill>
                <a:latin typeface="Georgia"/>
              </a:rPr>
              <a:t>»</a:t>
            </a:r>
            <a:r>
              <a:rPr lang="ru-RU" sz="1600" dirty="0" smtClean="0">
                <a:solidFill>
                  <a:srgbClr val="D16349">
                    <a:lumMod val="50000"/>
                  </a:srgbClr>
                </a:solidFill>
                <a:latin typeface="Georgia"/>
              </a:rPr>
              <a:t>.</a:t>
            </a:r>
          </a:p>
          <a:p>
            <a:pPr lvl="0"/>
            <a:endParaRPr lang="ru-RU" b="1" i="1" dirty="0" smtClean="0">
              <a:solidFill>
                <a:srgbClr val="D16349">
                  <a:lumMod val="50000"/>
                </a:srgbClr>
              </a:solidFill>
              <a:latin typeface="Georgia"/>
            </a:endParaRPr>
          </a:p>
          <a:p>
            <a:pPr lvl="0"/>
            <a:r>
              <a:rPr lang="ru-RU" b="1" i="1" u="sng" dirty="0" err="1" smtClean="0">
                <a:solidFill>
                  <a:srgbClr val="D16349">
                    <a:lumMod val="50000"/>
                  </a:srgbClr>
                </a:solidFill>
                <a:latin typeface="Georgia"/>
              </a:rPr>
              <a:t>Брендирование</a:t>
            </a:r>
            <a:endParaRPr lang="ru-RU" b="1" i="1" u="sng" dirty="0" smtClean="0">
              <a:solidFill>
                <a:srgbClr val="D16349">
                  <a:lumMod val="50000"/>
                </a:srgbClr>
              </a:solidFill>
              <a:latin typeface="Georgia"/>
            </a:endParaRPr>
          </a:p>
          <a:p>
            <a:pPr lvl="0" algn="just"/>
            <a:r>
              <a:rPr lang="ru-RU" sz="1600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По заказу Администрации Псковской области  разработан </a:t>
            </a:r>
            <a:r>
              <a:rPr lang="ru-RU" sz="1600" b="1" dirty="0" err="1">
                <a:solidFill>
                  <a:srgbClr val="D16349">
                    <a:lumMod val="50000"/>
                  </a:srgbClr>
                </a:solidFill>
                <a:latin typeface="Georgia"/>
              </a:rPr>
              <a:t>брендбук</a:t>
            </a:r>
            <a:r>
              <a:rPr lang="ru-RU" sz="1600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 </a:t>
            </a:r>
            <a:r>
              <a:rPr lang="ru-RU" sz="1600" b="1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медовой продукции Псковской области, </a:t>
            </a:r>
            <a:r>
              <a:rPr lang="ru-RU" sz="1600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а </a:t>
            </a:r>
            <a:r>
              <a:rPr lang="ru-RU" sz="1600" dirty="0" smtClean="0">
                <a:solidFill>
                  <a:srgbClr val="D16349">
                    <a:lumMod val="50000"/>
                  </a:srgbClr>
                </a:solidFill>
                <a:latin typeface="Georgia"/>
              </a:rPr>
              <a:t>также </a:t>
            </a:r>
            <a:r>
              <a:rPr lang="ru-RU" sz="1600" b="1" dirty="0" smtClean="0">
                <a:solidFill>
                  <a:srgbClr val="D16349">
                    <a:lumMod val="50000"/>
                  </a:srgbClr>
                </a:solidFill>
                <a:latin typeface="Georgia"/>
              </a:rPr>
              <a:t>логотип</a:t>
            </a:r>
            <a:r>
              <a:rPr lang="ru-RU" sz="1600" dirty="0" smtClean="0">
                <a:solidFill>
                  <a:srgbClr val="D16349">
                    <a:lumMod val="50000"/>
                  </a:srgbClr>
                </a:solidFill>
                <a:latin typeface="Georgia"/>
              </a:rPr>
              <a:t> </a:t>
            </a:r>
            <a:r>
              <a:rPr lang="ru-RU" sz="1600" b="1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«Псковский мед», </a:t>
            </a:r>
            <a:r>
              <a:rPr lang="ru-RU" sz="1600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который используется в </a:t>
            </a:r>
            <a:r>
              <a:rPr lang="ru-RU" sz="1600" dirty="0" smtClean="0">
                <a:solidFill>
                  <a:srgbClr val="D16349">
                    <a:lumMod val="50000"/>
                  </a:srgbClr>
                </a:solidFill>
                <a:latin typeface="Georgia"/>
              </a:rPr>
              <a:t>упаковке продукции </a:t>
            </a:r>
            <a:r>
              <a:rPr lang="ru-RU" sz="1600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пчеловодства, </a:t>
            </a:r>
            <a:r>
              <a:rPr lang="ru-RU" sz="1600" dirty="0" smtClean="0">
                <a:solidFill>
                  <a:srgbClr val="D16349">
                    <a:lumMod val="50000"/>
                  </a:srgbClr>
                </a:solidFill>
                <a:latin typeface="Georgia"/>
              </a:rPr>
              <a:t>ярмарочной </a:t>
            </a:r>
            <a:r>
              <a:rPr lang="ru-RU" sz="1600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одежде пчеловодов </a:t>
            </a:r>
            <a:r>
              <a:rPr lang="ru-RU" sz="1600" dirty="0" smtClean="0">
                <a:solidFill>
                  <a:srgbClr val="D16349">
                    <a:lumMod val="50000"/>
                  </a:srgbClr>
                </a:solidFill>
                <a:latin typeface="Georgia"/>
              </a:rPr>
              <a:t>и </a:t>
            </a:r>
            <a:r>
              <a:rPr lang="ru-RU" sz="1600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дизайне торговых </a:t>
            </a:r>
            <a:r>
              <a:rPr lang="ru-RU" sz="1600" dirty="0" smtClean="0">
                <a:solidFill>
                  <a:srgbClr val="D16349">
                    <a:lumMod val="50000"/>
                  </a:srgbClr>
                </a:solidFill>
                <a:latin typeface="Georgia"/>
              </a:rPr>
              <a:t>точек.</a:t>
            </a:r>
          </a:p>
          <a:p>
            <a:pPr lvl="0"/>
            <a:endParaRPr lang="ru-RU" dirty="0">
              <a:solidFill>
                <a:srgbClr val="D16349">
                  <a:lumMod val="50000"/>
                </a:srgbClr>
              </a:solidFill>
              <a:latin typeface="Georgia"/>
            </a:endParaRPr>
          </a:p>
          <a:p>
            <a:endParaRPr lang="ru-RU" sz="2400" b="1" dirty="0">
              <a:solidFill>
                <a:schemeClr val="accent2">
                  <a:lumMod val="50000"/>
                </a:schemeClr>
              </a:solidFill>
              <a:latin typeface="Segoe Script" panose="020B05040200000000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272" y="5736070"/>
            <a:ext cx="1098728" cy="10987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6167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-30982"/>
            <a:ext cx="9204723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17" y="86641"/>
            <a:ext cx="920472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i="1" u="sng" dirty="0" smtClean="0">
                <a:solidFill>
                  <a:srgbClr val="D16349">
                    <a:lumMod val="50000"/>
                  </a:srgbClr>
                </a:solidFill>
                <a:latin typeface="Georgia"/>
              </a:rPr>
              <a:t>Локация</a:t>
            </a:r>
          </a:p>
          <a:p>
            <a:pPr lvl="0" algn="just"/>
            <a:r>
              <a:rPr lang="ru-RU" sz="1600" dirty="0" smtClean="0">
                <a:solidFill>
                  <a:srgbClr val="D16349">
                    <a:lumMod val="50000"/>
                  </a:srgbClr>
                </a:solidFill>
                <a:latin typeface="Georgia"/>
              </a:rPr>
              <a:t>Место </a:t>
            </a:r>
            <a:r>
              <a:rPr lang="ru-RU" sz="1600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проведения – г. Псков, Детский парк, </a:t>
            </a:r>
            <a:r>
              <a:rPr lang="ru-RU" sz="1600" b="1" dirty="0" smtClean="0">
                <a:solidFill>
                  <a:srgbClr val="D16349">
                    <a:lumMod val="50000"/>
                  </a:srgbClr>
                </a:solidFill>
                <a:latin typeface="Georgia"/>
              </a:rPr>
              <a:t>исторический </a:t>
            </a:r>
            <a:r>
              <a:rPr lang="ru-RU" sz="1600" b="1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центр города</a:t>
            </a:r>
            <a:r>
              <a:rPr lang="ru-RU" sz="1600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.</a:t>
            </a:r>
          </a:p>
          <a:p>
            <a:pPr lvl="0" algn="just"/>
            <a:r>
              <a:rPr lang="ru-RU" sz="1600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Псков – очень </a:t>
            </a:r>
            <a:r>
              <a:rPr lang="ru-RU" sz="1600" b="1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зеленый город с хорошей </a:t>
            </a:r>
            <a:r>
              <a:rPr lang="ru-RU" sz="1600" b="1" dirty="0" smtClean="0">
                <a:solidFill>
                  <a:srgbClr val="D16349">
                    <a:lumMod val="50000"/>
                  </a:srgbClr>
                </a:solidFill>
                <a:latin typeface="Georgia"/>
              </a:rPr>
              <a:t>экологией</a:t>
            </a:r>
            <a:r>
              <a:rPr lang="ru-RU" sz="1600" dirty="0" smtClean="0">
                <a:solidFill>
                  <a:srgbClr val="D16349">
                    <a:lumMod val="50000"/>
                  </a:srgbClr>
                </a:solidFill>
                <a:latin typeface="Georgia"/>
              </a:rPr>
              <a:t>, несмотря </a:t>
            </a:r>
            <a:r>
              <a:rPr lang="ru-RU" sz="1600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на то, что фестиваль проходит в самом центре города, гости наслаждаются буйной растительностью и чистым воздухом.</a:t>
            </a:r>
          </a:p>
          <a:p>
            <a:pPr lvl="0" algn="just"/>
            <a:r>
              <a:rPr lang="ru-RU" sz="1600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В то же время, </a:t>
            </a:r>
            <a:r>
              <a:rPr lang="ru-RU" sz="1600" b="1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транспортная доступность </a:t>
            </a:r>
            <a:r>
              <a:rPr lang="ru-RU" sz="1600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и </a:t>
            </a:r>
            <a:r>
              <a:rPr lang="ru-RU" sz="1600" b="1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исторические памятники в непосредственной близости </a:t>
            </a:r>
            <a:r>
              <a:rPr lang="ru-RU" sz="1600" dirty="0" smtClean="0">
                <a:solidFill>
                  <a:srgbClr val="D16349">
                    <a:lumMod val="50000"/>
                  </a:srgbClr>
                </a:solidFill>
                <a:latin typeface="Georgia"/>
              </a:rPr>
              <a:t>делают </a:t>
            </a:r>
            <a:r>
              <a:rPr lang="ru-RU" sz="1600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фестиваль еще более привлекательным для туристов</a:t>
            </a:r>
            <a:r>
              <a:rPr lang="ru-RU" sz="1600" dirty="0" smtClean="0">
                <a:solidFill>
                  <a:srgbClr val="D16349">
                    <a:lumMod val="50000"/>
                  </a:srgbClr>
                </a:solidFill>
                <a:latin typeface="Georgia"/>
              </a:rPr>
              <a:t>.</a:t>
            </a:r>
            <a:endParaRPr lang="ru-RU" sz="1600" b="1" i="1" dirty="0" smtClean="0">
              <a:solidFill>
                <a:srgbClr val="D16349">
                  <a:lumMod val="50000"/>
                </a:srgbClr>
              </a:solidFill>
              <a:latin typeface="Georgia"/>
            </a:endParaRPr>
          </a:p>
          <a:p>
            <a:pPr lvl="0"/>
            <a:endParaRPr lang="ru-RU" b="1" i="1" u="sng" dirty="0" smtClean="0">
              <a:solidFill>
                <a:srgbClr val="D16349">
                  <a:lumMod val="50000"/>
                </a:srgbClr>
              </a:solidFill>
              <a:latin typeface="Georgia"/>
            </a:endParaRPr>
          </a:p>
          <a:p>
            <a:pPr lvl="0"/>
            <a:r>
              <a:rPr lang="ru-RU" b="1" i="1" u="sng" dirty="0" smtClean="0">
                <a:solidFill>
                  <a:srgbClr val="D16349">
                    <a:lumMod val="50000"/>
                  </a:srgbClr>
                </a:solidFill>
                <a:latin typeface="Georgia"/>
              </a:rPr>
              <a:t>Время проведения</a:t>
            </a:r>
          </a:p>
          <a:p>
            <a:pPr lvl="0" algn="just"/>
            <a:r>
              <a:rPr lang="ru-RU" sz="1600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Фестиваль проводится ежегодно с </a:t>
            </a:r>
            <a:r>
              <a:rPr lang="ru-RU" sz="1600" b="1" dirty="0" smtClean="0">
                <a:solidFill>
                  <a:srgbClr val="D16349">
                    <a:lumMod val="50000"/>
                  </a:srgbClr>
                </a:solidFill>
                <a:latin typeface="Georgia"/>
              </a:rPr>
              <a:t>2011</a:t>
            </a:r>
            <a:r>
              <a:rPr lang="ru-RU" sz="1600" dirty="0" smtClean="0">
                <a:solidFill>
                  <a:srgbClr val="D16349">
                    <a:lumMod val="50000"/>
                  </a:srgbClr>
                </a:solidFill>
                <a:latin typeface="Georgia"/>
              </a:rPr>
              <a:t>г. </a:t>
            </a:r>
            <a:r>
              <a:rPr lang="ru-RU" sz="1600" b="1" dirty="0" smtClean="0">
                <a:solidFill>
                  <a:srgbClr val="D16349">
                    <a:lumMod val="50000"/>
                  </a:srgbClr>
                </a:solidFill>
                <a:latin typeface="Georgia"/>
              </a:rPr>
              <a:t>во </a:t>
            </a:r>
            <a:r>
              <a:rPr lang="ru-RU" sz="1600" b="1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второй половине августа</a:t>
            </a:r>
            <a:r>
              <a:rPr lang="ru-RU" sz="1600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, по окончании сбора медового урожая, сразу после </a:t>
            </a:r>
            <a:r>
              <a:rPr lang="ru-RU" sz="1600" b="1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Медового спаса</a:t>
            </a:r>
            <a:r>
              <a:rPr lang="ru-RU" sz="1600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.</a:t>
            </a:r>
          </a:p>
          <a:p>
            <a:pPr lvl="0" algn="just"/>
            <a:r>
              <a:rPr lang="ru-RU" sz="1600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В это время пчеловоды откачивают весь мед, поэтому у предпринимателей есть возможность </a:t>
            </a:r>
            <a:r>
              <a:rPr lang="ru-RU" sz="1600" b="1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сбыть наибольший объем меда</a:t>
            </a:r>
            <a:r>
              <a:rPr lang="ru-RU" sz="1600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, а у покупателей </a:t>
            </a:r>
            <a:r>
              <a:rPr lang="ru-RU" sz="1600" b="1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закупить столько меда, сколько необходимо на целый год</a:t>
            </a:r>
            <a:r>
              <a:rPr lang="ru-RU" sz="1600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.</a:t>
            </a:r>
            <a:endParaRPr lang="ru-RU" sz="1600" dirty="0">
              <a:solidFill>
                <a:prstClr val="black"/>
              </a:solidFill>
              <a:latin typeface="Georgia"/>
            </a:endParaRPr>
          </a:p>
          <a:p>
            <a:pPr lvl="0"/>
            <a:endParaRPr lang="ru-RU" b="1" i="1" u="sng" dirty="0">
              <a:solidFill>
                <a:srgbClr val="D16349">
                  <a:lumMod val="50000"/>
                </a:srgbClr>
              </a:solidFill>
              <a:latin typeface="Georgia"/>
            </a:endParaRPr>
          </a:p>
          <a:p>
            <a:endParaRPr lang="ru-RU" sz="2400" b="1" dirty="0">
              <a:solidFill>
                <a:schemeClr val="accent2">
                  <a:lumMod val="50000"/>
                </a:schemeClr>
              </a:solidFill>
              <a:latin typeface="Segoe Script" panose="020B05040200000000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19344"/>
            <a:ext cx="4707440" cy="3138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077" y="5672196"/>
            <a:ext cx="1096963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77" y="3692650"/>
            <a:ext cx="4701553" cy="3134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322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2" t="1" b="17549"/>
          <a:stretch/>
        </p:blipFill>
        <p:spPr>
          <a:xfrm>
            <a:off x="571381" y="560191"/>
            <a:ext cx="8001237" cy="6272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483768" y="188640"/>
            <a:ext cx="39446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  <a:latin typeface="Segoe Script" panose="020B0504020000000003" pitchFamily="34" charset="0"/>
              </a:rPr>
              <a:t>Суть турпродукта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037" y="5735484"/>
            <a:ext cx="1096963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174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" y="0"/>
            <a:ext cx="9204723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733" y="86641"/>
            <a:ext cx="908826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D16349">
                    <a:lumMod val="50000"/>
                  </a:srgbClr>
                </a:solidFill>
                <a:latin typeface="Segoe Script" panose="020B0504020000000003" pitchFamily="34" charset="0"/>
              </a:rPr>
              <a:t>«</a:t>
            </a:r>
            <a:r>
              <a:rPr lang="ru-RU" sz="2400" b="1" dirty="0">
                <a:solidFill>
                  <a:srgbClr val="D16349">
                    <a:lumMod val="50000"/>
                  </a:srgbClr>
                </a:solidFill>
                <a:latin typeface="Segoe Script" panose="020B0504020000000003" pitchFamily="34" charset="0"/>
              </a:rPr>
              <a:t>Медовые ряды» </a:t>
            </a:r>
            <a:endParaRPr lang="ru-RU" sz="2400" b="1" dirty="0" smtClean="0">
              <a:solidFill>
                <a:srgbClr val="D16349">
                  <a:lumMod val="50000"/>
                </a:srgbClr>
              </a:solidFill>
              <a:latin typeface="Segoe Script" panose="020B0504020000000003" pitchFamily="34" charset="0"/>
            </a:endParaRPr>
          </a:p>
          <a:p>
            <a:pPr lvl="0" algn="ctr"/>
            <a:r>
              <a:rPr lang="ru-RU" dirty="0" smtClean="0">
                <a:solidFill>
                  <a:srgbClr val="D16349">
                    <a:lumMod val="50000"/>
                  </a:srgbClr>
                </a:solidFill>
                <a:latin typeface="Georgia"/>
              </a:rPr>
              <a:t>- </a:t>
            </a:r>
            <a:r>
              <a:rPr lang="ru-RU" dirty="0">
                <a:solidFill>
                  <a:srgbClr val="D16349">
                    <a:lumMod val="50000"/>
                  </a:srgbClr>
                </a:solidFill>
                <a:latin typeface="Georgia"/>
              </a:rPr>
              <a:t>ярмарка продукции пчеловодства экологически чистых пасек Псковской </a:t>
            </a:r>
            <a:r>
              <a:rPr lang="ru-RU" dirty="0" smtClean="0">
                <a:solidFill>
                  <a:srgbClr val="D16349">
                    <a:lumMod val="50000"/>
                  </a:srgbClr>
                </a:solidFill>
                <a:latin typeface="Georgia"/>
              </a:rPr>
              <a:t>области, составляющая основу фестиваля </a:t>
            </a:r>
          </a:p>
          <a:p>
            <a:pPr lvl="0" algn="just"/>
            <a:endParaRPr lang="ru-RU" dirty="0">
              <a:solidFill>
                <a:srgbClr val="D16349">
                  <a:lumMod val="50000"/>
                </a:srgbClr>
              </a:solidFill>
              <a:latin typeface="Georgia"/>
            </a:endParaRPr>
          </a:p>
          <a:p>
            <a:endParaRPr lang="ru-RU" sz="2400" b="1" dirty="0">
              <a:solidFill>
                <a:schemeClr val="accent2">
                  <a:lumMod val="50000"/>
                </a:schemeClr>
              </a:solidFill>
              <a:latin typeface="Segoe Script" panose="020B05040200000000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028986566"/>
              </p:ext>
            </p:extLst>
          </p:nvPr>
        </p:nvGraphicFramePr>
        <p:xfrm>
          <a:off x="5161359" y="1025729"/>
          <a:ext cx="3393282" cy="2951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5" y="3836284"/>
            <a:ext cx="4598915" cy="3065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320" y="3836284"/>
            <a:ext cx="4598366" cy="3065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128" y="5761037"/>
            <a:ext cx="1096963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0" y="1052736"/>
            <a:ext cx="4489899" cy="2934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928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88640"/>
            <a:ext cx="90364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Segoe Script" panose="020B0504020000000003" pitchFamily="34" charset="0"/>
              </a:rPr>
              <a:t>Традиционный интерактивный конкурс – массовая дегустация мёда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Georgia"/>
              </a:rPr>
              <a:t>Посетители выступают в роли жюри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Georgia"/>
              </a:rPr>
              <a:t>главного конкурса фестиваля «Самый вкусный мёд»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Georgia"/>
              </a:rPr>
              <a:t>: дегустируют мёд разных пасек и отдают свой голос за наиболее понравившийся. Победитель, выбранный «народным жюри», получает главный приз фестиваля, а мед его производства – право называться</a:t>
            </a:r>
            <a:r>
              <a:rPr kumimoji="0" lang="ru-RU" sz="16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Georgia"/>
              </a:rPr>
              <a:t>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Georgia"/>
              </a:rPr>
              <a:t>«самым вкусным медом Псковской области»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Georgia"/>
              </a:rPr>
              <a:t>весь последующий год, пока не будет выбран новый.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63" y="2243960"/>
            <a:ext cx="6796882" cy="4531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206" y="5771156"/>
            <a:ext cx="1096963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6" r="14070"/>
          <a:stretch/>
        </p:blipFill>
        <p:spPr>
          <a:xfrm>
            <a:off x="6614885" y="3021633"/>
            <a:ext cx="2560865" cy="2279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073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30163" y="188640"/>
            <a:ext cx="9174163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kern="0" dirty="0">
                <a:solidFill>
                  <a:schemeClr val="accent2">
                    <a:lumMod val="75000"/>
                  </a:schemeClr>
                </a:solidFill>
                <a:latin typeface="Segoe Script" panose="020B0504020000000003" pitchFamily="34" charset="0"/>
              </a:rPr>
              <a:t>Образовательный аспект</a:t>
            </a:r>
          </a:p>
          <a:p>
            <a:pPr lvl="0" algn="ctr"/>
            <a:r>
              <a:rPr lang="ru-RU" sz="1600" kern="0" dirty="0" smtClean="0">
                <a:solidFill>
                  <a:schemeClr val="accent2">
                    <a:lumMod val="75000"/>
                  </a:schemeClr>
                </a:solidFill>
                <a:latin typeface="Georgia"/>
              </a:rPr>
              <a:t>Одна </a:t>
            </a:r>
            <a:r>
              <a:rPr lang="ru-RU" sz="1600" kern="0" dirty="0">
                <a:solidFill>
                  <a:schemeClr val="accent2">
                    <a:lumMod val="75000"/>
                  </a:schemeClr>
                </a:solidFill>
                <a:latin typeface="Georgia"/>
              </a:rPr>
              <a:t>из составляющих фестиваля - экологическое образование и повышение  «медовой» культуры посетителей.</a:t>
            </a:r>
          </a:p>
          <a:p>
            <a:pPr lvl="0" algn="ctr"/>
            <a:r>
              <a:rPr lang="ru-RU" sz="1600" kern="0" dirty="0">
                <a:solidFill>
                  <a:schemeClr val="accent2">
                    <a:lumMod val="75000"/>
                  </a:schemeClr>
                </a:solidFill>
                <a:latin typeface="Georgia"/>
              </a:rPr>
              <a:t>Члены НП «Псковский мед» проводят </a:t>
            </a:r>
            <a:r>
              <a:rPr lang="ru-RU" sz="1600" b="1" kern="0" dirty="0">
                <a:solidFill>
                  <a:schemeClr val="accent2">
                    <a:lumMod val="75000"/>
                  </a:schemeClr>
                </a:solidFill>
                <a:latin typeface="Georgia"/>
              </a:rPr>
              <a:t>публичные интерактивные лекции о пользе меда</a:t>
            </a:r>
            <a:r>
              <a:rPr lang="ru-RU" sz="1600" kern="0" dirty="0">
                <a:solidFill>
                  <a:schemeClr val="accent2">
                    <a:lumMod val="75000"/>
                  </a:schemeClr>
                </a:solidFill>
                <a:latin typeface="Georgia"/>
              </a:rPr>
              <a:t>, о его использовании, о том, как  выбрать  настоящий качественный мед. Открыты  </a:t>
            </a:r>
            <a:r>
              <a:rPr lang="ru-RU" sz="1600" b="1" kern="0" dirty="0">
                <a:solidFill>
                  <a:schemeClr val="accent2">
                    <a:lumMod val="75000"/>
                  </a:schemeClr>
                </a:solidFill>
                <a:latin typeface="Georgia"/>
              </a:rPr>
              <a:t>площадки апитерапии и медовой косметологии</a:t>
            </a:r>
            <a:r>
              <a:rPr lang="ru-RU" sz="1600" kern="0" dirty="0">
                <a:solidFill>
                  <a:schemeClr val="accent2">
                    <a:lumMod val="75000"/>
                  </a:schemeClr>
                </a:solidFill>
                <a:latin typeface="Georgia"/>
              </a:rPr>
              <a:t>.</a:t>
            </a:r>
          </a:p>
          <a:p>
            <a:pPr lvl="0" algn="ctr"/>
            <a:r>
              <a:rPr lang="ru-RU" sz="1600" kern="0" dirty="0">
                <a:solidFill>
                  <a:schemeClr val="accent2">
                    <a:lumMod val="75000"/>
                  </a:schemeClr>
                </a:solidFill>
                <a:latin typeface="Georgia"/>
              </a:rPr>
              <a:t> В рамках фестиваля проходит  региональный семинар пчеловодов. На фестивале работает выездная  </a:t>
            </a:r>
            <a:r>
              <a:rPr lang="ru-RU" sz="1600" b="1" kern="0" dirty="0">
                <a:solidFill>
                  <a:schemeClr val="accent2">
                    <a:lumMod val="75000"/>
                  </a:schemeClr>
                </a:solidFill>
                <a:latin typeface="Georgia"/>
              </a:rPr>
              <a:t>демонстрационная пасека «Медовый хуторок</a:t>
            </a:r>
            <a:r>
              <a:rPr lang="ru-RU" sz="1600" b="1" kern="0" dirty="0" smtClean="0">
                <a:solidFill>
                  <a:schemeClr val="accent2">
                    <a:lumMod val="75000"/>
                  </a:schemeClr>
                </a:solidFill>
                <a:latin typeface="Georgia"/>
              </a:rPr>
              <a:t>» и музей «Пчелиная усадьба»</a:t>
            </a:r>
            <a:endParaRPr lang="ru-RU" sz="1600" b="1" kern="0" dirty="0">
              <a:solidFill>
                <a:schemeClr val="accent2">
                  <a:lumMod val="75000"/>
                </a:schemeClr>
              </a:solidFill>
              <a:latin typeface="Georgia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651" y="4198840"/>
            <a:ext cx="1772773" cy="2659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63" y="2542302"/>
            <a:ext cx="6199037" cy="4132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041" y="5761037"/>
            <a:ext cx="1096963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82" y="2249819"/>
            <a:ext cx="2928643" cy="1952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058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80" y="1187323"/>
            <a:ext cx="8505025" cy="5670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822" y="5761037"/>
            <a:ext cx="1096963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9756" y="153506"/>
            <a:ext cx="8964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Segoe Script" panose="020B0504020000000003" pitchFamily="34" charset="0"/>
              </a:rPr>
              <a:t>На самой популярной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Segoe Script" panose="020B0504020000000003" pitchFamily="34" charset="0"/>
              </a:rPr>
              <a:t>гастрономической площадке  торт «Медовик»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Segoe Script" panose="020B0504020000000003" pitchFamily="34" charset="0"/>
              </a:rPr>
              <a:t>попробоволи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Segoe Script" panose="020B0504020000000003" pitchFamily="34" charset="0"/>
              </a:rPr>
              <a:t> более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Segoe Script" panose="020B0504020000000003" pitchFamily="34" charset="0"/>
              </a:rPr>
              <a:t>1200 человек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43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88640"/>
            <a:ext cx="9036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  <a:latin typeface="Segoe Script" panose="020B0504020000000003" pitchFamily="34" charset="0"/>
              </a:rPr>
              <a:t>Развлекательные программы идут на нескольких площадках одновременно</a:t>
            </a:r>
            <a:endParaRPr lang="ru-RU" sz="2400" b="1" dirty="0">
              <a:solidFill>
                <a:srgbClr val="C0504D">
                  <a:lumMod val="75000"/>
                </a:srgbClr>
              </a:solidFill>
              <a:latin typeface="Segoe Script" panose="020B0504020000000003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94" y="901450"/>
            <a:ext cx="4564342" cy="30440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81" y="3800073"/>
            <a:ext cx="4549129" cy="3032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646" y="901450"/>
            <a:ext cx="4566559" cy="3044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40927"/>
            <a:ext cx="4572000" cy="3048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778" y="5792308"/>
            <a:ext cx="1096963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932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</TotalTime>
  <Words>672</Words>
  <Application>Microsoft Office PowerPoint</Application>
  <PresentationFormat>Экран (4:3)</PresentationFormat>
  <Paragraphs>62</Paragraphs>
  <Slides>16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BannikovaOV</cp:lastModifiedBy>
  <cp:revision>32</cp:revision>
  <dcterms:created xsi:type="dcterms:W3CDTF">2014-10-03T12:12:05Z</dcterms:created>
  <dcterms:modified xsi:type="dcterms:W3CDTF">2014-11-07T12:32:14Z</dcterms:modified>
</cp:coreProperties>
</file>