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6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85CD4-E253-492C-84D9-EEE9E2FEB7B0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3264-181E-437A-A9D8-A8C7B84B2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3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4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3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6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1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6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3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5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2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4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19C9-B984-4430-A711-269F1A4B06DE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EDA3-0F71-4D6D-8C5D-4772D679C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_DNS\Desktop\presentation\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36" y="-459432"/>
            <a:ext cx="7646404" cy="2497824"/>
          </a:xfrm>
          <a:prstGeom prst="rect">
            <a:avLst/>
          </a:prstGeom>
          <a:noFill/>
          <a:effectLst>
            <a:outerShdw blurRad="50800" dist="50800" dir="5400000" sx="72000" sy="7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_DNS\Desktop\presentation\21638343_283459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192"/>
            <a:ext cx="9293882" cy="52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Segoe Print" pitchFamily="2" charset="0"/>
              </a:rPr>
              <a:t>Туристическая  компания "Рейна-Тур </a:t>
            </a:r>
            <a:r>
              <a:rPr lang="ru-RU" sz="2400" b="1" dirty="0" smtClean="0">
                <a:latin typeface="Segoe Print" pitchFamily="2" charset="0"/>
              </a:rPr>
              <a:t>НТВ“</a:t>
            </a:r>
            <a:r>
              <a:rPr lang="en-US" sz="2400" b="1" dirty="0" smtClean="0">
                <a:latin typeface="Segoe Print" pitchFamily="2" charset="0"/>
              </a:rPr>
              <a:t/>
            </a:r>
            <a:br>
              <a:rPr lang="en-US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приглашает </a:t>
            </a:r>
            <a:r>
              <a:rPr lang="ru-RU" sz="2400" b="1" dirty="0">
                <a:latin typeface="Segoe Print" pitchFamily="2" charset="0"/>
              </a:rPr>
              <a:t>на </a:t>
            </a:r>
            <a:r>
              <a:rPr lang="ru-RU" sz="2400" b="1" dirty="0" smtClean="0">
                <a:latin typeface="Segoe Print" pitchFamily="2" charset="0"/>
              </a:rPr>
              <a:t>увлекательную</a:t>
            </a:r>
            <a:r>
              <a:rPr lang="ru-RU" sz="2400" b="1" dirty="0">
                <a:latin typeface="Segoe Print" pitchFamily="2" charset="0"/>
              </a:rPr>
              <a:t>, </a:t>
            </a:r>
            <a:r>
              <a:rPr lang="ru-RU" sz="2400" b="1" dirty="0" smtClean="0">
                <a:latin typeface="Segoe Print" pitchFamily="2" charset="0"/>
              </a:rPr>
              <a:t>познавательную,</a:t>
            </a:r>
            <a:r>
              <a:rPr lang="en-US" sz="2400" b="1" dirty="0" smtClean="0">
                <a:latin typeface="Segoe Print" pitchFamily="2" charset="0"/>
              </a:rPr>
              <a:t/>
            </a:r>
            <a:br>
              <a:rPr lang="en-US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трехчасовую </a:t>
            </a:r>
            <a:r>
              <a:rPr lang="ru-RU" sz="2400" b="1" dirty="0">
                <a:latin typeface="Segoe Print" pitchFamily="2" charset="0"/>
              </a:rPr>
              <a:t>интерактивную </a:t>
            </a:r>
            <a:r>
              <a:rPr lang="ru-RU" sz="2400" b="1" dirty="0" smtClean="0">
                <a:latin typeface="Segoe Print" pitchFamily="2" charset="0"/>
              </a:rPr>
              <a:t>пешеходную</a:t>
            </a:r>
            <a:r>
              <a:rPr lang="en-US" sz="2400" b="1" dirty="0" smtClean="0">
                <a:latin typeface="Segoe Print" pitchFamily="2" charset="0"/>
              </a:rPr>
              <a:t/>
            </a:r>
            <a:br>
              <a:rPr lang="en-US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экскурсию </a:t>
            </a:r>
            <a:r>
              <a:rPr lang="ru-RU" sz="2400" b="1" dirty="0">
                <a:latin typeface="Segoe Print" pitchFamily="2" charset="0"/>
              </a:rPr>
              <a:t>«Истоки Ростова»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7436" y="3935151"/>
            <a:ext cx="6440760" cy="2207096"/>
          </a:xfrm>
          <a:noFill/>
          <a:effectLst>
            <a:glow>
              <a:schemeClr val="accent1"/>
            </a:glow>
            <a:outerShdw blurRad="266700" dist="101600" dir="6600000" sx="26000" sy="26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0"/>
          </a:effectLst>
        </p:spPr>
        <p:txBody>
          <a:bodyPr anchor="ctr" anchorCtr="0">
            <a:normAutofit lnSpcReduction="10000"/>
          </a:bodyPr>
          <a:lstStyle/>
          <a:p>
            <a:endParaRPr lang="ru-RU" sz="24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С помощью </a:t>
            </a:r>
            <a:r>
              <a:rPr lang="en-US" sz="2400" b="1" dirty="0" smtClean="0">
                <a:solidFill>
                  <a:schemeClr val="bg1"/>
                </a:solidFill>
                <a:latin typeface="Segoe Print" pitchFamily="2" charset="0"/>
              </a:rPr>
              <a:t>“</a:t>
            </a:r>
            <a:r>
              <a:rPr lang="ru-RU" sz="2400" b="1" dirty="0" err="1" smtClean="0">
                <a:solidFill>
                  <a:schemeClr val="bg1"/>
                </a:solidFill>
                <a:latin typeface="Segoe Print" pitchFamily="2" charset="0"/>
              </a:rPr>
              <a:t>квестов</a:t>
            </a:r>
            <a:r>
              <a:rPr lang="en-US" sz="2400" b="1" dirty="0" smtClean="0">
                <a:solidFill>
                  <a:schemeClr val="bg1"/>
                </a:solidFill>
                <a:latin typeface="Segoe Print" pitchFamily="2" charset="0"/>
              </a:rPr>
              <a:t>”</a:t>
            </a:r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 Вы узнаете</a:t>
            </a:r>
            <a:endParaRPr lang="en-US" sz="24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«откуда </a:t>
            </a: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пошла и есть» </a:t>
            </a:r>
            <a:endParaRPr lang="ru-RU" sz="24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жизнь </a:t>
            </a: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ростовская</a:t>
            </a:r>
            <a:r>
              <a:rPr lang="ru-RU" sz="2400" b="1" dirty="0">
                <a:solidFill>
                  <a:schemeClr val="bg1"/>
                </a:solidFill>
              </a:rPr>
              <a:t>! </a:t>
            </a:r>
          </a:p>
          <a:p>
            <a:endParaRPr lang="ru-RU" dirty="0"/>
          </a:p>
        </p:txBody>
      </p:sp>
      <p:pic>
        <p:nvPicPr>
          <p:cNvPr id="1027" name="Picture 3" descr="C:\Users\GR_DNS\Desktop\presentation\LoggoRost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317" cy="1861541"/>
          </a:xfrm>
          <a:prstGeom prst="rect">
            <a:avLst/>
          </a:prstGeom>
          <a:effectLst>
            <a:outerShdw blurRad="254000" dist="101600" dir="5400000" sx="112000" sy="11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Picture 2" descr="C:\Users\GR_DNS\Desktop\presentation\logo_reina_blue_surguc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24" y="5517232"/>
            <a:ext cx="97802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61867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5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R_DNS\Desktop\presentation\DSC06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508"/>
            <a:ext cx="4464496" cy="670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R_DNS\Desktop\presentation\DSC06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5" y="65331"/>
            <a:ext cx="4538029" cy="302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R_DNS\Desktop\presentation\2014-10-19 0-59-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988">
            <a:off x="173595" y="3826030"/>
            <a:ext cx="4302821" cy="25657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R_DNS\Desktop\presentation\1411124033_Map-Marker-Marker-Outside-Pin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69" y="4569230"/>
            <a:ext cx="539671" cy="5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9000"/>
                  <a:lumMod val="33000"/>
                  <a:lumOff val="67000"/>
                </a:schemeClr>
              </a:gs>
              <a:gs pos="50000">
                <a:schemeClr val="accent1">
                  <a:tint val="44500"/>
                  <a:satMod val="160000"/>
                  <a:alpha val="75000"/>
                  <a:lumMod val="76000"/>
                </a:schemeClr>
              </a:gs>
              <a:gs pos="100000">
                <a:schemeClr val="accent1">
                  <a:tint val="23500"/>
                  <a:satMod val="160000"/>
                  <a:alpha val="18000"/>
                  <a:lumMod val="44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#2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«Адмирал Ушаков»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3983" y="2589590"/>
            <a:ext cx="703038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889000">
              <a:schemeClr val="tx2">
                <a:alpha val="70000"/>
              </a:schemeClr>
            </a:glow>
            <a:softEdge rad="584200"/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Задание: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Собрать на территории около памятника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листочки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ключевыми  частями фразы,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которую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некогда произнес знаменитый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адмирал.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40983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8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R_DNS\Desktop\presentation\Ворошиловский_мост_(Ростов-на-Дону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549"/>
            <a:ext cx="9257621" cy="430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_DNS\Desktop\presentation\ZelezhodorozniiM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798"/>
            <a:ext cx="2930783" cy="219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R_DNS\Desktop\presentation\ТихийДо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0" y="3915661"/>
            <a:ext cx="4388906" cy="294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R_DNS\Desktop\presentation\Sholoh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566"/>
            <a:ext cx="2103766" cy="29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_DNS\Desktop\presentation\Маским Горький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68" y="4014064"/>
            <a:ext cx="175450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2640" y="746789"/>
            <a:ext cx="931026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39000"/>
                </a:schemeClr>
              </a:gs>
              <a:gs pos="50000">
                <a:schemeClr val="accent1">
                  <a:shade val="67500"/>
                  <a:satMod val="115000"/>
                  <a:alpha val="75000"/>
                  <a:lumMod val="48000"/>
                </a:schemeClr>
              </a:gs>
              <a:gs pos="100000">
                <a:schemeClr val="accent1">
                  <a:shade val="100000"/>
                  <a:satMod val="115000"/>
                  <a:lumMod val="98000"/>
                  <a:alpha val="4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Достопримечательности набережной –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страницы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истории города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2640" y="5202196"/>
            <a:ext cx="919664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9000"/>
                  <a:lumMod val="30000"/>
                </a:schemeClr>
              </a:gs>
              <a:gs pos="50000">
                <a:schemeClr val="accent1">
                  <a:tint val="44500"/>
                  <a:satMod val="160000"/>
                  <a:lumMod val="71000"/>
                  <a:alpha val="76000"/>
                </a:schemeClr>
              </a:gs>
              <a:gs pos="100000">
                <a:schemeClr val="accent1">
                  <a:tint val="23500"/>
                  <a:satMod val="160000"/>
                  <a:alpha val="8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Маршрут охватывает </a:t>
            </a:r>
          </a:p>
          <a:p>
            <a:pPr algn="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разные периоды развития Ростова.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8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R_DNS\Desktop\presentation\DSC06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20" y="181988"/>
            <a:ext cx="4652165" cy="69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R_DNS\Desktop\presentation\DSC06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7" y="11708"/>
            <a:ext cx="4130973" cy="6205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_DNS\Desktop\presentation\DSC06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6712"/>
            <a:ext cx="220548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9144000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56000"/>
                  <a:alpha val="47000"/>
                </a:schemeClr>
              </a:gs>
              <a:gs pos="50000">
                <a:schemeClr val="accent1">
                  <a:tint val="44500"/>
                  <a:satMod val="160000"/>
                  <a:alpha val="75000"/>
                  <a:lumMod val="76000"/>
                </a:schemeClr>
              </a:gs>
              <a:gs pos="100000">
                <a:schemeClr val="accent1">
                  <a:tint val="23500"/>
                  <a:satMod val="160000"/>
                  <a:alpha val="18000"/>
                  <a:lumMod val="0"/>
                  <a:lumOff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«Древние Свитки»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локация – сквер и памятник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честь основания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Темерницкой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таможни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3200" dirty="0"/>
          </a:p>
        </p:txBody>
      </p:sp>
      <p:pic>
        <p:nvPicPr>
          <p:cNvPr id="3077" name="Picture 5" descr="C:\Users\GR_DNS\Desktop\presentation\2014-10-19 1-0-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719">
            <a:off x="268057" y="3745603"/>
            <a:ext cx="3885389" cy="2580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R_DNS\Desktop\presentation\1411124033_Map-Marker-Marker-Outside-Pin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0472"/>
            <a:ext cx="546720" cy="5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9291" y="2006074"/>
            <a:ext cx="6800515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685800">
              <a:schemeClr val="accent1">
                <a:alpha val="76000"/>
              </a:schemeClr>
            </a:glow>
            <a:softEdge rad="9398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спокойном и отрешенном от суеты сквере,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необходимо найти 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“Древних свитков”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 мудрыми высказываниями тех,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на Дону  жил,  творил и создавал настоящее,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обогащал наш край, двигал в будущее..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009264"/>
      </p:ext>
    </p:extLst>
  </p:cSld>
  <p:clrMapOvr>
    <a:masterClrMapping/>
  </p:clrMapOvr>
  <p:transition spd="slow" advTm="3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75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75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75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75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5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9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825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84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R_DNS\Desktop\presentation\Ростовча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308"/>
            <a:ext cx="10380327" cy="68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12576" y="404664"/>
            <a:ext cx="1038032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000"/>
                </a:schemeClr>
              </a:gs>
              <a:gs pos="50000">
                <a:schemeClr val="accent1">
                  <a:tint val="44500"/>
                  <a:satMod val="160000"/>
                  <a:lumMod val="79000"/>
                  <a:alpha val="6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Истоки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Ростова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 которыми вы познакомились)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7242" y="2204864"/>
            <a:ext cx="4865243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  <a:lumMod val="79000"/>
                  <a:alpha val="6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</a:gradFill>
          <a:effectLst>
            <a:glow rad="1231900">
              <a:schemeClr val="accent1">
                <a:alpha val="67000"/>
              </a:schemeClr>
            </a:glow>
            <a:softEdge rad="3556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Реки Дон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Темерник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Богатый Колодезь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созидательные жители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города,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современники былые и нынешние!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3" name="Picture 5" descr="C:\Users\GR_DNS\Desktop\presentation\r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76" y="4293096"/>
            <a:ext cx="2216977" cy="13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5546" y="5805264"/>
            <a:ext cx="6028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Приглашаем в путешествие!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12576" y="435441"/>
            <a:ext cx="10380326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558800">
              <a:schemeClr val="accent1">
                <a:alpha val="49000"/>
              </a:schemeClr>
            </a:glow>
            <a:reflection endPos="38000" dir="5400000" sy="-100000" algn="bl" rotWithShape="0"/>
            <a:softEdge rad="381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1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1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1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1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9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9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9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87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37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87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37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R_DNS\Desktop\presentation\f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9" y="0"/>
            <a:ext cx="8028384" cy="680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551" y="188640"/>
            <a:ext cx="8229600" cy="1143000"/>
          </a:xfrm>
          <a:noFill/>
          <a:ln cap="flat" cmpd="sng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 источника природных ресурсов стали тремя природными истоками жизни </a:t>
            </a:r>
            <a:r>
              <a:rPr lang="ru-RU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Ростова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GR_DNS\Desktop\presentation\temernik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99" y="2547877"/>
            <a:ext cx="3520544" cy="1710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_DNS\Desktop\presentation\2906850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9" y="2206818"/>
            <a:ext cx="3559613" cy="1876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_DNS\Desktop\presentation\385243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10" y="4620190"/>
            <a:ext cx="2894442" cy="2170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530288"/>
            <a:ext cx="333755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Река Дон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968595"/>
            <a:ext cx="19768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Темерник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4099" y="4365104"/>
            <a:ext cx="272722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Урочище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Богатый Колодезь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598577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1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1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6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6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GR_DNS\Desktop\presentation\denpobe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200526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R_DNS\Desktop\presentation\DSCF5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4236206" cy="238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007" y="3816402"/>
            <a:ext cx="5436993" cy="217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940152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R_DNS\Desktop\presentation\2014.09.22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66" y="5349912"/>
            <a:ext cx="2880320" cy="1620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387940"/>
            <a:ext cx="8280920" cy="1477328"/>
          </a:xfrm>
          <a:prstGeom prst="rect">
            <a:avLst/>
          </a:prstGeom>
          <a:gradFill flip="none" rotWithShape="1">
            <a:gsLst>
              <a:gs pos="54000">
                <a:schemeClr val="tx2">
                  <a:lumMod val="96000"/>
                  <a:lumOff val="4000"/>
                </a:schemeClr>
              </a:gs>
              <a:gs pos="25000">
                <a:schemeClr val="bg1">
                  <a:alpha val="63000"/>
                  <a:lumMod val="57000"/>
                </a:schemeClr>
              </a:gs>
              <a:gs pos="86000">
                <a:schemeClr val="accent2">
                  <a:shade val="93000"/>
                  <a:satMod val="13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источник, 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решающая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жизненная сила, </a:t>
            </a:r>
            <a:endParaRPr lang="ru-RU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породившая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сделавшая Ростов-на-Дону крупным, 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современным городом –</a:t>
            </a:r>
          </a:p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РОСТОВЧАНЕ – люди разных религиозных 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верований, национальностей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происхождения и положения, </a:t>
            </a:r>
            <a:endParaRPr lang="ru-RU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и неисчерпаемый жизненный потенциал. </a:t>
            </a:r>
          </a:p>
        </p:txBody>
      </p:sp>
    </p:spTree>
    <p:extLst>
      <p:ext uri="{BB962C8B-B14F-4D97-AF65-F5344CB8AC3E}">
        <p14:creationId xmlns:p14="http://schemas.microsoft.com/office/powerpoint/2010/main" val="2775630057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3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_DNS\Desktop\presentation\elizovet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0"/>
            <a:ext cx="7620000" cy="520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_DNS\Desktop\presentation\elizaveta-rostov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4968552" cy="631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38" y="274638"/>
            <a:ext cx="9256188" cy="1143000"/>
          </a:xfrm>
          <a:gradFill flip="none" rotWithShape="1">
            <a:gsLst>
              <a:gs pos="0">
                <a:schemeClr val="bg1">
                  <a:shade val="30000"/>
                  <a:satMod val="115000"/>
                  <a:alpha val="13000"/>
                </a:schemeClr>
              </a:gs>
              <a:gs pos="98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5738" y="286814"/>
            <a:ext cx="92561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Маршрут начинается в исторической части города  -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территории бывшей крепости Святого Димитрия Ростовского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7687" y="5378661"/>
            <a:ext cx="91558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Именно с памятника Елизавете  Петровне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держащей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 от 1749 г. об учреждении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Темерницкой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таможни –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этого времени и ведет своё летоисчисление наш город. </a:t>
            </a:r>
          </a:p>
        </p:txBody>
      </p:sp>
    </p:spTree>
    <p:extLst>
      <p:ext uri="{BB962C8B-B14F-4D97-AF65-F5344CB8AC3E}">
        <p14:creationId xmlns:p14="http://schemas.microsoft.com/office/powerpoint/2010/main" val="41413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R_DNS\Desktop\presentation\z_736592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56" y="-142838"/>
            <a:ext cx="9575970" cy="364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R_DNS\Desktop\presentation\-17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5"/>
            <a:ext cx="6543675" cy="3800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R_DNS\Desktop\presentation\38524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652">
            <a:off x="-17411" y="3781661"/>
            <a:ext cx="3876642" cy="29074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005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 «Богатый Колодезь»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21828" y="1988840"/>
            <a:ext cx="9332314" cy="24929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20000"/>
                  <a:alpha val="72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1695 году   Петр 1,  утолив жажду  ключевой водой,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восторгом произнес судьбоносную для всей истории города фразу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Богатый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колодезь!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Приметить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места и запомнить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накрепко,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ибо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будущее усматриваю здесь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городовому строению угодное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28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0">
        <p:split orient="vert"/>
      </p:transition>
    </mc:Choice>
    <mc:Fallback>
      <p:transition spd="slow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9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3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4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GR_DNS\Desktop\presentation\90628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0" y="690384"/>
            <a:ext cx="8017942" cy="602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5290">
            <a:off x="6051519" y="4499053"/>
            <a:ext cx="2740508" cy="2055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44328"/>
            <a:ext cx="9144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89000"/>
                  <a:lumMod val="70000"/>
                  <a:lumOff val="30000"/>
                </a:schemeClr>
              </a:gs>
              <a:gs pos="100000">
                <a:schemeClr val="accent1">
                  <a:tint val="44500"/>
                  <a:satMod val="160000"/>
                  <a:lumMod val="42000"/>
                </a:schemeClr>
              </a:gs>
              <a:gs pos="100000">
                <a:srgbClr val="335390">
                  <a:lumMod val="96000"/>
                  <a:lumOff val="4000"/>
                </a:srgb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Дон-батюшка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GR_DNS\Desktop\presentation\reka_Don_photographiya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076">
            <a:off x="251520" y="3819924"/>
            <a:ext cx="3966649" cy="2658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9519" y="2259498"/>
            <a:ext cx="8524962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444500">
              <a:schemeClr val="accent1">
                <a:alpha val="74000"/>
              </a:schemeClr>
            </a:glow>
            <a:softEdge rad="660400"/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- Происхождение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названия:  Дон-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Амазония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-Танаис</a:t>
            </a: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- Величественность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красота Дона</a:t>
            </a:r>
          </a:p>
          <a:p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Дон-кормилец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4530" y="6064970"/>
            <a:ext cx="205774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скульптура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посвященная Дону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63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0">
        <p:split orient="vert"/>
      </p:transition>
    </mc:Choice>
    <mc:Fallback>
      <p:transition spd="slow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75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25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975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C:\Users\GR_DNS\Desktop\presentation\DSC06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47" y="-20463"/>
            <a:ext cx="456727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GR_DNS\Desktop\presentation\0_c1c24_341da915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36883" cy="3852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R_DNS\Desktop\presentation\2014-10-17 13-51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914">
            <a:off x="613580" y="3011280"/>
            <a:ext cx="4963313" cy="3284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R_DNS\Desktop\presentation\1411124033_Map-Marker-Marker-Outside-Pin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8" y="5445224"/>
            <a:ext cx="415404" cy="4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9000"/>
                  <a:lumMod val="0"/>
                </a:schemeClr>
              </a:gs>
              <a:gs pos="50000">
                <a:schemeClr val="accent1">
                  <a:tint val="44500"/>
                  <a:satMod val="160000"/>
                  <a:lumMod val="90000"/>
                </a:schemeClr>
              </a:gs>
              <a:gs pos="100000">
                <a:schemeClr val="accent1">
                  <a:tint val="23500"/>
                  <a:satMod val="160000"/>
                  <a:alpha val="37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«Незадачливый рыбак»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2188" y="2623707"/>
            <a:ext cx="797962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3000"/>
                  <a:lumMod val="79000"/>
                  <a:lumOff val="21000"/>
                </a:schemeClr>
              </a:gs>
              <a:gs pos="50000">
                <a:schemeClr val="accent1">
                  <a:shade val="67500"/>
                  <a:satMod val="115000"/>
                  <a:alpha val="85000"/>
                  <a:lumMod val="59000"/>
                </a:schemeClr>
              </a:gs>
              <a:gs pos="100000">
                <a:schemeClr val="accent1">
                  <a:shade val="100000"/>
                  <a:satMod val="115000"/>
                  <a:alpha val="65000"/>
                  <a:lumMod val="52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Легенда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Рак утащил у рыбака наживку </a:t>
            </a:r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спрятался неподалеку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Надо найти этого “рака” и незаметно собрать “наживку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”, </a:t>
            </a:r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которую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хитрый рак спрятал рядом с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собой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8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4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R_DNS\Desktop\presentation\DSCF4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R_DNS\Desktop\presentation\DSC05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6" y="4536410"/>
            <a:ext cx="3168352" cy="2109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GR_DNS\Desktop\presentation\DSC06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36" y="4149080"/>
            <a:ext cx="3750098" cy="2496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GR_DNS\Desktop\presentation\ПЕРВЫЕ КУПЦЫ1_максимовПР_na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1110342"/>
            <a:ext cx="5112569" cy="681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5" name="Picture 7" descr="C:\Users\GR_DNS\Desktop\presentation\ПЕРВЫЕ КУПЦЫ1_максимовПР_f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4" y="1880002"/>
            <a:ext cx="1602135" cy="2076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6" name="Picture 8" descr="C:\Users\GR_DNS\Desktop\presentation\ПЕРВЫЕ КУПЦЫ2_парамоновы_name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89" y="116632"/>
            <a:ext cx="4896544" cy="747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7" name="Picture 9" descr="C:\Users\GR_DNS\Desktop\presentation\ПЕРВЫЕ КУПЦЫ2_парамоновы_fot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54944"/>
            <a:ext cx="1592194" cy="20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-161266" y="2807760"/>
            <a:ext cx="946854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alpha val="0"/>
                </a:schemeClr>
              </a:gs>
              <a:gs pos="5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  <a:alpha val="71000"/>
                  <a:lumMod val="77000"/>
                  <a:lumOff val="23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Центр деловой жизни Ростова – улица Береговая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1231" y="3550539"/>
            <a:ext cx="7419723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5000"/>
                </a:schemeClr>
              </a:gs>
              <a:gs pos="50000">
                <a:schemeClr val="accent1">
                  <a:tint val="44500"/>
                  <a:satMod val="160000"/>
                  <a:alpha val="85000"/>
                </a:schemeClr>
              </a:gs>
              <a:gs pos="100000">
                <a:schemeClr val="accent1">
                  <a:tint val="23500"/>
                  <a:satMod val="160000"/>
                  <a:alpha val="5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117600">
              <a:schemeClr val="accent1">
                <a:alpha val="40000"/>
              </a:schemeClr>
            </a:glow>
            <a:softEdge rad="127000"/>
          </a:effectLst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судостроительный завод на Дону</a:t>
            </a:r>
          </a:p>
          <a:p>
            <a:pPr lvl="0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Амбары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складские помещения середины Х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века</a:t>
            </a:r>
          </a:p>
          <a:p>
            <a:pPr lvl="0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Ростовские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купцы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создатели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на рубеже Х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и ХХ вв. </a:t>
            </a:r>
          </a:p>
        </p:txBody>
      </p:sp>
    </p:spTree>
    <p:extLst>
      <p:ext uri="{BB962C8B-B14F-4D97-AF65-F5344CB8AC3E}">
        <p14:creationId xmlns:p14="http://schemas.microsoft.com/office/powerpoint/2010/main" val="380211075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_DNS\Desktop\presentation\nab_2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56" y="-99392"/>
            <a:ext cx="9347547" cy="613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R_DNS\Desktop\presentation\rostov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518">
            <a:off x="1792716" y="4296604"/>
            <a:ext cx="3029200" cy="22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R_DNS\Desktop\presentation\nab_fontan_petrovskiy_rostov-na-dony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17" y="4221088"/>
            <a:ext cx="3902075" cy="2925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R_DNS\Desktop\presentation\DSC062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1" y="3212976"/>
            <a:ext cx="2140160" cy="3216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61" y="116632"/>
            <a:ext cx="2837520" cy="2003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R_DNS\Desktop\presentation\DSC062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95" y="3665780"/>
            <a:ext cx="2379043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6656" y="973470"/>
            <a:ext cx="934754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98000"/>
                </a:schemeClr>
              </a:gs>
              <a:gs pos="22000">
                <a:schemeClr val="accent1">
                  <a:tint val="44500"/>
                  <a:satMod val="160000"/>
                  <a:alpha val="55000"/>
                  <a:lumMod val="7000"/>
                  <a:lumOff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Современная набережная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2021" y="2508172"/>
            <a:ext cx="749359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50000"/>
                  <a:lumMod val="76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7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47700">
              <a:schemeClr val="accent1">
                <a:alpha val="82000"/>
              </a:schemeClr>
            </a:glow>
            <a:outerShdw dist="50800" dir="5400000" sx="1000" sy="1000" algn="ctr" rotWithShape="0">
              <a:srgbClr val="000000"/>
            </a:outerShdw>
            <a:reflection blurRad="177800" stA="50000" endA="295" endPos="92000" dist="38100" dir="5400000" sy="-100000" algn="bl" rotWithShape="0"/>
            <a:softEdge rad="215900"/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территория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отдыха с акцентом на донскую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тематику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28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0">
        <p:split orient="vert"/>
      </p:transition>
    </mc:Choice>
    <mc:Fallback>
      <p:transition spd="slow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406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Туристическая  компания "Рейна-Тур НТВ“ приглашает на увлекательную, познавательную, трехчасовую интерактивную пешеходную экскурсию «Истоки Ростова»</vt:lpstr>
      <vt:lpstr>Три источника природных ресурсов стали тремя природными истоками жизни Ростова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Reina Tour NTV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Ростова. Презентация. Рейна-Тур НТВ</dc:title>
  <dc:creator>GR_DNS;Степаненко Наталья Николаевна;Степаненко Григорий Юрьевич</dc:creator>
  <cp:keywords>Истоки Ростова</cp:keywords>
  <cp:lastModifiedBy>GR_DNS</cp:lastModifiedBy>
  <cp:revision>135</cp:revision>
  <dcterms:created xsi:type="dcterms:W3CDTF">2014-10-15T05:21:41Z</dcterms:created>
  <dcterms:modified xsi:type="dcterms:W3CDTF">2014-10-19T13:11:53Z</dcterms:modified>
  <cp:category>История, Экскурсии</cp:category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