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285" r:id="rId6"/>
    <p:sldId id="297" r:id="rId7"/>
    <p:sldId id="286" r:id="rId8"/>
    <p:sldId id="287" r:id="rId9"/>
    <p:sldId id="298" r:id="rId10"/>
    <p:sldId id="271" r:id="rId11"/>
    <p:sldId id="272" r:id="rId12"/>
    <p:sldId id="273" r:id="rId13"/>
    <p:sldId id="274" r:id="rId14"/>
    <p:sldId id="300" r:id="rId15"/>
    <p:sldId id="290" r:id="rId16"/>
    <p:sldId id="291" r:id="rId17"/>
    <p:sldId id="292" r:id="rId18"/>
    <p:sldId id="293" r:id="rId19"/>
    <p:sldId id="295" r:id="rId20"/>
    <p:sldId id="296" r:id="rId21"/>
    <p:sldId id="299" r:id="rId22"/>
    <p:sldId id="259" r:id="rId23"/>
    <p:sldId id="294" r:id="rId24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E7CD2"/>
    <a:srgbClr val="0000FF"/>
    <a:srgbClr val="056DEB"/>
    <a:srgbClr val="1C32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 autoAdjust="0"/>
  </p:normalViewPr>
  <p:slideViewPr>
    <p:cSldViewPr>
      <p:cViewPr>
        <p:scale>
          <a:sx n="71" d="100"/>
          <a:sy n="71" d="100"/>
        </p:scale>
        <p:origin x="-194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48C91-B278-41D3-8338-5F582A7740E5}" type="doc">
      <dgm:prSet loTypeId="urn:microsoft.com/office/officeart/2005/8/layout/cycle7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A557003-54E4-402D-9224-B6932872179E}">
      <dgm:prSet/>
      <dgm:spPr>
        <a:noFill/>
        <a:ln w="38100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Информационная поддержка туристов и жителей города</a:t>
          </a:r>
          <a:endParaRPr lang="ru-RU" b="1" dirty="0">
            <a:solidFill>
              <a:schemeClr val="tx1"/>
            </a:solidFill>
          </a:endParaRPr>
        </a:p>
      </dgm:t>
    </dgm:pt>
    <dgm:pt modelId="{A73B913C-614E-43C0-8547-9CC3FE5391BA}" type="parTrans" cxnId="{C356083A-3E82-4019-A780-A486C47319EC}">
      <dgm:prSet/>
      <dgm:spPr/>
      <dgm:t>
        <a:bodyPr/>
        <a:lstStyle/>
        <a:p>
          <a:endParaRPr lang="ru-RU"/>
        </a:p>
      </dgm:t>
    </dgm:pt>
    <dgm:pt modelId="{05780E67-C1D2-4DB2-9FF6-5A0E3C7FB250}" type="sibTrans" cxnId="{C356083A-3E82-4019-A780-A486C47319EC}">
      <dgm:prSet/>
      <dgm:spPr>
        <a:noFill/>
      </dgm:spPr>
      <dgm:t>
        <a:bodyPr/>
        <a:lstStyle/>
        <a:p>
          <a:endParaRPr lang="ru-RU"/>
        </a:p>
      </dgm:t>
    </dgm:pt>
    <dgm:pt modelId="{632DB093-3B5B-477F-A550-3BE1389F5548}">
      <dgm:prSet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Продвижение Санкт-Петербурга как туристской </a:t>
          </a:r>
          <a:r>
            <a:rPr lang="ru-RU" b="1" dirty="0" err="1" smtClean="0">
              <a:solidFill>
                <a:schemeClr val="tx1"/>
              </a:solidFill>
            </a:rPr>
            <a:t>дестинации</a:t>
          </a:r>
          <a:endParaRPr lang="en-US" b="1" dirty="0">
            <a:solidFill>
              <a:schemeClr val="tx1"/>
            </a:solidFill>
          </a:endParaRPr>
        </a:p>
      </dgm:t>
    </dgm:pt>
    <dgm:pt modelId="{3F2A0D61-78F8-42FA-A2BF-1E7BFB782984}" type="parTrans" cxnId="{D283F3DE-EF19-456B-98E0-51ECC583BB07}">
      <dgm:prSet/>
      <dgm:spPr/>
      <dgm:t>
        <a:bodyPr/>
        <a:lstStyle/>
        <a:p>
          <a:endParaRPr lang="ru-RU"/>
        </a:p>
      </dgm:t>
    </dgm:pt>
    <dgm:pt modelId="{069C94F3-5601-4FFC-B331-A00F07660F13}" type="sibTrans" cxnId="{D283F3DE-EF19-456B-98E0-51ECC583BB07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33A9F60D-6C2C-4C31-A462-2533E14464BA}">
      <dgm:prSet custT="1"/>
      <dgm:spPr>
        <a:noFill/>
        <a:ln w="28575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ЦЕЛИ:</a:t>
          </a:r>
          <a:endParaRPr lang="ru-RU" sz="2400" b="1" dirty="0">
            <a:solidFill>
              <a:schemeClr val="tx1"/>
            </a:solidFill>
          </a:endParaRPr>
        </a:p>
      </dgm:t>
    </dgm:pt>
    <dgm:pt modelId="{71790F1D-5C27-4BF2-8AB2-75CD67F66FA0}" type="parTrans" cxnId="{4C6960E1-B96D-4D8A-974D-F01CAAF10889}">
      <dgm:prSet/>
      <dgm:spPr/>
      <dgm:t>
        <a:bodyPr/>
        <a:lstStyle/>
        <a:p>
          <a:endParaRPr lang="ru-RU"/>
        </a:p>
      </dgm:t>
    </dgm:pt>
    <dgm:pt modelId="{A1B85AA6-41D3-471D-8654-1CA27AA01EBD}" type="sibTrans" cxnId="{4C6960E1-B96D-4D8A-974D-F01CAAF10889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277619C0-CFA0-43DF-A330-5849A79B8867}" type="pres">
      <dgm:prSet presAssocID="{6C348C91-B278-41D3-8338-5F582A7740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8A90D-DC9B-4BC5-98A6-C1267864A91A}" type="pres">
      <dgm:prSet presAssocID="{33A9F60D-6C2C-4C31-A462-2533E14464BA}" presName="node" presStyleLbl="node1" presStyleIdx="0" presStyleCnt="3" custScaleX="144571" custScaleY="70832" custRadScaleRad="99519" custRadScaleInc="5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80D18-833A-4309-B92D-DD40AC705B6F}" type="pres">
      <dgm:prSet presAssocID="{A1B85AA6-41D3-471D-8654-1CA27AA01EBD}" presName="sibTrans" presStyleLbl="sibTrans2D1" presStyleIdx="0" presStyleCnt="3" custAng="18602867" custFlipHor="1" custScaleX="71028" custScaleY="224673" custLinFactNeighborX="20607" custLinFactNeighborY="-2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B06D70FB-C06A-4C69-9DDD-4C02454EE746}" type="pres">
      <dgm:prSet presAssocID="{A1B85AA6-41D3-471D-8654-1CA27AA01EB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E4EAE1B-45B8-42CE-AC72-96DD279B7F67}" type="pres">
      <dgm:prSet presAssocID="{0A557003-54E4-402D-9224-B6932872179E}" presName="node" presStyleLbl="node1" presStyleIdx="1" presStyleCnt="3" custScaleX="191492" custScaleY="197675" custRadScaleRad="161544" custRadScaleInc="-28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19CE1-3FFE-4678-8FE1-39007A1375E1}" type="pres">
      <dgm:prSet presAssocID="{05780E67-C1D2-4DB2-9FF6-5A0E3C7FB25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3E0D03F-EB45-4598-BA1E-B43C0CC8490C}" type="pres">
      <dgm:prSet presAssocID="{05780E67-C1D2-4DB2-9FF6-5A0E3C7FB25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F9548EC-851F-41F8-A7EE-AD1AE723EDC6}" type="pres">
      <dgm:prSet presAssocID="{632DB093-3B5B-477F-A550-3BE1389F5548}" presName="node" presStyleLbl="node1" presStyleIdx="2" presStyleCnt="3" custScaleX="178090" custScaleY="193548" custRadScaleRad="124364" custRadScaleInc="22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51718-A5D2-46AB-8B6A-B9C6825AE068}" type="pres">
      <dgm:prSet presAssocID="{069C94F3-5601-4FFC-B331-A00F07660F13}" presName="sibTrans" presStyleLbl="sibTrans2D1" presStyleIdx="2" presStyleCnt="3" custAng="2802624" custFlipHor="1" custScaleX="63029" custScaleY="240661" custLinFactNeighborX="-43629" custLinFactNeighborY="8795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172FD03B-2E8C-44F2-B843-DFC22185165F}" type="pres">
      <dgm:prSet presAssocID="{069C94F3-5601-4FFC-B331-A00F07660F1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283F3DE-EF19-456B-98E0-51ECC583BB07}" srcId="{6C348C91-B278-41D3-8338-5F582A7740E5}" destId="{632DB093-3B5B-477F-A550-3BE1389F5548}" srcOrd="2" destOrd="0" parTransId="{3F2A0D61-78F8-42FA-A2BF-1E7BFB782984}" sibTransId="{069C94F3-5601-4FFC-B331-A00F07660F13}"/>
    <dgm:cxn modelId="{C356083A-3E82-4019-A780-A486C47319EC}" srcId="{6C348C91-B278-41D3-8338-5F582A7740E5}" destId="{0A557003-54E4-402D-9224-B6932872179E}" srcOrd="1" destOrd="0" parTransId="{A73B913C-614E-43C0-8547-9CC3FE5391BA}" sibTransId="{05780E67-C1D2-4DB2-9FF6-5A0E3C7FB250}"/>
    <dgm:cxn modelId="{7DC050E6-F0E2-4053-8AA5-DA573396709B}" type="presOf" srcId="{069C94F3-5601-4FFC-B331-A00F07660F13}" destId="{1EC51718-A5D2-46AB-8B6A-B9C6825AE068}" srcOrd="0" destOrd="0" presId="urn:microsoft.com/office/officeart/2005/8/layout/cycle7"/>
    <dgm:cxn modelId="{D40AFBB5-3AC0-4414-B691-1BAEEEEBF1EA}" type="presOf" srcId="{05780E67-C1D2-4DB2-9FF6-5A0E3C7FB250}" destId="{4AE19CE1-3FFE-4678-8FE1-39007A1375E1}" srcOrd="0" destOrd="0" presId="urn:microsoft.com/office/officeart/2005/8/layout/cycle7"/>
    <dgm:cxn modelId="{B0BAFBD6-3543-4AF2-B2F1-EC0699FD4D45}" type="presOf" srcId="{632DB093-3B5B-477F-A550-3BE1389F5548}" destId="{CF9548EC-851F-41F8-A7EE-AD1AE723EDC6}" srcOrd="0" destOrd="0" presId="urn:microsoft.com/office/officeart/2005/8/layout/cycle7"/>
    <dgm:cxn modelId="{AB32CF4B-4B59-4C8F-80B2-97E92CDC6813}" type="presOf" srcId="{A1B85AA6-41D3-471D-8654-1CA27AA01EBD}" destId="{E8380D18-833A-4309-B92D-DD40AC705B6F}" srcOrd="0" destOrd="0" presId="urn:microsoft.com/office/officeart/2005/8/layout/cycle7"/>
    <dgm:cxn modelId="{89E52E32-7B49-4173-99A5-EE93DD46E2E0}" type="presOf" srcId="{33A9F60D-6C2C-4C31-A462-2533E14464BA}" destId="{3488A90D-DC9B-4BC5-98A6-C1267864A91A}" srcOrd="0" destOrd="0" presId="urn:microsoft.com/office/officeart/2005/8/layout/cycle7"/>
    <dgm:cxn modelId="{4C6960E1-B96D-4D8A-974D-F01CAAF10889}" srcId="{6C348C91-B278-41D3-8338-5F582A7740E5}" destId="{33A9F60D-6C2C-4C31-A462-2533E14464BA}" srcOrd="0" destOrd="0" parTransId="{71790F1D-5C27-4BF2-8AB2-75CD67F66FA0}" sibTransId="{A1B85AA6-41D3-471D-8654-1CA27AA01EBD}"/>
    <dgm:cxn modelId="{7BB2FA72-F60B-4BAE-A227-14447CD4033D}" type="presOf" srcId="{05780E67-C1D2-4DB2-9FF6-5A0E3C7FB250}" destId="{03E0D03F-EB45-4598-BA1E-B43C0CC8490C}" srcOrd="1" destOrd="0" presId="urn:microsoft.com/office/officeart/2005/8/layout/cycle7"/>
    <dgm:cxn modelId="{5EC5900E-6376-477C-84E1-E0E24FADDB5E}" type="presOf" srcId="{0A557003-54E4-402D-9224-B6932872179E}" destId="{CE4EAE1B-45B8-42CE-AC72-96DD279B7F67}" srcOrd="0" destOrd="0" presId="urn:microsoft.com/office/officeart/2005/8/layout/cycle7"/>
    <dgm:cxn modelId="{7088DC94-EC88-40B5-A206-D19B79CCFE0C}" type="presOf" srcId="{6C348C91-B278-41D3-8338-5F582A7740E5}" destId="{277619C0-CFA0-43DF-A330-5849A79B8867}" srcOrd="0" destOrd="0" presId="urn:microsoft.com/office/officeart/2005/8/layout/cycle7"/>
    <dgm:cxn modelId="{01F9F494-1FBB-44F9-B223-72A314E6980F}" type="presOf" srcId="{A1B85AA6-41D3-471D-8654-1CA27AA01EBD}" destId="{B06D70FB-C06A-4C69-9DDD-4C02454EE746}" srcOrd="1" destOrd="0" presId="urn:microsoft.com/office/officeart/2005/8/layout/cycle7"/>
    <dgm:cxn modelId="{6E59742B-612E-4540-BE01-65B68253B5FE}" type="presOf" srcId="{069C94F3-5601-4FFC-B331-A00F07660F13}" destId="{172FD03B-2E8C-44F2-B843-DFC22185165F}" srcOrd="1" destOrd="0" presId="urn:microsoft.com/office/officeart/2005/8/layout/cycle7"/>
    <dgm:cxn modelId="{1362B90C-C99E-482F-A27F-BA2C6092B261}" type="presParOf" srcId="{277619C0-CFA0-43DF-A330-5849A79B8867}" destId="{3488A90D-DC9B-4BC5-98A6-C1267864A91A}" srcOrd="0" destOrd="0" presId="urn:microsoft.com/office/officeart/2005/8/layout/cycle7"/>
    <dgm:cxn modelId="{BC3CCE27-8D70-45CA-A612-CEBC98DCF7A2}" type="presParOf" srcId="{277619C0-CFA0-43DF-A330-5849A79B8867}" destId="{E8380D18-833A-4309-B92D-DD40AC705B6F}" srcOrd="1" destOrd="0" presId="urn:microsoft.com/office/officeart/2005/8/layout/cycle7"/>
    <dgm:cxn modelId="{EB9F7ACE-A0F5-40CC-866E-9D24101AD533}" type="presParOf" srcId="{E8380D18-833A-4309-B92D-DD40AC705B6F}" destId="{B06D70FB-C06A-4C69-9DDD-4C02454EE746}" srcOrd="0" destOrd="0" presId="urn:microsoft.com/office/officeart/2005/8/layout/cycle7"/>
    <dgm:cxn modelId="{A9AE7E4D-BC4A-4EF8-9216-1CA4BE2DD68B}" type="presParOf" srcId="{277619C0-CFA0-43DF-A330-5849A79B8867}" destId="{CE4EAE1B-45B8-42CE-AC72-96DD279B7F67}" srcOrd="2" destOrd="0" presId="urn:microsoft.com/office/officeart/2005/8/layout/cycle7"/>
    <dgm:cxn modelId="{FF0436DB-3D97-45BE-BAFA-3FFCBA64DD3B}" type="presParOf" srcId="{277619C0-CFA0-43DF-A330-5849A79B8867}" destId="{4AE19CE1-3FFE-4678-8FE1-39007A1375E1}" srcOrd="3" destOrd="0" presId="urn:microsoft.com/office/officeart/2005/8/layout/cycle7"/>
    <dgm:cxn modelId="{307AE399-59FB-46B0-8704-C9C6630B40B5}" type="presParOf" srcId="{4AE19CE1-3FFE-4678-8FE1-39007A1375E1}" destId="{03E0D03F-EB45-4598-BA1E-B43C0CC8490C}" srcOrd="0" destOrd="0" presId="urn:microsoft.com/office/officeart/2005/8/layout/cycle7"/>
    <dgm:cxn modelId="{4107BF48-EFE8-4AE2-AE66-9960ED643867}" type="presParOf" srcId="{277619C0-CFA0-43DF-A330-5849A79B8867}" destId="{CF9548EC-851F-41F8-A7EE-AD1AE723EDC6}" srcOrd="4" destOrd="0" presId="urn:microsoft.com/office/officeart/2005/8/layout/cycle7"/>
    <dgm:cxn modelId="{BBCBFA9C-DC73-4D93-93DA-F2920EE9C5AF}" type="presParOf" srcId="{277619C0-CFA0-43DF-A330-5849A79B8867}" destId="{1EC51718-A5D2-46AB-8B6A-B9C6825AE068}" srcOrd="5" destOrd="0" presId="urn:microsoft.com/office/officeart/2005/8/layout/cycle7"/>
    <dgm:cxn modelId="{08D418A2-312C-4B1D-B089-F861281B5523}" type="presParOf" srcId="{1EC51718-A5D2-46AB-8B6A-B9C6825AE068}" destId="{172FD03B-2E8C-44F2-B843-DFC22185165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76CA9-F382-424E-ABB0-5C7EBAEC571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EA732-F2B7-48AC-A1D9-2FBC98C0EDA3}">
      <dgm:prSet phldrT="[Текст]" custT="1"/>
      <dgm:spPr>
        <a:noFill/>
        <a:ln w="38100">
          <a:solidFill>
            <a:schemeClr val="tx2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стенд для литературы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B53F586D-AB62-4D8F-8EC8-CF141F9E0C8F}" type="parTrans" cxnId="{2925AA2E-00E9-4C09-AE41-7D728C027332}">
      <dgm:prSet/>
      <dgm:spPr/>
      <dgm:t>
        <a:bodyPr/>
        <a:lstStyle/>
        <a:p>
          <a:pPr algn="ctr"/>
          <a:endParaRPr lang="ru-RU"/>
        </a:p>
      </dgm:t>
    </dgm:pt>
    <dgm:pt modelId="{EFD8FF1D-E614-4C28-9B19-807497D04FD9}" type="sibTrans" cxnId="{2925AA2E-00E9-4C09-AE41-7D728C027332}">
      <dgm:prSet/>
      <dgm:spPr>
        <a:ln w="28575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70D9FFC3-6F38-4B02-A675-270BEAE5C98D}">
      <dgm:prSet phldrT="[Текст]" custT="1"/>
      <dgm:spPr>
        <a:noFill/>
        <a:ln w="38100">
          <a:solidFill>
            <a:schemeClr val="tx2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оргтехника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583EA9F7-F5C9-42F2-A16A-5E6FD499F36A}" type="parTrans" cxnId="{EA24BD6A-EE0D-46C8-B635-2450F839D269}">
      <dgm:prSet/>
      <dgm:spPr/>
      <dgm:t>
        <a:bodyPr/>
        <a:lstStyle/>
        <a:p>
          <a:pPr algn="ctr"/>
          <a:endParaRPr lang="ru-RU"/>
        </a:p>
      </dgm:t>
    </dgm:pt>
    <dgm:pt modelId="{F668FB52-4A3B-4182-8654-FA51BEDC8050}" type="sibTrans" cxnId="{EA24BD6A-EE0D-46C8-B635-2450F839D269}">
      <dgm:prSet/>
      <dgm:spPr>
        <a:ln w="28575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7E2B4886-6611-4FC0-AD1B-66CF30B145F3}">
      <dgm:prSet phldrT="[Текст]" custT="1"/>
      <dgm:spPr>
        <a:noFill/>
        <a:ln w="38100">
          <a:solidFill>
            <a:schemeClr val="tx2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карты, афиши, плакаты 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835C42E3-0E4B-48AA-B17B-7E3B454B984E}" type="parTrans" cxnId="{1AE2CF3C-75C1-460A-A039-1FADCC6AB55D}">
      <dgm:prSet/>
      <dgm:spPr/>
      <dgm:t>
        <a:bodyPr/>
        <a:lstStyle/>
        <a:p>
          <a:pPr algn="ctr"/>
          <a:endParaRPr lang="ru-RU"/>
        </a:p>
      </dgm:t>
    </dgm:pt>
    <dgm:pt modelId="{81008DF2-3739-44AA-8E2C-E37E3B5EA168}" type="sibTrans" cxnId="{1AE2CF3C-75C1-460A-A039-1FADCC6AB55D}">
      <dgm:prSet/>
      <dgm:spPr>
        <a:ln w="28575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440402A2-EF53-4380-A545-C5F0EE875776}">
      <dgm:prSet phldrT="[Текст]" custT="1"/>
      <dgm:spPr>
        <a:noFill/>
        <a:ln w="38100">
          <a:solidFill>
            <a:schemeClr val="tx2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Стенд для </a:t>
          </a:r>
          <a:r>
            <a:rPr lang="ru-RU" sz="2000" b="1" dirty="0" err="1" smtClean="0">
              <a:solidFill>
                <a:schemeClr val="bg2">
                  <a:lumMod val="10000"/>
                </a:schemeClr>
              </a:solidFill>
            </a:rPr>
            <a:t>промо-литературы</a:t>
          </a:r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2000" b="1" dirty="0" err="1" smtClean="0">
              <a:solidFill>
                <a:schemeClr val="bg2">
                  <a:lumMod val="10000"/>
                </a:schemeClr>
              </a:solidFill>
            </a:rPr>
            <a:t>ТИЦ-партнеров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44187B74-B2E0-4661-899C-CD85D545FD89}" type="parTrans" cxnId="{81C93341-7F91-4910-B35C-89EFF8F5494D}">
      <dgm:prSet/>
      <dgm:spPr/>
      <dgm:t>
        <a:bodyPr/>
        <a:lstStyle/>
        <a:p>
          <a:pPr algn="ctr"/>
          <a:endParaRPr lang="ru-RU"/>
        </a:p>
      </dgm:t>
    </dgm:pt>
    <dgm:pt modelId="{DDA5BF95-850A-45E4-B60A-ACA26C286009}" type="sibTrans" cxnId="{81C93341-7F91-4910-B35C-89EFF8F5494D}">
      <dgm:prSet/>
      <dgm:spPr>
        <a:ln w="28575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B741B70A-3F23-4F2F-9911-FAE95F8C1850}">
      <dgm:prSet phldrT="[Текст]" custT="1"/>
      <dgm:spPr>
        <a:noFill/>
        <a:ln w="38100">
          <a:solidFill>
            <a:schemeClr val="tx2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900" b="1" dirty="0" smtClean="0">
              <a:solidFill>
                <a:schemeClr val="bg2">
                  <a:lumMod val="10000"/>
                </a:schemeClr>
              </a:solidFill>
            </a:rPr>
            <a:t>Идеи для путешествий</a:t>
          </a:r>
        </a:p>
        <a:p>
          <a:pPr algn="ctr"/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306E5570-098D-4794-BC95-6E94BD1CA921}" type="parTrans" cxnId="{D944BC21-7701-4373-8DBD-FBE6C097E7D4}">
      <dgm:prSet/>
      <dgm:spPr/>
      <dgm:t>
        <a:bodyPr/>
        <a:lstStyle/>
        <a:p>
          <a:pPr algn="ctr"/>
          <a:endParaRPr lang="ru-RU"/>
        </a:p>
      </dgm:t>
    </dgm:pt>
    <dgm:pt modelId="{B644F994-8266-4AB6-A79F-410FF5C3E747}" type="sibTrans" cxnId="{D944BC21-7701-4373-8DBD-FBE6C097E7D4}">
      <dgm:prSet/>
      <dgm:spPr>
        <a:ln w="1905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A3DA2EC1-A0CD-4550-AB43-FFF6A4765E89}" type="pres">
      <dgm:prSet presAssocID="{2A376CA9-F382-424E-ABB0-5C7EBAEC57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CB90D-39A6-4126-9160-3A693D38A8D5}" type="pres">
      <dgm:prSet presAssocID="{4F1EA732-F2B7-48AC-A1D9-2FBC98C0ED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3CAFA-7124-453E-A9D7-A66F1E617C69}" type="pres">
      <dgm:prSet presAssocID="{4F1EA732-F2B7-48AC-A1D9-2FBC98C0EDA3}" presName="spNode" presStyleCnt="0"/>
      <dgm:spPr/>
    </dgm:pt>
    <dgm:pt modelId="{C7EBD886-F6EF-4EC1-9AE6-27E407AA8C68}" type="pres">
      <dgm:prSet presAssocID="{EFD8FF1D-E614-4C28-9B19-807497D04FD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E078F7B-A061-4B9B-89D3-B2C882943B8A}" type="pres">
      <dgm:prSet presAssocID="{70D9FFC3-6F38-4B02-A675-270BEAE5C9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228AD-2249-4805-AE01-122A208B0BFD}" type="pres">
      <dgm:prSet presAssocID="{70D9FFC3-6F38-4B02-A675-270BEAE5C98D}" presName="spNode" presStyleCnt="0"/>
      <dgm:spPr/>
    </dgm:pt>
    <dgm:pt modelId="{0E7D7807-DB2D-43DC-AB4C-48729D86390B}" type="pres">
      <dgm:prSet presAssocID="{F668FB52-4A3B-4182-8654-FA51BEDC805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D52B0EC-4D3E-4F63-AA45-4D8669785C56}" type="pres">
      <dgm:prSet presAssocID="{7E2B4886-6611-4FC0-AD1B-66CF30B145F3}" presName="node" presStyleLbl="node1" presStyleIdx="2" presStyleCnt="5" custScaleX="115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E463C-082B-4827-BBE2-A00732B182AF}" type="pres">
      <dgm:prSet presAssocID="{7E2B4886-6611-4FC0-AD1B-66CF30B145F3}" presName="spNode" presStyleCnt="0"/>
      <dgm:spPr/>
    </dgm:pt>
    <dgm:pt modelId="{9994AC47-2FEC-4739-B369-36D90113CB72}" type="pres">
      <dgm:prSet presAssocID="{81008DF2-3739-44AA-8E2C-E37E3B5EA16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F6C4CF1-3E7D-4775-8A4A-8EA4ED246499}" type="pres">
      <dgm:prSet presAssocID="{440402A2-EF53-4380-A545-C5F0EE875776}" presName="node" presStyleLbl="node1" presStyleIdx="3" presStyleCnt="5" custScaleX="122091" custScaleY="127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AE8CF-4752-452B-8938-7FF234905B25}" type="pres">
      <dgm:prSet presAssocID="{440402A2-EF53-4380-A545-C5F0EE875776}" presName="spNode" presStyleCnt="0"/>
      <dgm:spPr/>
    </dgm:pt>
    <dgm:pt modelId="{CA0BDC1D-817C-4EEC-A9CF-1B96EEE07FE3}" type="pres">
      <dgm:prSet presAssocID="{DDA5BF95-850A-45E4-B60A-ACA26C28600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8455BA8-1A79-4017-9FE1-FD2133838D0A}" type="pres">
      <dgm:prSet presAssocID="{B741B70A-3F23-4F2F-9911-FAE95F8C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49508-3859-429C-AB42-254CC312AE99}" type="pres">
      <dgm:prSet presAssocID="{B741B70A-3F23-4F2F-9911-FAE95F8C1850}" presName="spNode" presStyleCnt="0"/>
      <dgm:spPr/>
    </dgm:pt>
    <dgm:pt modelId="{868557B6-F841-4BCD-AA2F-C793672DBA75}" type="pres">
      <dgm:prSet presAssocID="{B644F994-8266-4AB6-A79F-410FF5C3E74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216655D-86AB-46EC-BE22-B0129D7F0675}" type="presOf" srcId="{EFD8FF1D-E614-4C28-9B19-807497D04FD9}" destId="{C7EBD886-F6EF-4EC1-9AE6-27E407AA8C68}" srcOrd="0" destOrd="0" presId="urn:microsoft.com/office/officeart/2005/8/layout/cycle6"/>
    <dgm:cxn modelId="{47AF177B-441F-4F57-AE2D-88EFDE7D0640}" type="presOf" srcId="{2A376CA9-F382-424E-ABB0-5C7EBAEC571F}" destId="{A3DA2EC1-A0CD-4550-AB43-FFF6A4765E89}" srcOrd="0" destOrd="0" presId="urn:microsoft.com/office/officeart/2005/8/layout/cycle6"/>
    <dgm:cxn modelId="{D944BC21-7701-4373-8DBD-FBE6C097E7D4}" srcId="{2A376CA9-F382-424E-ABB0-5C7EBAEC571F}" destId="{B741B70A-3F23-4F2F-9911-FAE95F8C1850}" srcOrd="4" destOrd="0" parTransId="{306E5570-098D-4794-BC95-6E94BD1CA921}" sibTransId="{B644F994-8266-4AB6-A79F-410FF5C3E747}"/>
    <dgm:cxn modelId="{DCA9A952-51DF-40EB-9A71-8C2C58C3ED92}" type="presOf" srcId="{440402A2-EF53-4380-A545-C5F0EE875776}" destId="{1F6C4CF1-3E7D-4775-8A4A-8EA4ED246499}" srcOrd="0" destOrd="0" presId="urn:microsoft.com/office/officeart/2005/8/layout/cycle6"/>
    <dgm:cxn modelId="{1AE2CF3C-75C1-460A-A039-1FADCC6AB55D}" srcId="{2A376CA9-F382-424E-ABB0-5C7EBAEC571F}" destId="{7E2B4886-6611-4FC0-AD1B-66CF30B145F3}" srcOrd="2" destOrd="0" parTransId="{835C42E3-0E4B-48AA-B17B-7E3B454B984E}" sibTransId="{81008DF2-3739-44AA-8E2C-E37E3B5EA168}"/>
    <dgm:cxn modelId="{569FBE97-E19C-46C6-A8B6-FF7EC2146951}" type="presOf" srcId="{DDA5BF95-850A-45E4-B60A-ACA26C286009}" destId="{CA0BDC1D-817C-4EEC-A9CF-1B96EEE07FE3}" srcOrd="0" destOrd="0" presId="urn:microsoft.com/office/officeart/2005/8/layout/cycle6"/>
    <dgm:cxn modelId="{F5535CF2-1706-4633-9AC3-916CE00580BF}" type="presOf" srcId="{4F1EA732-F2B7-48AC-A1D9-2FBC98C0EDA3}" destId="{D97CB90D-39A6-4126-9160-3A693D38A8D5}" srcOrd="0" destOrd="0" presId="urn:microsoft.com/office/officeart/2005/8/layout/cycle6"/>
    <dgm:cxn modelId="{F78A2845-F4C3-47C1-8519-3CB9574F7ADF}" type="presOf" srcId="{7E2B4886-6611-4FC0-AD1B-66CF30B145F3}" destId="{ED52B0EC-4D3E-4F63-AA45-4D8669785C56}" srcOrd="0" destOrd="0" presId="urn:microsoft.com/office/officeart/2005/8/layout/cycle6"/>
    <dgm:cxn modelId="{82DED093-4B3E-4D98-A4E0-BCABC66A49D2}" type="presOf" srcId="{B741B70A-3F23-4F2F-9911-FAE95F8C1850}" destId="{68455BA8-1A79-4017-9FE1-FD2133838D0A}" srcOrd="0" destOrd="0" presId="urn:microsoft.com/office/officeart/2005/8/layout/cycle6"/>
    <dgm:cxn modelId="{F1104477-1C22-4D82-82BF-E14E8CFF6973}" type="presOf" srcId="{70D9FFC3-6F38-4B02-A675-270BEAE5C98D}" destId="{3E078F7B-A061-4B9B-89D3-B2C882943B8A}" srcOrd="0" destOrd="0" presId="urn:microsoft.com/office/officeart/2005/8/layout/cycle6"/>
    <dgm:cxn modelId="{81C93341-7F91-4910-B35C-89EFF8F5494D}" srcId="{2A376CA9-F382-424E-ABB0-5C7EBAEC571F}" destId="{440402A2-EF53-4380-A545-C5F0EE875776}" srcOrd="3" destOrd="0" parTransId="{44187B74-B2E0-4661-899C-CD85D545FD89}" sibTransId="{DDA5BF95-850A-45E4-B60A-ACA26C286009}"/>
    <dgm:cxn modelId="{7CE4BAEE-1F85-47DE-9604-33A6AC6CE60F}" type="presOf" srcId="{F668FB52-4A3B-4182-8654-FA51BEDC8050}" destId="{0E7D7807-DB2D-43DC-AB4C-48729D86390B}" srcOrd="0" destOrd="0" presId="urn:microsoft.com/office/officeart/2005/8/layout/cycle6"/>
    <dgm:cxn modelId="{A6963839-C8DE-456E-8A0B-95A6B44C2529}" type="presOf" srcId="{81008DF2-3739-44AA-8E2C-E37E3B5EA168}" destId="{9994AC47-2FEC-4739-B369-36D90113CB72}" srcOrd="0" destOrd="0" presId="urn:microsoft.com/office/officeart/2005/8/layout/cycle6"/>
    <dgm:cxn modelId="{EA24BD6A-EE0D-46C8-B635-2450F839D269}" srcId="{2A376CA9-F382-424E-ABB0-5C7EBAEC571F}" destId="{70D9FFC3-6F38-4B02-A675-270BEAE5C98D}" srcOrd="1" destOrd="0" parTransId="{583EA9F7-F5C9-42F2-A16A-5E6FD499F36A}" sibTransId="{F668FB52-4A3B-4182-8654-FA51BEDC8050}"/>
    <dgm:cxn modelId="{2925AA2E-00E9-4C09-AE41-7D728C027332}" srcId="{2A376CA9-F382-424E-ABB0-5C7EBAEC571F}" destId="{4F1EA732-F2B7-48AC-A1D9-2FBC98C0EDA3}" srcOrd="0" destOrd="0" parTransId="{B53F586D-AB62-4D8F-8EC8-CF141F9E0C8F}" sibTransId="{EFD8FF1D-E614-4C28-9B19-807497D04FD9}"/>
    <dgm:cxn modelId="{C1A01D36-B9B5-4210-926E-612F179D9229}" type="presOf" srcId="{B644F994-8266-4AB6-A79F-410FF5C3E747}" destId="{868557B6-F841-4BCD-AA2F-C793672DBA75}" srcOrd="0" destOrd="0" presId="urn:microsoft.com/office/officeart/2005/8/layout/cycle6"/>
    <dgm:cxn modelId="{2BA06C97-113F-4769-9B92-FF4AC393D079}" type="presParOf" srcId="{A3DA2EC1-A0CD-4550-AB43-FFF6A4765E89}" destId="{D97CB90D-39A6-4126-9160-3A693D38A8D5}" srcOrd="0" destOrd="0" presId="urn:microsoft.com/office/officeart/2005/8/layout/cycle6"/>
    <dgm:cxn modelId="{69F3581F-D2A5-4293-95F1-06A6DE067965}" type="presParOf" srcId="{A3DA2EC1-A0CD-4550-AB43-FFF6A4765E89}" destId="{E1D3CAFA-7124-453E-A9D7-A66F1E617C69}" srcOrd="1" destOrd="0" presId="urn:microsoft.com/office/officeart/2005/8/layout/cycle6"/>
    <dgm:cxn modelId="{672747B6-E589-4411-8263-4C2F15B7A881}" type="presParOf" srcId="{A3DA2EC1-A0CD-4550-AB43-FFF6A4765E89}" destId="{C7EBD886-F6EF-4EC1-9AE6-27E407AA8C68}" srcOrd="2" destOrd="0" presId="urn:microsoft.com/office/officeart/2005/8/layout/cycle6"/>
    <dgm:cxn modelId="{A6BB293F-710F-4D6F-92D5-C63CFD0AA0C2}" type="presParOf" srcId="{A3DA2EC1-A0CD-4550-AB43-FFF6A4765E89}" destId="{3E078F7B-A061-4B9B-89D3-B2C882943B8A}" srcOrd="3" destOrd="0" presId="urn:microsoft.com/office/officeart/2005/8/layout/cycle6"/>
    <dgm:cxn modelId="{D8041717-1785-4B71-8C62-8B04A365B406}" type="presParOf" srcId="{A3DA2EC1-A0CD-4550-AB43-FFF6A4765E89}" destId="{76D228AD-2249-4805-AE01-122A208B0BFD}" srcOrd="4" destOrd="0" presId="urn:microsoft.com/office/officeart/2005/8/layout/cycle6"/>
    <dgm:cxn modelId="{AF5C2A28-7013-4569-8463-34E4E8B833D8}" type="presParOf" srcId="{A3DA2EC1-A0CD-4550-AB43-FFF6A4765E89}" destId="{0E7D7807-DB2D-43DC-AB4C-48729D86390B}" srcOrd="5" destOrd="0" presId="urn:microsoft.com/office/officeart/2005/8/layout/cycle6"/>
    <dgm:cxn modelId="{E616CC98-FA6D-4F50-8018-6E134D8AD5C1}" type="presParOf" srcId="{A3DA2EC1-A0CD-4550-AB43-FFF6A4765E89}" destId="{ED52B0EC-4D3E-4F63-AA45-4D8669785C56}" srcOrd="6" destOrd="0" presId="urn:microsoft.com/office/officeart/2005/8/layout/cycle6"/>
    <dgm:cxn modelId="{DF04FB4E-841C-441E-AE1F-4191CA8171CE}" type="presParOf" srcId="{A3DA2EC1-A0CD-4550-AB43-FFF6A4765E89}" destId="{70EE463C-082B-4827-BBE2-A00732B182AF}" srcOrd="7" destOrd="0" presId="urn:microsoft.com/office/officeart/2005/8/layout/cycle6"/>
    <dgm:cxn modelId="{FE342137-017D-4D10-B50D-13203085FE53}" type="presParOf" srcId="{A3DA2EC1-A0CD-4550-AB43-FFF6A4765E89}" destId="{9994AC47-2FEC-4739-B369-36D90113CB72}" srcOrd="8" destOrd="0" presId="urn:microsoft.com/office/officeart/2005/8/layout/cycle6"/>
    <dgm:cxn modelId="{1AB13D0A-E350-4F0A-8D23-24749C87F475}" type="presParOf" srcId="{A3DA2EC1-A0CD-4550-AB43-FFF6A4765E89}" destId="{1F6C4CF1-3E7D-4775-8A4A-8EA4ED246499}" srcOrd="9" destOrd="0" presId="urn:microsoft.com/office/officeart/2005/8/layout/cycle6"/>
    <dgm:cxn modelId="{A72C903B-FE32-4476-B5AA-079508C143CF}" type="presParOf" srcId="{A3DA2EC1-A0CD-4550-AB43-FFF6A4765E89}" destId="{3A4AE8CF-4752-452B-8938-7FF234905B25}" srcOrd="10" destOrd="0" presId="urn:microsoft.com/office/officeart/2005/8/layout/cycle6"/>
    <dgm:cxn modelId="{DE17055C-899C-47F6-B086-D4BD9E5166AE}" type="presParOf" srcId="{A3DA2EC1-A0CD-4550-AB43-FFF6A4765E89}" destId="{CA0BDC1D-817C-4EEC-A9CF-1B96EEE07FE3}" srcOrd="11" destOrd="0" presId="urn:microsoft.com/office/officeart/2005/8/layout/cycle6"/>
    <dgm:cxn modelId="{2BB431CE-574F-4A26-9033-B8476BC1893C}" type="presParOf" srcId="{A3DA2EC1-A0CD-4550-AB43-FFF6A4765E89}" destId="{68455BA8-1A79-4017-9FE1-FD2133838D0A}" srcOrd="12" destOrd="0" presId="urn:microsoft.com/office/officeart/2005/8/layout/cycle6"/>
    <dgm:cxn modelId="{F22D4A37-C3C6-4E5A-9F2F-25D86BC34562}" type="presParOf" srcId="{A3DA2EC1-A0CD-4550-AB43-FFF6A4765E89}" destId="{12249508-3859-429C-AB42-254CC312AE99}" srcOrd="13" destOrd="0" presId="urn:microsoft.com/office/officeart/2005/8/layout/cycle6"/>
    <dgm:cxn modelId="{9A119042-72F4-4473-BDFF-7D0EC458C66F}" type="presParOf" srcId="{A3DA2EC1-A0CD-4550-AB43-FFF6A4765E89}" destId="{868557B6-F841-4BCD-AA2F-C793672DBA7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8A90D-DC9B-4BC5-98A6-C1267864A91A}">
      <dsp:nvSpPr>
        <dsp:cNvPr id="0" name=""/>
        <dsp:cNvSpPr/>
      </dsp:nvSpPr>
      <dsp:spPr>
        <a:xfrm>
          <a:off x="2475226" y="-78317"/>
          <a:ext cx="2670757" cy="65426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ЦЕЛИ: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475226" y="-78317"/>
        <a:ext cx="2670757" cy="654263"/>
      </dsp:txXfrm>
    </dsp:sp>
    <dsp:sp modelId="{E8380D18-833A-4309-B92D-DD40AC705B6F}">
      <dsp:nvSpPr>
        <dsp:cNvPr id="0" name=""/>
        <dsp:cNvSpPr/>
      </dsp:nvSpPr>
      <dsp:spPr>
        <a:xfrm rot="21566388" flipH="1">
          <a:off x="4463331" y="780440"/>
          <a:ext cx="402946" cy="726343"/>
        </a:xfrm>
        <a:prstGeom prst="downArrow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1566388" flipH="1">
        <a:off x="4463331" y="780440"/>
        <a:ext cx="402946" cy="726343"/>
      </dsp:txXfrm>
    </dsp:sp>
    <dsp:sp modelId="{CE4EAE1B-45B8-42CE-AC72-96DD279B7F67}">
      <dsp:nvSpPr>
        <dsp:cNvPr id="0" name=""/>
        <dsp:cNvSpPr/>
      </dsp:nvSpPr>
      <dsp:spPr>
        <a:xfrm>
          <a:off x="3999109" y="1711292"/>
          <a:ext cx="3537560" cy="1825891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Информационная поддержка туристов и жителей города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3999109" y="1711292"/>
        <a:ext cx="3537560" cy="1825891"/>
      </dsp:txXfrm>
    </dsp:sp>
    <dsp:sp modelId="{4AE19CE1-3FFE-4678-8FE1-39007A1375E1}">
      <dsp:nvSpPr>
        <dsp:cNvPr id="0" name=""/>
        <dsp:cNvSpPr/>
      </dsp:nvSpPr>
      <dsp:spPr>
        <a:xfrm rot="10805530">
          <a:off x="3360889" y="2459177"/>
          <a:ext cx="567306" cy="32328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5530">
        <a:off x="3360889" y="2459177"/>
        <a:ext cx="567306" cy="323289"/>
      </dsp:txXfrm>
    </dsp:sp>
    <dsp:sp modelId="{CF9548EC-851F-41F8-A7EE-AD1AE723EDC6}">
      <dsp:nvSpPr>
        <dsp:cNvPr id="0" name=""/>
        <dsp:cNvSpPr/>
      </dsp:nvSpPr>
      <dsp:spPr>
        <a:xfrm>
          <a:off x="0" y="1723719"/>
          <a:ext cx="3289976" cy="1787771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Продвижение Санкт-Петербурга как туристской </a:t>
          </a:r>
          <a:r>
            <a:rPr lang="ru-RU" sz="2600" b="1" kern="1200" dirty="0" err="1" smtClean="0">
              <a:solidFill>
                <a:schemeClr val="tx1"/>
              </a:solidFill>
            </a:rPr>
            <a:t>дестинации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0" y="1723719"/>
        <a:ext cx="3289976" cy="1787771"/>
      </dsp:txXfrm>
    </dsp:sp>
    <dsp:sp modelId="{1EC51718-A5D2-46AB-8B6A-B9C6825AE068}">
      <dsp:nvSpPr>
        <dsp:cNvPr id="0" name=""/>
        <dsp:cNvSpPr/>
      </dsp:nvSpPr>
      <dsp:spPr>
        <a:xfrm rot="51309" flipH="1">
          <a:off x="2560573" y="789250"/>
          <a:ext cx="357567" cy="778031"/>
        </a:xfrm>
        <a:prstGeom prst="downArrow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1309" flipH="1">
        <a:off x="2560573" y="789250"/>
        <a:ext cx="357567" cy="7780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7CB90D-39A6-4126-9160-3A693D38A8D5}">
      <dsp:nvSpPr>
        <dsp:cNvPr id="0" name=""/>
        <dsp:cNvSpPr/>
      </dsp:nvSpPr>
      <dsp:spPr>
        <a:xfrm>
          <a:off x="2664480" y="-34299"/>
          <a:ext cx="1655814" cy="1076279"/>
        </a:xfrm>
        <a:prstGeom prst="roundRect">
          <a:avLst/>
        </a:prstGeom>
        <a:noFill/>
        <a:ln w="38100" cap="flat" cmpd="sng" algn="ctr">
          <a:solidFill>
            <a:schemeClr val="tx2">
              <a:lumMod val="90000"/>
              <a:lumOff val="1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стенд для литературы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64480" y="-34299"/>
        <a:ext cx="1655814" cy="1076279"/>
      </dsp:txXfrm>
    </dsp:sp>
    <dsp:sp modelId="{C7EBD886-F6EF-4EC1-9AE6-27E407AA8C68}">
      <dsp:nvSpPr>
        <dsp:cNvPr id="0" name=""/>
        <dsp:cNvSpPr/>
      </dsp:nvSpPr>
      <dsp:spPr>
        <a:xfrm>
          <a:off x="1343939" y="503840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2987708" y="170703"/>
              </a:moveTo>
              <a:arcTo wR="2148448" hR="2148448" stAng="17579640" swAng="1959398"/>
            </a:path>
          </a:pathLst>
        </a:custGeom>
        <a:noFill/>
        <a:ln w="28575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78F7B-A061-4B9B-89D3-B2C882943B8A}">
      <dsp:nvSpPr>
        <dsp:cNvPr id="0" name=""/>
        <dsp:cNvSpPr/>
      </dsp:nvSpPr>
      <dsp:spPr>
        <a:xfrm>
          <a:off x="4707777" y="1450242"/>
          <a:ext cx="1655814" cy="1076279"/>
        </a:xfrm>
        <a:prstGeom prst="roundRect">
          <a:avLst/>
        </a:prstGeom>
        <a:noFill/>
        <a:ln w="38100" cap="flat" cmpd="sng" algn="ctr">
          <a:solidFill>
            <a:schemeClr val="tx2">
              <a:lumMod val="90000"/>
              <a:lumOff val="1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оргтехника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707777" y="1450242"/>
        <a:ext cx="1655814" cy="1076279"/>
      </dsp:txXfrm>
    </dsp:sp>
    <dsp:sp modelId="{0E7D7807-DB2D-43DC-AB4C-48729D86390B}">
      <dsp:nvSpPr>
        <dsp:cNvPr id="0" name=""/>
        <dsp:cNvSpPr/>
      </dsp:nvSpPr>
      <dsp:spPr>
        <a:xfrm>
          <a:off x="1343939" y="503840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4293974" y="2036405"/>
              </a:moveTo>
              <a:arcTo wR="2148448" hR="2148448" stAng="21420637" swAng="2194658"/>
            </a:path>
          </a:pathLst>
        </a:custGeom>
        <a:noFill/>
        <a:ln w="28575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2B0EC-4D3E-4F63-AA45-4D8669785C56}">
      <dsp:nvSpPr>
        <dsp:cNvPr id="0" name=""/>
        <dsp:cNvSpPr/>
      </dsp:nvSpPr>
      <dsp:spPr>
        <a:xfrm>
          <a:off x="3797888" y="3852281"/>
          <a:ext cx="1914651" cy="1076279"/>
        </a:xfrm>
        <a:prstGeom prst="roundRect">
          <a:avLst/>
        </a:prstGeom>
        <a:noFill/>
        <a:ln w="38100" cap="flat" cmpd="sng" algn="ctr">
          <a:solidFill>
            <a:schemeClr val="tx2">
              <a:lumMod val="90000"/>
              <a:lumOff val="1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карты, афиши, плакаты 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797888" y="3852281"/>
        <a:ext cx="1914651" cy="1076279"/>
      </dsp:txXfrm>
    </dsp:sp>
    <dsp:sp modelId="{9994AC47-2FEC-4739-B369-36D90113CB72}">
      <dsp:nvSpPr>
        <dsp:cNvPr id="0" name=""/>
        <dsp:cNvSpPr/>
      </dsp:nvSpPr>
      <dsp:spPr>
        <a:xfrm>
          <a:off x="1343939" y="503840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2448429" y="4275852"/>
              </a:moveTo>
              <a:arcTo wR="2148448" hR="2148448" stAng="4918426" swAng="876852"/>
            </a:path>
          </a:pathLst>
        </a:custGeom>
        <a:noFill/>
        <a:ln w="28575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C4CF1-3E7D-4775-8A4A-8EA4ED246499}">
      <dsp:nvSpPr>
        <dsp:cNvPr id="0" name=""/>
        <dsp:cNvSpPr/>
      </dsp:nvSpPr>
      <dsp:spPr>
        <a:xfrm>
          <a:off x="1218760" y="3705982"/>
          <a:ext cx="2021600" cy="1368877"/>
        </a:xfrm>
        <a:prstGeom prst="roundRect">
          <a:avLst/>
        </a:prstGeom>
        <a:noFill/>
        <a:ln w="38100" cap="flat" cmpd="sng" algn="ctr">
          <a:solidFill>
            <a:schemeClr val="tx2">
              <a:lumMod val="90000"/>
              <a:lumOff val="1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Стенд для </a:t>
          </a:r>
          <a:r>
            <a:rPr lang="ru-RU" sz="2000" b="1" kern="1200" dirty="0" err="1" smtClean="0">
              <a:solidFill>
                <a:schemeClr val="bg2">
                  <a:lumMod val="10000"/>
                </a:schemeClr>
              </a:solidFill>
            </a:rPr>
            <a:t>промо-литературы</a:t>
          </a: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2000" b="1" kern="1200" dirty="0" err="1" smtClean="0">
              <a:solidFill>
                <a:schemeClr val="bg2">
                  <a:lumMod val="10000"/>
                </a:schemeClr>
              </a:solidFill>
            </a:rPr>
            <a:t>ТИЦ-партнеров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18760" y="3705982"/>
        <a:ext cx="2021600" cy="1368877"/>
      </dsp:txXfrm>
    </dsp:sp>
    <dsp:sp modelId="{CA0BDC1D-817C-4EEC-A9CF-1B96EEE07FE3}">
      <dsp:nvSpPr>
        <dsp:cNvPr id="0" name=""/>
        <dsp:cNvSpPr/>
      </dsp:nvSpPr>
      <dsp:spPr>
        <a:xfrm>
          <a:off x="1343939" y="503840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270226" y="3191576"/>
              </a:moveTo>
              <a:arcTo wR="2148448" hR="2148448" stAng="9057185" swAng="1924802"/>
            </a:path>
          </a:pathLst>
        </a:custGeom>
        <a:noFill/>
        <a:ln w="28575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55BA8-1A79-4017-9FE1-FD2133838D0A}">
      <dsp:nvSpPr>
        <dsp:cNvPr id="0" name=""/>
        <dsp:cNvSpPr/>
      </dsp:nvSpPr>
      <dsp:spPr>
        <a:xfrm>
          <a:off x="621184" y="1450242"/>
          <a:ext cx="1655814" cy="1076279"/>
        </a:xfrm>
        <a:prstGeom prst="roundRect">
          <a:avLst/>
        </a:prstGeom>
        <a:noFill/>
        <a:ln w="38100" cap="flat" cmpd="sng" algn="ctr">
          <a:solidFill>
            <a:schemeClr val="tx2">
              <a:lumMod val="90000"/>
              <a:lumOff val="1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>
                  <a:lumMod val="10000"/>
                </a:schemeClr>
              </a:solidFill>
            </a:rPr>
            <a:t>Идеи для путешествий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21184" y="1450242"/>
        <a:ext cx="1655814" cy="1076279"/>
      </dsp:txXfrm>
    </dsp:sp>
    <dsp:sp modelId="{868557B6-F841-4BCD-AA2F-C793672DBA75}">
      <dsp:nvSpPr>
        <dsp:cNvPr id="0" name=""/>
        <dsp:cNvSpPr/>
      </dsp:nvSpPr>
      <dsp:spPr>
        <a:xfrm>
          <a:off x="1343939" y="503840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374662" y="936213"/>
              </a:moveTo>
              <a:arcTo wR="2148448" hR="2148448" stAng="12860962" swAng="1959398"/>
            </a:path>
          </a:pathLst>
        </a:custGeom>
        <a:noFill/>
        <a:ln w="19050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94C2-3B9D-4814-B7F5-3C39D8F9AA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C557-8067-4584-8370-23CF97694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DC557-8067-4584-8370-23CF976943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Большое внимание в рамках своей деятельности СПб ГКУ «ГТИБ» уделяет вопросу взаимодействия с экскурсоводами и гидами-переводчиками: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оказывается информационная помощь, а также методические консультации по профессиональным вопросам. Учреждение тесно сотрудничает с экскурсоводами и гидами-переводчиками в рамках организации экскурсионного обслуживания высокопоставленных делегаций. совместными усилиями были организованы и проведены экскурсионные программы для представителей международной ассоциации Маркетинга европейских городов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Cities Marketing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Совета Безопасности Организации Объединённых Наций, Международной Ассоциации футбола (ФИФА), Организации Объединённых Наций по вопросам образования, науки и культуры (ЮНЕСКО).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2013 году благодаря слаженной работе экскурсоводов и гидов-переводчиков состоялось экскурсионное обслуживание делегатов Петербургского международного экономического форума (ПМЭФ),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заседания Координационного совета по туризму при Министерстве культуры Российской Федерации, Совета безопасности Чешской республики, Международной ассоциации конгрессов и конференций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Congress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ICCA).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Саммита «Группы двадцати», СПБ ГКУ «ГТИБ» координировало работу гидов-переводчиков, задействованных в экскурсионном обслуживании Саммита, и проводило встречи, посвященные организационным вопросам.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C5663-5085-4ED8-A13C-D0FDA58648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559F40-F3E4-43C7-88FB-057B5097E326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BF21FC-E5EF-47BC-AA88-D718AA79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spb.info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jpe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pb.info/" TargetMode="External"/><Relationship Id="rId5" Type="http://schemas.openxmlformats.org/officeDocument/2006/relationships/hyperlink" Target="mailto:office@ispb.info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6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5.jpeg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18" Type="http://schemas.openxmlformats.org/officeDocument/2006/relationships/image" Target="../media/image5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hyperlink" Target="http://images.google.ru/imgres?imgurl=http://www.expomenu.ru/images/expologo/18209.jpg&amp;imgrefurl=http://vmilan.ru/expo/index.html&amp;usg=__KhGzKe5Rpm5w3gJmSc7PStoLTV8=&amp;h=200&amp;w=200&amp;sz=25&amp;hl=ru&amp;start=14&amp;um=1&amp;itbs=1&amp;tbnid=_c3A2G6mDr9cDM:&amp;tbnh=104&amp;tbnw=104&amp;prev=/images?q=%D0%B2%D1%8B%D1%81%D1%82%D0%B0%D0%B2%D0%BA%D0%B0+bit&amp;hl=ru&amp;lr=&amp;sa=N&amp;um=1&amp;newwindow=1" TargetMode="Externa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hyperlink" Target="http://mit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714357"/>
            <a:ext cx="8429684" cy="28860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E7CD2"/>
                </a:solidFill>
              </a:rPr>
              <a:t>СПб ГКУ «ГТИБ» как ключевой инструмент развития туризма в Санкт-Петербурге</a:t>
            </a:r>
            <a:endParaRPr lang="ru-RU" b="1" dirty="0">
              <a:solidFill>
                <a:srgbClr val="1E7CD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6" descr="x_8862c1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571876"/>
            <a:ext cx="2304462" cy="2433384"/>
          </a:xfrm>
        </p:spPr>
      </p:pic>
      <p:pic>
        <p:nvPicPr>
          <p:cNvPr id="7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497" y="0"/>
            <a:ext cx="9179497" cy="6858000"/>
          </a:xfrm>
          <a:prstGeom prst="rect">
            <a:avLst/>
          </a:prstGeom>
          <a:noFill/>
        </p:spPr>
      </p:pic>
      <p:pic>
        <p:nvPicPr>
          <p:cNvPr id="8" name="Содержимое 6" descr="x_8862c1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500438"/>
            <a:ext cx="2304462" cy="24333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4053" t="23422" r="33463" b="22684"/>
          <a:stretch>
            <a:fillRect/>
          </a:stretch>
        </p:blipFill>
        <p:spPr bwMode="auto">
          <a:xfrm>
            <a:off x="6155870" y="1245899"/>
            <a:ext cx="1818383" cy="321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6568" y="162046"/>
            <a:ext cx="8064661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0070C0"/>
                </a:solidFill>
              </a:rPr>
              <a:t>Реализация маркетинговой стратегии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u="sng" dirty="0" smtClean="0">
                <a:solidFill>
                  <a:srgbClr val="1E7CD2"/>
                </a:solidFill>
              </a:rPr>
              <a:t>содействие в организации пресс-туров, публикации в СМИ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1650" t="11610" r="20469" b="7919"/>
          <a:stretch>
            <a:fillRect/>
          </a:stretch>
        </p:blipFill>
        <p:spPr bwMode="auto">
          <a:xfrm>
            <a:off x="7283018" y="3606340"/>
            <a:ext cx="1436186" cy="212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Travel Squ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" y="1193928"/>
            <a:ext cx="1243013" cy="847725"/>
          </a:xfrm>
          <a:prstGeom prst="rect">
            <a:avLst/>
          </a:prstGeom>
          <a:noFill/>
        </p:spPr>
      </p:pic>
      <p:pic>
        <p:nvPicPr>
          <p:cNvPr id="1028" name="Picture 4" descr="Cruiseabl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850" y="1484784"/>
            <a:ext cx="1010650" cy="134753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975104" y="1450849"/>
            <a:ext cx="4087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MashMedia</a:t>
            </a:r>
            <a:r>
              <a:rPr lang="ru-RU" dirty="0" smtClean="0"/>
              <a:t>» (Великобритания)</a:t>
            </a:r>
          </a:p>
          <a:p>
            <a:endParaRPr lang="ru-RU" dirty="0" smtClean="0"/>
          </a:p>
          <a:p>
            <a:r>
              <a:rPr lang="ru-RU" dirty="0" smtClean="0"/>
              <a:t>бортовой журнал «LAN»</a:t>
            </a:r>
          </a:p>
          <a:p>
            <a:endParaRPr lang="ru-RU" dirty="0" smtClean="0"/>
          </a:p>
          <a:p>
            <a:r>
              <a:rPr lang="ru-RU" dirty="0" smtClean="0"/>
              <a:t> «</a:t>
            </a:r>
            <a:r>
              <a:rPr lang="ru-RU" dirty="0" err="1" smtClean="0"/>
              <a:t>TravelSquire</a:t>
            </a:r>
            <a:r>
              <a:rPr lang="ru-RU" dirty="0" smtClean="0"/>
              <a:t>» (США)</a:t>
            </a:r>
          </a:p>
          <a:p>
            <a:endParaRPr lang="ru-RU" dirty="0" smtClean="0"/>
          </a:p>
          <a:p>
            <a:r>
              <a:rPr lang="ru-RU" dirty="0" smtClean="0"/>
              <a:t> «</a:t>
            </a:r>
            <a:r>
              <a:rPr lang="ru-RU" dirty="0" err="1" smtClean="0"/>
              <a:t>Cruiseable</a:t>
            </a:r>
            <a:r>
              <a:rPr lang="ru-RU" dirty="0" smtClean="0"/>
              <a:t>» (США)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блог</a:t>
            </a:r>
            <a:r>
              <a:rPr lang="ru-RU" dirty="0" smtClean="0"/>
              <a:t> «</a:t>
            </a:r>
            <a:r>
              <a:rPr lang="ru-RU" dirty="0" err="1" smtClean="0"/>
              <a:t>Spotted</a:t>
            </a:r>
            <a:r>
              <a:rPr lang="ru-RU" dirty="0" smtClean="0"/>
              <a:t> </a:t>
            </a:r>
            <a:r>
              <a:rPr lang="ru-RU" dirty="0" err="1" smtClean="0"/>
              <a:t>by</a:t>
            </a:r>
            <a:r>
              <a:rPr lang="ru-RU" dirty="0" smtClean="0"/>
              <a:t> </a:t>
            </a:r>
            <a:r>
              <a:rPr lang="ru-RU" dirty="0" err="1" smtClean="0"/>
              <a:t>locals</a:t>
            </a:r>
            <a:r>
              <a:rPr lang="ru-RU" dirty="0" smtClean="0"/>
              <a:t>» (Нидерланды), </a:t>
            </a:r>
          </a:p>
          <a:p>
            <a:endParaRPr lang="ru-RU" dirty="0" smtClean="0"/>
          </a:p>
          <a:p>
            <a:r>
              <a:rPr lang="ru-RU" dirty="0" err="1" smtClean="0"/>
              <a:t>блог</a:t>
            </a:r>
            <a:r>
              <a:rPr lang="ru-RU" dirty="0" smtClean="0"/>
              <a:t> «</a:t>
            </a:r>
            <a:r>
              <a:rPr lang="ru-RU" dirty="0" err="1" smtClean="0"/>
              <a:t>Sonia</a:t>
            </a:r>
            <a:r>
              <a:rPr lang="ru-RU" dirty="0" smtClean="0"/>
              <a:t> </a:t>
            </a:r>
            <a:r>
              <a:rPr lang="ru-RU" dirty="0" err="1" smtClean="0"/>
              <a:t>Graupera</a:t>
            </a:r>
            <a:r>
              <a:rPr lang="ru-RU" dirty="0" smtClean="0"/>
              <a:t>» (Испания) 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Vie</a:t>
            </a:r>
            <a:r>
              <a:rPr lang="ru-RU" dirty="0" smtClean="0"/>
              <a:t> </a:t>
            </a:r>
            <a:r>
              <a:rPr lang="ru-RU" dirty="0" err="1" smtClean="0"/>
              <a:t>Pratique</a:t>
            </a:r>
            <a:r>
              <a:rPr lang="ru-RU" dirty="0" smtClean="0"/>
              <a:t> </a:t>
            </a:r>
            <a:r>
              <a:rPr lang="ru-RU" dirty="0" err="1" smtClean="0"/>
              <a:t>Féminin</a:t>
            </a:r>
            <a:r>
              <a:rPr lang="ru-RU" dirty="0" smtClean="0"/>
              <a:t> </a:t>
            </a:r>
            <a:r>
              <a:rPr lang="ru-RU" dirty="0" err="1" smtClean="0"/>
              <a:t>Magazine</a:t>
            </a:r>
            <a:r>
              <a:rPr lang="ru-RU" dirty="0" smtClean="0"/>
              <a:t>» и «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Guest</a:t>
            </a:r>
            <a:r>
              <a:rPr lang="ru-RU" dirty="0" smtClean="0"/>
              <a:t> </a:t>
            </a:r>
            <a:r>
              <a:rPr lang="ru-RU" dirty="0" err="1" smtClean="0"/>
              <a:t>Guide</a:t>
            </a:r>
            <a:r>
              <a:rPr lang="ru-RU" dirty="0" smtClean="0"/>
              <a:t> </a:t>
            </a:r>
            <a:r>
              <a:rPr lang="ru-RU" dirty="0" err="1" smtClean="0"/>
              <a:t>Book</a:t>
            </a:r>
            <a:r>
              <a:rPr lang="ru-RU" dirty="0" smtClean="0"/>
              <a:t>» (Франция) </a:t>
            </a:r>
          </a:p>
          <a:p>
            <a:endParaRPr lang="ru-RU" dirty="0" smtClean="0"/>
          </a:p>
          <a:p>
            <a:r>
              <a:rPr lang="ru-RU" dirty="0" err="1" smtClean="0"/>
              <a:t>Bombardier's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 </a:t>
            </a:r>
            <a:r>
              <a:rPr lang="ru-RU" dirty="0" err="1" smtClean="0"/>
              <a:t>Aircraft</a:t>
            </a:r>
            <a:r>
              <a:rPr lang="ru-RU" dirty="0" smtClean="0"/>
              <a:t> </a:t>
            </a:r>
            <a:r>
              <a:rPr lang="ru-RU" dirty="0" err="1" smtClean="0"/>
              <a:t>Magazine</a:t>
            </a:r>
            <a:r>
              <a:rPr lang="ru-RU" dirty="0" smtClean="0"/>
              <a:t> (Канада). </a:t>
            </a:r>
            <a:endParaRPr lang="ru-RU" dirty="0"/>
          </a:p>
        </p:txBody>
      </p:sp>
      <p:pic>
        <p:nvPicPr>
          <p:cNvPr id="1030" name="Picture 6" descr="Spotted by Loc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858" y="3161501"/>
            <a:ext cx="880015" cy="632955"/>
          </a:xfrm>
          <a:prstGeom prst="rect">
            <a:avLst/>
          </a:prstGeom>
          <a:noFill/>
        </p:spPr>
      </p:pic>
      <p:pic>
        <p:nvPicPr>
          <p:cNvPr id="1032" name="Picture 8" descr="http://www.luxetentations.fr/wp-content/themes/minimalisma/images/logo_lt_gre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5" y="4136861"/>
            <a:ext cx="1764792" cy="374989"/>
          </a:xfrm>
          <a:prstGeom prst="rect">
            <a:avLst/>
          </a:prstGeom>
          <a:noFill/>
        </p:spPr>
      </p:pic>
      <p:pic>
        <p:nvPicPr>
          <p:cNvPr id="10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1E7CD2"/>
                </a:solidFill>
              </a:rPr>
              <a:t>Развитие международного и межрегионального сотрудничества в сфере туризма</a:t>
            </a:r>
            <a:endParaRPr lang="ru-RU" sz="2800" b="1" i="1" dirty="0">
              <a:solidFill>
                <a:srgbClr val="1E7CD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18287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/>
              <a:t>	Одним </a:t>
            </a:r>
            <a:r>
              <a:rPr lang="ru-RU" sz="2400" i="1" dirty="0"/>
              <a:t>из направлений деятельности СПб ГКУ «ГТИБ» является сотрудничество с региональными и зарубежными туристско-информационными </a:t>
            </a:r>
            <a:r>
              <a:rPr lang="ru-RU" sz="2400" i="1" dirty="0" smtClean="0"/>
              <a:t>центрами.  </a:t>
            </a:r>
          </a:p>
          <a:p>
            <a:pPr algn="just"/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71810"/>
            <a:ext cx="5894421" cy="35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00042"/>
            <a:ext cx="907834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497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1E7CD2"/>
                </a:solidFill>
              </a:rPr>
              <a:t>Развитие </a:t>
            </a:r>
            <a:r>
              <a:rPr lang="ru-RU" sz="2800" b="1" i="1" dirty="0">
                <a:solidFill>
                  <a:srgbClr val="1E7CD2"/>
                </a:solidFill>
              </a:rPr>
              <a:t>международного и межрегионального сотрудничества в сфере туризма</a:t>
            </a:r>
            <a:endParaRPr lang="ru-RU" i="1" dirty="0">
              <a:solidFill>
                <a:srgbClr val="1E7CD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200" u="sng" dirty="0" smtClean="0"/>
              <a:t>Цели сотрудничества:</a:t>
            </a:r>
          </a:p>
          <a:p>
            <a:pPr algn="just"/>
            <a:r>
              <a:rPr lang="ru-RU" dirty="0" smtClean="0"/>
              <a:t>Совместное участие в развитии единой информационной среды, обеспечивающей участников туристского сектора доступной, актуальной и достоверной информацией о туристском потенциале городов и регионов-партнёров.</a:t>
            </a:r>
          </a:p>
          <a:p>
            <a:pPr algn="just"/>
            <a:r>
              <a:rPr lang="ru-RU" dirty="0" smtClean="0"/>
              <a:t>Повышение качества информационного обслуживания городов и регионов-партнёров.</a:t>
            </a:r>
          </a:p>
          <a:p>
            <a:pPr algn="just"/>
            <a:r>
              <a:rPr lang="ru-RU" dirty="0" smtClean="0"/>
              <a:t>Содействие созданию условий для активного использования природного и культурного потенциалов городов и регионов-партнёров.</a:t>
            </a:r>
          </a:p>
          <a:p>
            <a:r>
              <a:rPr lang="ru-RU" dirty="0" smtClean="0"/>
              <a:t>Содействие в продвижении </a:t>
            </a:r>
            <a:r>
              <a:rPr lang="ru-RU" dirty="0" err="1" smtClean="0"/>
              <a:t>турпродуктов</a:t>
            </a:r>
            <a:r>
              <a:rPr lang="ru-RU" dirty="0" smtClean="0"/>
              <a:t> городов и регионов-партнёров.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28604"/>
            <a:ext cx="907834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497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186634" cy="114300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1E7CD2"/>
                </a:solidFill>
              </a:rPr>
              <a:t>Развитие </a:t>
            </a:r>
            <a:r>
              <a:rPr lang="ru-RU" sz="2800" b="1" i="1" dirty="0">
                <a:solidFill>
                  <a:srgbClr val="1E7CD2"/>
                </a:solidFill>
              </a:rPr>
              <a:t>международного и межрегионального сотрудничества в сфере туризма</a:t>
            </a:r>
            <a:endParaRPr lang="ru-RU" i="1" dirty="0">
              <a:solidFill>
                <a:srgbClr val="1E7CD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1"/>
            <a:ext cx="8643998" cy="15001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	В рамках соглашений ведётся </a:t>
            </a:r>
            <a:r>
              <a:rPr lang="ru-RU" sz="1800" b="1" dirty="0" smtClean="0"/>
              <a:t>регулярный обмен информацией </a:t>
            </a:r>
            <a:r>
              <a:rPr lang="ru-RU" sz="1800" dirty="0" smtClean="0"/>
              <a:t>о наиболее интересных и значимых событиях в городах и регионах-партнёрах, о туристских выставках, в которых </a:t>
            </a:r>
            <a:r>
              <a:rPr lang="ru-RU" sz="1800" dirty="0" err="1" smtClean="0"/>
              <a:t>ТИЦы</a:t>
            </a:r>
            <a:r>
              <a:rPr lang="ru-RU" sz="1800" dirty="0" smtClean="0"/>
              <a:t> принимают участие. Такой информационный обмен не только способствует взаимному продвижению </a:t>
            </a:r>
            <a:r>
              <a:rPr lang="ru-RU" sz="1800" dirty="0" err="1" smtClean="0"/>
              <a:t>дестинаций</a:t>
            </a:r>
            <a:r>
              <a:rPr lang="ru-RU" sz="1800" dirty="0" smtClean="0"/>
              <a:t>, но и способствует развитию событийного туризма. </a:t>
            </a:r>
          </a:p>
          <a:p>
            <a:endParaRPr lang="ru-RU" dirty="0"/>
          </a:p>
        </p:txBody>
      </p:sp>
      <p:pic>
        <p:nvPicPr>
          <p:cNvPr id="12" name="Содержимое 11" descr="сотр-обмен инф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24" y="2928934"/>
            <a:ext cx="9022576" cy="321471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07834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497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829444" cy="128588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1E7CD2"/>
                </a:solidFill>
              </a:rPr>
              <a:t>Развитие </a:t>
            </a:r>
            <a:r>
              <a:rPr lang="ru-RU" sz="2800" b="1" i="1" dirty="0">
                <a:solidFill>
                  <a:srgbClr val="1E7CD2"/>
                </a:solidFill>
              </a:rPr>
              <a:t>международного и межрегионального сотрудничества в сфере туризма</a:t>
            </a:r>
            <a:endParaRPr lang="ru-RU" i="1" dirty="0">
              <a:solidFill>
                <a:srgbClr val="1E7CD2"/>
              </a:solidFill>
            </a:endParaRPr>
          </a:p>
        </p:txBody>
      </p:sp>
      <p:pic>
        <p:nvPicPr>
          <p:cNvPr id="12" name="Содержимое 11" descr="логи сот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8801835" cy="2959403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28596" y="1428736"/>
            <a:ext cx="8215370" cy="20002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На </a:t>
            </a:r>
            <a:r>
              <a:rPr lang="ru-RU" sz="2000" dirty="0"/>
              <a:t>данный момент список партнёров СПб ГКУ «ГТИБ» </a:t>
            </a:r>
            <a:r>
              <a:rPr lang="ru-RU" sz="2000" dirty="0" smtClean="0"/>
              <a:t>включает в себя </a:t>
            </a:r>
            <a:r>
              <a:rPr lang="ru-RU" sz="2000" b="1" dirty="0" smtClean="0"/>
              <a:t>47 туристско-информационных центров:</a:t>
            </a:r>
            <a:r>
              <a:rPr lang="ru-RU" sz="2000" dirty="0" smtClean="0"/>
              <a:t> 37 </a:t>
            </a:r>
            <a:r>
              <a:rPr lang="ru-RU" sz="2000" dirty="0"/>
              <a:t>региональных и </a:t>
            </a:r>
            <a:r>
              <a:rPr lang="ru-RU" sz="2000" dirty="0" smtClean="0"/>
              <a:t>10 зарубежных.</a:t>
            </a:r>
          </a:p>
          <a:p>
            <a:pPr algn="just"/>
            <a:r>
              <a:rPr lang="ru-RU" sz="2000" b="1" dirty="0" smtClean="0"/>
              <a:t>Полный список партнёров </a:t>
            </a:r>
            <a:r>
              <a:rPr lang="ru-RU" sz="2000" dirty="0" smtClean="0"/>
              <a:t>СПб ГКУ «ГТИБ» доступен на сайте учреждения </a:t>
            </a:r>
            <a:r>
              <a:rPr lang="en-US" sz="2000" dirty="0" smtClean="0">
                <a:hlinkClick r:id="rId3"/>
              </a:rPr>
              <a:t>http://ispb.info</a:t>
            </a:r>
            <a:r>
              <a:rPr lang="ru-RU" sz="2000" dirty="0" smtClean="0"/>
              <a:t>  в разделе «Партнёры».</a:t>
            </a:r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85728"/>
            <a:ext cx="907834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497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rangesmile.com/maps/europe/russia_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4"/>
          <p:cNvGrpSpPr>
            <a:grpSpLocks/>
          </p:cNvGrpSpPr>
          <p:nvPr/>
        </p:nvGrpSpPr>
        <p:grpSpPr bwMode="auto">
          <a:xfrm>
            <a:off x="5000625" y="4714875"/>
            <a:ext cx="788988" cy="952500"/>
            <a:chOff x="3995935" y="1916832"/>
            <a:chExt cx="1155872" cy="1319576"/>
          </a:xfrm>
        </p:grpSpPr>
        <p:pic>
          <p:nvPicPr>
            <p:cNvPr id="1027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1916832"/>
              <a:ext cx="87630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3" name="TextBox 127"/>
            <p:cNvSpPr txBox="1">
              <a:spLocks noChangeArrowheads="1"/>
            </p:cNvSpPr>
            <p:nvPr/>
          </p:nvSpPr>
          <p:spPr bwMode="auto">
            <a:xfrm>
              <a:off x="3995935" y="2852935"/>
              <a:ext cx="1155872" cy="383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/>
                <a:t>Иркутск</a:t>
              </a:r>
            </a:p>
          </p:txBody>
        </p:sp>
      </p:grp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2000250" y="3286125"/>
            <a:ext cx="749300" cy="681038"/>
            <a:chOff x="2371267" y="4687788"/>
            <a:chExt cx="888280" cy="2233223"/>
          </a:xfrm>
        </p:grpSpPr>
        <p:pic>
          <p:nvPicPr>
            <p:cNvPr id="1027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1267" y="4687788"/>
              <a:ext cx="7620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1" name="TextBox 106"/>
            <p:cNvSpPr txBox="1">
              <a:spLocks noChangeArrowheads="1"/>
            </p:cNvSpPr>
            <p:nvPr/>
          </p:nvSpPr>
          <p:spPr bwMode="auto">
            <a:xfrm>
              <a:off x="2411760" y="6011997"/>
              <a:ext cx="847787" cy="90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/>
                <a:t>Казань</a:t>
              </a:r>
            </a:p>
          </p:txBody>
        </p:sp>
      </p:grpSp>
      <p:pic>
        <p:nvPicPr>
          <p:cNvPr id="10245" name="Содержимое 3" descr="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78593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10"/>
          <p:cNvSpPr>
            <a:spLocks noChangeArrowheads="1"/>
          </p:cNvSpPr>
          <p:nvPr/>
        </p:nvSpPr>
        <p:spPr bwMode="auto">
          <a:xfrm>
            <a:off x="1785938" y="2286000"/>
            <a:ext cx="212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Архангельская область</a:t>
            </a:r>
          </a:p>
        </p:txBody>
      </p:sp>
      <p:grpSp>
        <p:nvGrpSpPr>
          <p:cNvPr id="4" name="Группа 56"/>
          <p:cNvGrpSpPr>
            <a:grpSpLocks/>
          </p:cNvGrpSpPr>
          <p:nvPr/>
        </p:nvGrpSpPr>
        <p:grpSpPr bwMode="auto">
          <a:xfrm>
            <a:off x="1000125" y="2928938"/>
            <a:ext cx="866775" cy="638175"/>
            <a:chOff x="7452320" y="3717032"/>
            <a:chExt cx="1837908" cy="2034118"/>
          </a:xfrm>
        </p:grpSpPr>
        <p:pic>
          <p:nvPicPr>
            <p:cNvPr id="1026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328" y="3717032"/>
              <a:ext cx="1008112" cy="99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9" name="TextBox 124"/>
            <p:cNvSpPr txBox="1">
              <a:spLocks noChangeArrowheads="1"/>
            </p:cNvSpPr>
            <p:nvPr/>
          </p:nvSpPr>
          <p:spPr bwMode="auto">
            <a:xfrm>
              <a:off x="7452320" y="4869160"/>
              <a:ext cx="1837908" cy="88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/>
                <a:t>Чувашия</a:t>
              </a:r>
            </a:p>
          </p:txBody>
        </p:sp>
      </p:grpSp>
      <p:grpSp>
        <p:nvGrpSpPr>
          <p:cNvPr id="5" name="Группа 43"/>
          <p:cNvGrpSpPr>
            <a:grpSpLocks/>
          </p:cNvGrpSpPr>
          <p:nvPr/>
        </p:nvGrpSpPr>
        <p:grpSpPr bwMode="auto">
          <a:xfrm>
            <a:off x="1000125" y="2071688"/>
            <a:ext cx="785813" cy="820737"/>
            <a:chOff x="2339752" y="3645024"/>
            <a:chExt cx="936104" cy="1521674"/>
          </a:xfrm>
        </p:grpSpPr>
        <p:pic>
          <p:nvPicPr>
            <p:cNvPr id="10266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1760" y="3645024"/>
              <a:ext cx="86409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7" name="TextBox 115"/>
            <p:cNvSpPr txBox="1">
              <a:spLocks noChangeArrowheads="1"/>
            </p:cNvSpPr>
            <p:nvPr/>
          </p:nvSpPr>
          <p:spPr bwMode="auto">
            <a:xfrm>
              <a:off x="2339752" y="4653134"/>
              <a:ext cx="887264" cy="51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/>
                <a:t>Москва</a:t>
              </a:r>
            </a:p>
          </p:txBody>
        </p:sp>
      </p:grpSp>
      <p:grpSp>
        <p:nvGrpSpPr>
          <p:cNvPr id="6" name="Группа 49"/>
          <p:cNvGrpSpPr>
            <a:grpSpLocks/>
          </p:cNvGrpSpPr>
          <p:nvPr/>
        </p:nvGrpSpPr>
        <p:grpSpPr bwMode="auto">
          <a:xfrm>
            <a:off x="2643188" y="2714625"/>
            <a:ext cx="714375" cy="642938"/>
            <a:chOff x="5580114" y="3501008"/>
            <a:chExt cx="1835600" cy="1609837"/>
          </a:xfrm>
        </p:grpSpPr>
        <p:pic>
          <p:nvPicPr>
            <p:cNvPr id="10264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 t="6068" b="2919"/>
            <a:stretch>
              <a:fillRect/>
            </a:stretch>
          </p:blipFill>
          <p:spPr bwMode="auto">
            <a:xfrm>
              <a:off x="5584583" y="3501008"/>
              <a:ext cx="1152127" cy="123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5" name="TextBox 121"/>
            <p:cNvSpPr txBox="1">
              <a:spLocks noChangeArrowheads="1"/>
            </p:cNvSpPr>
            <p:nvPr/>
          </p:nvSpPr>
          <p:spPr bwMode="auto">
            <a:xfrm>
              <a:off x="5580114" y="4643845"/>
              <a:ext cx="1835600" cy="4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/>
                <a:t>Марий Эл</a:t>
              </a:r>
            </a:p>
          </p:txBody>
        </p:sp>
      </p:grpSp>
      <p:grpSp>
        <p:nvGrpSpPr>
          <p:cNvPr id="7" name="Группа 55"/>
          <p:cNvGrpSpPr>
            <a:grpSpLocks/>
          </p:cNvGrpSpPr>
          <p:nvPr/>
        </p:nvGrpSpPr>
        <p:grpSpPr bwMode="auto">
          <a:xfrm>
            <a:off x="2571750" y="3429000"/>
            <a:ext cx="714375" cy="755650"/>
            <a:chOff x="7092280" y="2204864"/>
            <a:chExt cx="1588558" cy="1298876"/>
          </a:xfrm>
        </p:grpSpPr>
        <p:pic>
          <p:nvPicPr>
            <p:cNvPr id="10262" name="Picture 2" descr="http://www.apiural.ru/UserFiles/image/newsmain/0/4/3/40313_normal.jpg"/>
            <p:cNvPicPr>
              <a:picLocks noChangeAspect="1" noChangeArrowheads="1"/>
            </p:cNvPicPr>
            <p:nvPr/>
          </p:nvPicPr>
          <p:blipFill>
            <a:blip r:embed="rId9" cstate="print"/>
            <a:srcRect l="13065" r="14246"/>
            <a:stretch>
              <a:fillRect/>
            </a:stretch>
          </p:blipFill>
          <p:spPr bwMode="auto">
            <a:xfrm>
              <a:off x="7427737" y="2204864"/>
              <a:ext cx="888679" cy="78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3" name="TextBox 130"/>
            <p:cNvSpPr txBox="1">
              <a:spLocks noChangeArrowheads="1"/>
            </p:cNvSpPr>
            <p:nvPr/>
          </p:nvSpPr>
          <p:spPr bwMode="auto">
            <a:xfrm>
              <a:off x="7092280" y="3068960"/>
              <a:ext cx="1588558" cy="43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/>
                <a:t>Екатеринбург</a:t>
              </a:r>
            </a:p>
          </p:txBody>
        </p:sp>
      </p:grpSp>
      <p:pic>
        <p:nvPicPr>
          <p:cNvPr id="10251" name="Picture 12" descr="http://eng.ispb.info/upload/image/lentravel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313" y="928688"/>
            <a:ext cx="500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Прямоугольник 24"/>
          <p:cNvSpPr>
            <a:spLocks noChangeArrowheads="1"/>
          </p:cNvSpPr>
          <p:nvPr/>
        </p:nvSpPr>
        <p:spPr bwMode="auto">
          <a:xfrm>
            <a:off x="857250" y="1571625"/>
            <a:ext cx="109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Ленобласть</a:t>
            </a:r>
          </a:p>
        </p:txBody>
      </p:sp>
      <p:pic>
        <p:nvPicPr>
          <p:cNvPr id="10253" name="Picture 4" descr="флаг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75" y="1143000"/>
            <a:ext cx="4286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Прямоугольник 26"/>
          <p:cNvSpPr>
            <a:spLocks noChangeArrowheads="1"/>
          </p:cNvSpPr>
          <p:nvPr/>
        </p:nvSpPr>
        <p:spPr bwMode="auto">
          <a:xfrm>
            <a:off x="2286000" y="1357313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Кронштадт</a:t>
            </a:r>
          </a:p>
        </p:txBody>
      </p:sp>
      <p:grpSp>
        <p:nvGrpSpPr>
          <p:cNvPr id="8" name="Группа 32"/>
          <p:cNvGrpSpPr>
            <a:grpSpLocks/>
          </p:cNvGrpSpPr>
          <p:nvPr/>
        </p:nvGrpSpPr>
        <p:grpSpPr bwMode="auto">
          <a:xfrm>
            <a:off x="2143125" y="3929063"/>
            <a:ext cx="571500" cy="514350"/>
            <a:chOff x="2210396" y="666775"/>
            <a:chExt cx="1247989" cy="2020742"/>
          </a:xfrm>
        </p:grpSpPr>
        <p:pic>
          <p:nvPicPr>
            <p:cNvPr id="10260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 l="7132" r="7285"/>
            <a:stretch>
              <a:fillRect/>
            </a:stretch>
          </p:blipFill>
          <p:spPr bwMode="auto">
            <a:xfrm>
              <a:off x="2210396" y="666775"/>
              <a:ext cx="993452" cy="110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1" name="TextBox 109"/>
            <p:cNvSpPr txBox="1">
              <a:spLocks noChangeArrowheads="1"/>
            </p:cNvSpPr>
            <p:nvPr/>
          </p:nvSpPr>
          <p:spPr bwMode="auto">
            <a:xfrm>
              <a:off x="2286610" y="1835531"/>
              <a:ext cx="1171775" cy="85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/>
                <a:t>Самара</a:t>
              </a:r>
            </a:p>
          </p:txBody>
        </p:sp>
      </p:grpSp>
      <p:pic>
        <p:nvPicPr>
          <p:cNvPr id="10256" name="Picture 22" descr="http://t2.gstatic.com/images?q=tbn:ANd9GcS5pxGU5YMAR62GmjiG5M5iJYmxogJ0ZlNLonCtSxDHwk5t0sutxWcRUYx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" y="3643313"/>
            <a:ext cx="9286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Овал 31"/>
          <p:cNvSpPr/>
          <p:nvPr/>
        </p:nvSpPr>
        <p:spPr>
          <a:xfrm>
            <a:off x="1187450" y="765175"/>
            <a:ext cx="6913563" cy="4643438"/>
          </a:xfrm>
          <a:prstGeom prst="ellipse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475656" y="1268760"/>
            <a:ext cx="6143625" cy="24776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5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СПб ГКУ «ГТИБ» является членом Ассоциации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ТИЦ России – НП «НАИТО»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59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Национальная ассоциация 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информационно-туристских организаций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8C57-84C1-8742-BFC8-15A4BAE017F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28" name="AutoShape 4" descr="data:image/jpeg;base64,/9j/4AAQSkZJRgABAQAAAQABAAD/2wCEAAkGBxQTEhQUExQVFBUWGBgZGBgXGB0gGhcaFxcYGBwYFxoYHCggGh8lHRYaITEiJSkrLi4uGB8zODMsNygtLisBCgoKDg0OGxAQGzclICYsNC4sLCwsNCwsLCwsNCwsLCwsLCw0NCwsLCwsLywsLDQsLCwsLCwsLCwsLCwsLCwsLP/AABEIAMIBAwMBIgACEQEDEQH/xAAcAAAABwEBAAAAAAAAAAAAAAAAAQIDBAUGBwj/xABFEAACAQIEAwYDBgQDBQgDAAABAhEAAwQSITEFQVEGEyJhcYEykaEHFEJSsfAjM8HhcpLRFSRDYvEIFlNzgoOismPC0v/EABoBAAMBAQEBAAAAAAAAAAAAAAABAgMEBQb/xAAzEQACAgECAwUGBQUBAAAAAAAAAQIRAyExBBJBE1FxsfAiMmGBkaEUM8HR4QUjQlJy8f/aAAwDAQACEQMRAD8A64DVBxHGrhXW8di3cleuczbJ6QzEE9CKubeKQiVOaTGm+b8vrUTifDxiLV1SIzqUE8gNREbeIAz5VO5z+AeKwpIUsouMT4jrMAE+D8uUwRruOtSOH32DBARctlSy3DoYzAZWgeLf4gPXrTHB8UbtpLmmoylZkq6+Fw55kEajyqQwNt1Yag5lI2jnIHWV+tS0aR0JeJu3B8KKx6ZiNOWpEVHl11dFy9UYkr7ECR6TFTEfbTff+3lR3G0NJFsijDSWPqPpqedUeOQrjsKwMCO710MOt5j9bS1pbY0HLT9k1muOD+IlwtlC37BSRMqA4cjnvcYTyimn3ktLQq+M8Ff7xdtJ3eW9F8W7n8u7khbqQNUZfDcVlIMu06Cq66mJwl44jCZrtoCcTh7si+wG0E/zHj4WGrAQZ3q17c8eRVBs/wATEWGS8sDQW1bK5kxmDIzLCzvUe12qOaMRhbzqSCGS0+QZhoeewOhEVDfcDLnhXHbLKrhiouyQbsggsdVPQzplMRFXaqNANRuY21H9R+s1lcZg8M6tcwl3uLlwAk5Wa1c/860w8Ujn8Wgqt4HxNVRgS9nJKm3aW4SAhAnD5h4rZE8tNtzFSsiS01HyWajjODGLW7hZXVCLjEBsmYaKFmM/OeVUnC8MLK/7Pxaqe8XLZvsAVxCoNEYHa6q8jMxIqY+MsYUC5axCFLtxVeYaDEs2ms7ZgddRRdscbhbuEvDGpcspa8S3YEh9cjWG3zEjTTyqk29WKkjMXvs8v2brXOFYk2BIzWLpJQqVkKZnMD4hDD3qVwfiXEcEPHgTdw+xTDXA6oebWlMMi/8AJJA5RXNMX9pOMuK6nEPbBQIMoEvGma42+YjcimOzHaXGWb6FbrkM2hZ2ynXUmSQR18q0lF1bEn8DtHDvtL4fe0N02W1kX0KBSNChJ8JOu09am3eFWlZMRh7yWgJGUPOHcNpGSYDTHiSD603/ALKF9e87iwt5v5lt1Bs355tpIbmHHvNUSdheGYsSgvYc94T3SOVyspytltmVgEfEvzrOGSM1cXoXODi6Zqb3EcrL94TuGHhD/Fh3H5S/4ZOwYAg7edrh76sAwiW125e29Zr/ALn3Yy/7QxgXYBmtsCNPC6smXlTF7hnFcMjHDYqzfAEJavWcu2wVkIAMddKvUhI2S3p0APy2pwPWH4BjuMNJupg7wEyqu1u4jflYEGIqzPGeIqfFw4MsH+ViFLb6fGANqTGmaRDyAjXc/PT50bCOfQfWsnwzthdurcAwN/v0cq9nMgKD8JYswkEayBHSpj8Xxrui28AVXMMzXrqgARuoSTPrQBpIprKQCR/Y/wClU9zD8Qcj+Nh7QymQttmIJiNWaNNeVKu8MxcaY4gxH8hIn83rQhlg2aTsJDCenPT5n5Utlgp5Sf8A45f61RXeFY7NH35SCoEGwvIyzGDryApd/g+LOYLjTJCwzWk0EyQI6/0FOyTQ2dtaXWcvHiKz/JuDTKUUgjXWVYyfY1Ev8exVsHOlsHMIDWriAqdPjUssjczAqabLujWk0kgaVUYfHC4FZ8RaUgkZbNxSrSI8WbnzEUs4NWIJv3csQf40D2AFNJhzIt+78vpQqmfhOEJ1In/zm/8A7oUBZyKxx/iXDrcYu22KS4C1u4rTkGbx+IDSZnUc9DFbDh3aJzZtlcNiVzAm2ohBlb4UY3mUEzr4etbK/hsygfCRqDpoQIHtyjpTXfIbfjAKOIynrtlg8iRpUz4eDdrR/AzWVrcwPFuKYxow2Ewl/D57v8W5ntqczEvcW3L5c7eIzP60Q7R38C/+9YTEWcKIa0WPeZG2yu6MwI0LSYIJIrQ3MBcW1jEANwsA6gt4gYzLlncKywDv4RWlwmKt3raPbhkujMCNiCM2sac4pLFFKtfr9xqTlqROD8fw+ItrctOCpOmvLlpvz2qZfxVtiELDq06aDUb+cVS8T7HYO81tzayNbJKtbYoQJJJGXTczEUxi+xTFStrHYm3MfFlufCNIJAaIiddY1pJZE90/sW2mi9xnELSITmzaHRRmJ01ELrOtUl7NcNq4VZVlFWYhM5yzH4miJkQNutSeC9mGsMCcQ7eAK4ChVuRMM25nXedulTeIYPvbT2kJQLBUg651IZROpgMBPXWhwlN1LbzFdeIF4BbAkNdzgEF2YsSDqRDysHpEbVA7M4427jYS4GJRoS5MqykZ1RuakKYAOmmh5VeYDE95bS5rlcKQDuCeR99KrcTYU44BhpcsZgRI8dm7IMjnDVoohZfhR0FVfGMCt8hTmU2/GjqcrK/4YI5dRqDsQasyaatHc9Sfpp/ShDb6GFweECYgW7pVb19AA8KLN0aggW/wXGIJOUycoIMaDm/2w9one4mCz5lw/wAZDSHcjQEwJyDTXma6p2v7uxhr9+5DJaTKEb8cFmQA7g5mBkGfDXmjGXizFmMsxJJ8yZP61pGOtmV2R+dTDizCCSMhJGvMnl0qJR5q1ZR6O+zPtH95wsAHPaAEdV8vQg/TkwFaPEmzatqHtyobTbMC7z4ZII1edDpXAfs17TnB4lAWHdXDlaToMw+msV6IxuFW/Ze2YOdCsxI20bz11rxnF4OI5U6TOl1PHfUVcsOqwrlhEBWJJkbEXN505ztRcNx3fcihAByt1I5cjG315iYVnh1zuk7u7ctkATbc51kboS3jAP8AimKGKs3AVZrJzqAA1tyVblGXQgjWDGnpXf8AFGFd5Y47AZiHVilwaK6jX0IOjDyPtFRrPFij93iE7vYLdH8q5O0GZRj0b0BNIw/ElfQPLBhpIGhHQxMdPI1biwCpVgGBBBBGhncelMN9gd0ufPlGaMuaBMbxO8U6Kp8Je+7FbLg93tauHYCdLbnkw0AJ3AHOrifKhjQcUQXzo22okOgqRhhaSvxH0H9acpObmdKAFUWWmxc1jbeB5dadijYCHf4fac620PU5R/pSTwawf+Db/wAoqaixSqLYUQ14ZZGgtWx/6RQqZQo5mHKiE50Pof0qDg7IdEJGkAL1j8/r0p64S0qASusk6Aj8vX1pzDW4Ua+nyiK22Rz7yIT3MuIQHe5bZc3KbZDDzJysxHoarMKv3W73QVhaY/w2VfAneEtkuyRl1nKw5GNwJtsfbOZLgMZH11PwsCh+RafapypuCo13B1B+dSyluJViN49P3rQsEag7KfbqP1ptsBtldlG0aMIPTPOXyiB5U5ZsaDUnSOWpB3JgGak0W44yEg+Ir6bjz1o7aBRAGlJt2CDJ19SdJ39fWk38KkTEEayu8np66UkxtdSHhrfdvctScr5nTyJYl1X0zKY6lqHFAVxGEblmuIf/AFpIn3WnHskorARcU5lUagEzKk7QQSCah8fxINq1cnL3eIslwTquuQqf89X1IRfEUlLcCKUedc77ZfavhsJnt2P95vDSAYtqf+Z/xR0WfapSb2LbSKP7feOqEtYND4mYXbkclUEKD5kmfauHOdaseLcVuYm/cv3mzXLhknkPIdAKrjXRFVoZL4gG9GRpQNXXBcEt2xipBz20Dr0IBhwf8yn2NKUlFWylqUoFdo+yLtNdZEtOSQnhzTMDcZgf1rjJFXXZPtG+CvZ1GZWgOsxMGQQeRFcvG4HlxNR3Wxtw+RQn7Wz3PVSrDEgCW1PUkQJ+VLxFxY8RgCdek6b8qyvZftTZxlpXtvMaMNmXatGuPVTDaAkan9615/C8S3Lklv8AE2yYqVkJLQdnBKsMwKCAQCBrPQnqI51Is4Dus3d5lDHNoZAJgHwtMDQ7U7ewisAYBzGD/hM6T6/rT+FGQBT5x568/OvTOVIacOVKutu6DuBIkeYMimEW5b0Q51GyXCQw8lfUEdJmrTMPP5UPb50rHRAfGXCCO5eY5FWX5yP0pffHQstwewj5A1Jw40Pq3/2NOhaTGiA2NC6DNtzVv9NT5U4gYmNPlpPQTqTUlrc76+tJNnoSP0+Rp2FCERgPP5k0uGosjc2+lOZfOlYAQUuiAo6QwUKFCgZGApSrQC0oCrszSGnUGVgHTWdoPWm8OuUBWMxpmP4o2nzjepQFERSsdK7CiiRI+ZPzM0SggUpTprvQMUKZv6kAb6+3madpp2VfET8/0FCExRXKvtVdxPhfeW2VTDFdejEarmka+ID2FHiOLJyBMa9NtqrMXxNidDA8vPmadrqJmd+0btI9vhygMy3LoyvplYAKSVMfCSwA9Jrz5eQr8W/72r0H2iwFvEoUuiRPuDG4Pt9a452h4NlZQrZtNWywJ0gTsTyMdKcMkboHBp2zNCibenFWDFEqyfWtrIEkVe8C4gLLlt1dSCvWVKkH986prdtmnKCYE6dBufal4a5GpEqDr19vb6ilNKSpgrux25aXO6rqoLBddtdCT8qXisMMlt01lfGI1DTsRzEbGo9wFGP7kHUH5GpGCWWXWBqD6TzjbWKTGzRfZhiu7xanvRbmNG0W4DpknkdiJ3g84rufFWX+GrCdTKmYI+LQjnpNebMPZLXANiWymOvKP1r0Fw6xeuYZAAx8KzIOraeJCeR3iK8jjsbWaM4nfwz5sdP1ZqsFxZCo6AD/AKD0qUmMRhvH75Vk7GHdBqpEdQakB6tcVW4PAaoXtoZYPXnTkmOXtWQFwmfKD8/7g09hsc6ag+3Kto50zJ4qNSulOA1T2eMgjxL8qsrd5TseU+1aqSZnTQ9QogaTcuAAkkADcnYUwFRR1mcV24wqsUUtcYckXf0mrDgnE7l/MzWGsoIy5z4m6+HkNqlSV0X2U1Hna0LahQoVRAKFChQAzNHQo6ozGu9GbLPiiY8tppyovEMCl1fHIImGUwyzvBqp4XiLuGsO+MvBgJKgiGCgmAT+JiI251lPJyPXY1jjUo2nr62NBSXYASTArl2L+0/EPie7w2Fz2kZe8fUtlIk5dQqmI3O9avE40u0ZuQIk6FW1DL+h9K0bSM61otcVxSPh+Z/0qmxWLJJJM+tVuI4iJJB8MwPOosXrxy2kZ+pA0npO2lYSz3ojVY0tx/EYnz2BJ+VNW8UCxJ0CkKfMqBAHrU/h/ZC8x/jMqA6mDmOmwjaOvWtTwrgdqwsKoYkyWYAsSefl7VChKW+hXMkYi3bu3Aclt2J10UxqZ3rOfaBwC9Zwb4m6UQIRCHxFy5CgaaKZM89tq7ZFcq/7Q2JK4KxbB+O/r6IjH9YrbDgXNrqRkyNqjgyGTqd5+dNGR7U3Sixru5TAtOHY4WiLiGLoOxGhB39QRoVPXSq28wLEgQCSQOnkKTbahUqNOx2ODUfvT9zUzhzr41cSrKYI3U6QR19KghhRm5yH/WhxvQFRr+F8PV2BDKVLjU/C0RIPTTXWvR/Z3GJdsIUjwgAgRAYAbRpXmHB8IuKth2uDLcZhkk6ZQp32k5tvKu9/ZThMuHuMGBV3EKPwFQQZ8zI+VcjtTqz1o8Pjl/T+2W6lXibeKau4VG+JQfb+tPUKbSe5510VOI4IpjIcpHXUEHlUC7wa4NgD6GtLQrGXDwfw8DRZpIyL4Zl3Uj2oI5AMHy9da1sUy+FUkEqJHlWf4eS92RfbJ7o5f2j41fW9ls3GVbYjwndjqxP0HtVRj+0OJuoLdy6WUGdh9SBrXYX4VZO9q2Z/5RWd492GtXRNmLTdPwn/AEp9lNfE6IZ8LVNUc74Nxg4a+l4KHyyCCY0beDFdE4d25R1DPYvIpMBlUusjlK6j5VheI9l8RZnPbIX84GZR5mOXtVrwB8ij+NfwugOdYexd8yIOQ6ajSp7WSdbeJ1fhsU48yV+H8X5M6Lw7jFm8SLVxWI1K/iHqDqKn1nezty67F2bDXrZkC7aUq8j8LA71ohXVF2rPLzQUJ0vXl5AoUKFUZCKzXHO11uzd7hFe7egHIgnfqfhHuRWmisJ2h+za3fe5dtXGtswkJ+DPMlm3JmTpSkm1SdFYnFSua0I3Fe3TJZzB8Orn/hli1z0i34R6zFYbtD2wvYojNCgCAqyR01nc1teGfZNbGt+8z9VtjKp9SdT8q13B+yWEwxzWbCBvzGWb2LTHtWMcFe8zbJmjfsKjjmE7CcRuWCRZYLccOAbgQkFchziQRoARPU6V0HhHZzE91ZtuBbyW1R2JB+EAeEKdedb2hWrgmcydOyl4d2YsWjmym42wL6wPIbCrlEAEAADoKVQppJbAFR0KFMAVxH/tHYjXBW/K6/8A9FH6mu3GuE/9oxf4+D87d36MlaYveJlscdoUKFdJAKFChFAEzD4Avae4GHgMFYMnws5MxEAKaiLv71Lw+OyIVgw0zDRMgrtB5EiogNTG7dlSSSWpur2trB/4rn0VK7h9mKj7kCI1dv6aVwjC3y2Hw5VGIQ3JI1AkIInl6eYrvP2ZPOAt6QMzR5671xP8x+up7kVy/wBHX/fryNXQoUKo8cFChQoAFChQoAFChQoAIio64C2GzBFDdQBUmhQCbWwlLYGwA9BSqFCgAUKFCgAqFErUqgQIoUKE0AChQmimgYdCklqJXmgBdCaKaxnbrt0mCmygz4gpmidLYOis3nOw5xTUW2ROairZosXx7DW7gtXL9pLjbIzAHynpPnXDPt+4ol3G2rVtszWLbB4/CzkNE9YA+dZbimExV61fxUF0RwL92R8dwiBBMncTG0is1fvs7FnJZjuSZJgRqT5CuiONRM4zclbGqFAKTsKEVoMFCio6ABRqKKj2oA3vZK+bdm2YP44BmDJ1MbHYfIV6P4UgFm2AAPAugGkkSfrXl3gnExh7Np38SlyIBGbQzqv5fOK9N8H4kt2wl0kAMAfLUAxXDJVJ31Pb4zPjnwmCEatJ3+hZUKiniFofjX50g8VtfnH1otHk2TaFQTxa1+b6Go9ztBZHMn0FFoC2oVRP2mt8gTTTdqV5Wz8/7UuZBaNFQrNHtT/+L/5f2pJ7TkmAgHqTTtC5kaehWat8euMYhB6akUeLx93Lo5BHQLr5baVPOroL0s0c0Cawtzi1wjW7cG20D+lQbtzMfE9w77mtFRi876I6PmoVzPux1f5j/ShRoR2+T/T7mgs9onjZfkf9aNu1L8kX32qk4eYXLvHX+p3pd1Z6QP15bVxRyO9Tta0tFyO1D80UD3pLdq3Eyi+W9UjuAJYxsPCJJO1BQJiHJBjQdPIb1amyPgWw7U3TqAsfvSiPaO6ecei+tVvcqG1memmntRLhs2xYa6Tp7jnpp86JT+IJOyxt8fvaEsOfLWfSiw/HLmQnOSCd4HMwIqgZyjmQSJ5eXXqKdw99CFAJ5bDykDy3nyrNyfeUmrLfHdoLlu0113hUUsSY+Ef9PrXFsPiLmJZr90lrl9y5k6wDlVfStr9qmOy4NbQPjxFxUAB1yqcxPpsPeqXs9hgHnKCtsTHUWxoPdors4Z1jc2c3FatQ7yjxONaxa4hhCXIudydJZC6t4jI0UEDSfy1jbm9dE4tbWzi8Y0AquFtvHKXyjUbTLH51zmurFJSVlctaCrdxlMqSp6gwfmKIuTqTNFQFaACaWLzdaRRGgCZh+IuhUpkBXWcgM+uaQat7vbTEsuXLhwDvGHtyfcrWdFKe4WMnU7VLimC0LbgfDji70PcW3bUF7txiAEtgjMVHXxaKOZrtVvGXF7P3LllyGt7HnlS5+pWuQcLw65Ld66hNqzPeAGM8nMqxuJLAFttD0rr3ZC4bvBcYAgclHItiAPEubKJ2HSsc7VJkxtzrpQhuOXGykIsMiPm1M5lGo9TTox10gRAOnLUk8j50fBrJOBwZiScNa23MTPl7TR3ba7Ess+08hmrCWSN1Rn2U97EuzkgsxnmOW/8ApTwsmPCOc+KmmTuwGIZpMESNN/Typm5jFUbNmJHwiRH796lyvYaSWsiYiCAY59d55fKaeYMBqNfL6e9Q72LjKVtu4gkqEYzqIhh5Uo4i68ZbNxfYyfmKTvdlproSWJ9f3FEEJnf5VU8X4u1q3IRg5OVRB3IOrDyifYVLwHEe/HhS4CInwtzE9NfUUm6VlWm66k+ySCCDry8/WpmIxLEfv6VWIt46d03PUq2secc6ZuWcYD4LDTOh5DTnO1S5IE9KHWQ6yCNdfT33FM3sQoBMmAdQBPuBzqdjOG4p7aHJ4x8UlfmNaqrfAcYbpBRQCFY+IaxK8jA2ohmUlbaFPG1okTcp5R9aFPf7ExR3S3/m/tQo7aPevqHZT7hCXrZCiSTzU6nyk6VIsuIjJPry9KtcNwNioLAIxAkLAExqBA61JThMfiOn/XnXA8h3KK6mbuXwTlCx1AXpz/vTdshgCxI1IEA8ucitguAI/G/0pu1wcL8LEak7dTPXrVdr8CHjXeZfQsBnZcsEyY0MwddoosZaGn85hy/KIBOpjXStNe4ArOHYywnkNQeTdaO9wo5YDN6CB+lPtWgUEYvuhlKgZQJ31ieUaVCwjlbjgwCYAiRrMkwNtTt19K1LdmrhK5iI1nXXQ6DT6n0qSnZcTrpufDG/I+1PtAeM5J2yv58fYQbWLbOf8Rk//qtWPZhihCkSHWW65c0wPMlQvvVJxiTxDiDASoZbIY8isCB6i2a03CuIYSzew9u+sO48Nw/BmnwW3P5TuTyIFejJViUUun8nHd51rsZjtVam/jvF4zYsmNDmYurN6QAflWBImundq+JLbvcVYrD3RasJAGUAQXdeo2APMsPOq/B8BwzcDu4xlDYlHInN8INwKoZfSTWmPJyQV9aX2NGrbowLWmABKmDsY0PoedEK0fEXAwODbUktfBVvgWH3trPhkb9TVJ3687aH0kV0Rk2rJZHNFUgXbf8A4R9nP+laztvwWzYt4O4uQ271rMjWUykjT+ZmJzNr5UnOmk+oIxdBau+F8IXEBzbzHJlzBss+NsoiPOnsJ2eOKxRw+HyrcMwhnKMqifH9dtzFNySVslTTly9S5w+Buf7EN7NCd8beSB4ixEMTE6RA15muk/ZEs4XEWjztof8AMhFUPbXh7YLgeHw7A5g6s4JkBgrFgIjw52X2NX/2Y3P95xSSSe5tnU66g1wvJz45P4svl5ZxJH2f4RL/AA/DZi02Q9rQ/wDh3GAO1X//AHdsSWykkxPiPLXlWc+yIE4W+u+TFXh6eKfetx3bV53ESkskqZ144xcdRhMEgiEGm37NOMgylQAAegFH3T9PrQ7p+g/fOue2a0heY0RY9aL7u3lSGw7dBRqNULLHrSTcPWkmw/l6TTX3V+hpWx6D2c9aLP5/WkDBt0J+VEcI4/DPv/SnqFoM3B1+tIbKDPOInnG8daI4W5+UH1P9t6AwtyfgX/NSHoEb46n60KH3ZvyfIiPrQosfrcreHcXa4SSMkgFUIMkaEEMDlnXVd5qauOO5zRJBhGkdDtr7daBu2nzKGUwNYPI8xr60m9hSFhXAjQTm0HTQ6yOtYJJ/AybYu1jGyljrG4AOmsTr843pdrGkxCtrqJjUHbntUS3etsVBLhzqSM4Hh08UR5DWhdcB2zXfEBBHiEAmYAmDoPWoaZRPu3XnmBrqIpaXzplDRFV2GcXJZbrMo0KjQbc9OVSbGFJMkdeflsNNaS5gJJxJAk/p+vSk28afX0n31iPrSGs6qcxAUEZZEHnrpJj150zxG/ks3rkFittzvqYUmBPOj2rqxPY4Lg8T3guOf+LiXc+x0/U1r8F2bu4m8ylFUKEdLjQZECVCz4oJ2MDzrEdm9bdgdXc/Mgf0rqbYnusPeuBsqqlzOV08QtFQg85US3KetfRcXOUElDc8zHGMsj5jlHFuJGCbiKRnOUhQFdUJRvDrlgqD6mrvA8CxtzC3HXBg27mRigu5BcVRKtkDjNHWqnj1o/dMBaAh3RnP/utKg9ZmZ38VdR4t2m4datPg7t34bfcXO7Vs4yoF0IGuv60cRmmlFQVtt9+ye+hpjxxtnJcRetYjurSjuShyrZHwZmOsO7GCTz2ptuFYXMyG9ctuphldV0I0IkaGoOOsi/iWTCi7dVjFsOP4jALzA5wD7Co2IxL5mF0S8+LOCHBAjUnXbrXdFPo/3JcS4s8GtXE0xVpYJ0dYYanmDroAdudXOOwbX8Jh8McThyMOWyND5iH1yk6iBWFY+VLN2VCwNCTMamf+lEscm07+wLRbm87Kdn79m4z2buGvyCrWc5BcHURKnUEZhpyq67IcFuYbEW8W2QYh7l1Dh2KqFBJYt3gaCcswI5akVieAYE9131pmF4ExDZBEwfENdq0/ZXCLexCJcgF/yNrPPLPXc+s1lmb5Xeq6mdxUtN9jf3r9ni4u4S/baysPlJYFla33fjBBiBm1HOmfs9w62+IYkLDAWlXMARmyEKT7xVB9o2HbAKl7CKLdso9sheRdgWffeFAnzqd9l3ivtMnNhhPMn4ef73rixSTwc0fd6G0vfSe9kv7H70LxAGdMY8eUg1vmvjTlXN/slYgcQygH/e2Gvoa39y2zESAY125+f1ryeNbeaXy8kdmOuUlG/G+9H38c49qYuAjZZjQ66j0O1NCSDIImZ1Hz0/WuVya6l6Ew4sdPelG+IqBYs5FChpK82Yk6zzOppRkyNjpqNp20mn2j7wolNiB0Py/XXSgL4iZI9tqhLZmQTO4adZjz5elHbQAeHoBHlyqXkYEv74Op+X96JsZG5Opj5+9Ru58xpqPLTn1pt7UHNGvWDy2nXy5Uu0mPQnnFQY1n0ovvPrUJWA9zqIPi57Uwt8arJzActfQCJ3HKn2kheyi1F49DQqFbxMACGPoKFPtH3hzIobvGAqZxZcKOaLpEAhjABYaa7nWoWK4lcu52w93F5DlUKiCEIUsSCwJUEkAk8yIorGLsNGV1MsyQGOyyfizEGQJmQPFFS8Nh1l7jO1tmUDRgLiqpkiQfDJk6DWK7o8sH7SNJJNeyHhMfelDeVUtt4h3hAYA6ZT1beZn61Z3OJoGOrMiknPplEaRmJ1g6QKyfa3iCq+SXvtoy3D3YVM5OYq2WdgdsvrWc7O8TtWbjG3ftfD4e8LQArAMGLSpn4twTyrT8PzRcl5eqM3NWos6TicXeN1Cnc20K+JXOVmZiIOUaNoI6iald5cJZlVWK7CSegPPeOUVzBO22HsXAbfi08TLbhVOpYKIzP4tiGCwa0Q+0nCG5YVGGRwM7Msd3rBUjcGdZ186ifC5lXsv6DU4d6NnguIm4SO7KgRrcA1OxAIM+mm1V3HcVbOHxLaq3c3RrIEhGH4gNZ061nx2tRbjt31prallzBgrrJ1ylvCVUaQCZNSn7SWcTZugMhmw5UErmYMpXbqCYnnyqHjkpJtaCk1TOb/Zbh1uYrBqwkTcaP8JJrY9vmtiw2FQnvMRiLNrNGkljmPrrWN+yi9GMwv8A7o+h8q0XFr08TvXM691grdy88ABe+cMoGg31Gup0r2OKjeVPu1/b7nDiSp33kK9bGJ45ZtLBt2SiiBplsgsf0FM9nsNgcdxC4l4G6brPdDI0BiA2a23ONiI5isvg+N3l76+vhu4ksgcbqDDPl8yIX0mrnsDi7GGuWr9y8qO63kVAh0ZiqqzsoIA8R5DbetMuKUMbp6qNKt79eQoVKfzNHYwlodocPbsoLaW7UAKI1CMMwjeZ38jWh+0zDYL7tcN4W+9bL3Zgd4XBhRmjVYJJ8i1R+LILV6zj7Cpdi09m6EyZmRjpfRQ0NEEZQZg71hftE47bxP3ZRdN5ERznyZShciAUzGYAA1riw45ZssJR2S1fXS/M3m44001r0IOE7E3b+Ev4q0LZSzJYZ/FAEnSI28+tL7L/AGd4jGO6q1tch8QZiGOxOUFfPnzqP2M7UfdO+R2burltkygSPECPh2nXnO9TuyHbI2eIm67utm6WVlnYOIBIjUggdK9OWTKrpbevqJY1Nx138zZ2/s5FhsOoe6vd3Ua4rGUuIZJjKIHw6zpUPGdnfvXF8a1kolzDLaeyDpbLwPC8fh1O1adO1+D+/wBwfeoRcPbTOf5WYOWyydS0H5elRezbo+Ox2KtO3dX3torFRDMggus/gkADr12rzsuXIpOb/wBdPm19f2GsS2S66mM7YNxN0S1jGXICywIJLuXVGb1BhY5ATrWg+zvEdxfdrgMW8KSwUSfABIAG9M/abZxIe6XAFm2llwDEuyORmzL8Ex8O+s1Ydi7oPEL7FQo7q4Sp1CyZieY5V0OT7D2l9Dnkv7iS7xv7Grwe3jXUHx4lmA8iJE+ev0rfXsYF+IoAYGpOpmI0HUj61gfsctqbOKY7NiHnzEcvnW44jfCZAFJJITOOQzSdJJgaGDG+nSvH4uKlnl66HdiXsk8vIIUT5HT9+1IsHN1An8sbbRm1pxMRJMKYHMiPfX06VHs3Cza5QJ0gmZ5TprPSublSLoki35fs6zUfEWgWkZiOgff2NOOYiVmBIjmR0nTWmTiddUJBJDSF8IABH+JddxNS4phQ4T5RrrB3Pn/egzbgREwNtfnTWIaCRsNgD+I7wDyFR7mLK8hcaZAXRjyMzAHXUjaorWgonFAdY235cuf750m40CB1/c0zhrzOs5SJBhGidNwQCZjTWk/elVdRlO8LLMdPwhZmfIU3DWg0BDgahRBO07dPWlBNwFE/FI/e9OBwQGWSGjTLPz10pF4kaZGdo5EbepYCPWjs9d/uKg7YYAQT86FZ5rl9iSsKJMArqI0gxdjlyoU+yff90Kl6/wDDgttnBlWIYTqPCfaKO1j3UnxNJ31Mn1PPYVMwnC8RdlbdprhXMSFWYgwRpzmNN6afhN8I11rT20RgrMwgKzTA8Wpnyr7Hmg3TaPLWpCZgxliT+/OlW3YaAkRvEfWnjw5u77xHVlJgiYZdRBIPLzFOYXhytq1xVG8TB9FY6T61XMkgYxbUwZA20139KjQNjoav7nCSqsTet5bag6MD8U5VA0JO0kAxVVicBcCqzW2CmIYqQGJEgA89jSjNPqJXZGViD6aedIW7BnQ/vlU6xwsshfPbBAnIWOc6xoAp+pqfhuyt24iMhkswXJGuZ/5YnbxecRB5a05ZIx3ZaWtCexnFFw+JsXHJCpcJaOhFDid17pxDpIN2+xGviPeMTlfxawCOXKqm5hbgDNEhGhiAfARpDaae9L+9E6hQGiC34v7etNRi3Ym5LYeuBme3YRwFBygsYQM0BnY8pI36CrjB9hcTiLZuWWw91FbJ4bo0I02I20nzGtQOC8AvYj+WhYTBIBhdBBbTQGd/XpW3TsR3dtLYxDDEOZKIDlOUwYbQGJknfQxtXLxHEKDpSp+Flwi2trMzxXsjjgtu2W75NAqrc8CMRIQKxEMR5UWF7BcQvBybTKyAeG5IZhoAFJEGPXlW0w3Zi6Li3g9u+qTKuSAcsQc3NS23pVlxJGW8b1tMqgAljeuKGf8AKArZeh1Gtcf457Jq/Dr9S0r3TXrwObY77P8AHWSxa0uVQPHnGUyJ8M6nptWk7C9lrTAuIu3B8aOAAoMEAyDB06da2yrbu2ERnuDvMqKUYmCw0AnUdfKrPh/Zu3atlYypHjAMZo6wNCYEma5sn9QyTg4vR/A0hiTkmtipbsvaQKwsw2v8xFuKnPIZAjYgdJHWl4tL937n3QVktX8zqEyZAqPklVJEBoPrUl8Pdu2Xss4S21vKbouZmWCMh6mQYJPSmMXZNtYTFLacGJYQmUwMuX8JGmu2pneueOV2uZ39zbliltXyIHbdLtzhOIuPayM5VzDallIWWB22Og6iqvsM+W5iLh3XD8+raa6UjtXxPEmwQbtvEWSFtuyzIII22EyoMEfjqDwGzcu4PGNZEuy2UWWC/izEknT4R77V6WN3h9rZvzOTI7yLl1NP9jds2+GI4UHvLtwtrrE5QY5+VbS9dtsTbPdswAYhhqA0xrEctvKs/wBkeFXcNhLNoXRbK6bEq4mSYbrO4FaFLLxJC5o20G241mB/X1ry+Ikp5JSj3nZDRKxVrCuoYZxcIMr/AMon4SQTIjnSbrA/HBKwQFB3M6qfQxT3e5VzMQMxEEdZ0DD5VDbGpGj5d4nSOfPQ7VhJs08SLxrtLasELcS6SFzMbdpnA5DMR7adKi8K7Q4bEJIvq0SDIKgH8sMPiAHX1q17xmOmkgwdCDy1g6z05aVDxGJtWmXvBpdzRCCPCJOZRqY5mNAKuKjLStfH+CG2vATc4wihQMz6jVQCCTJ1ZTA9PMU7jb6sJuW1yggnPpDdBOjeu1KPBrBdbiCPCGTIQEkgwwUDUGSZ13NGtpMr+J2zTDFhCwOQI6/1qJ44qSVi16iLmMSPhyZyIzSDAgEHXXfQClDEZWYDJ3YUkH8Wh1yqBJEHcba062FkKGhQdT/zGI01MTVbgcJaFy54bn8E93LsWLB1BBBOvQR1+dNxTT/Ya5izw98RKnwrGsiPTzmmbTMM7AXJcyRdjKBtCkfhgbb6zScThwAAjDXXWfCDzCjSRIGoorSlLCqzm8BqXYSWObfwCGG3yqIqik3/AJCk4gi+GNiYgaROkQelHUbC4tAo/h2efxAgnU6kFee9ChqtLJ5iTg0C33AAAhdhH5qqOL2xcwF8XAHAa4fEJ1BMHXmKFCq4Z+0vl+o5flvwZynjuHRSAFUA2EJAAgnJbM+s05i8Og+8eFdLlwDQaAINB0o6FfQRb0PIj/l66i7tlTh75Kg5bSlZA0OdtR0PnXSezOGRsJhJRTFlmEqNG7u34h0Op18zQoVzcU3S/wCv0OrhV7L8F5nPe2VsJAQBRJ0UQNGaNBTeEukcJZgSGGKtkMDqCFfUHflQoVsvy4+KJXv/ACLPiWuIxs/mP1uMD9CfnXPrKDKpgTAo6Fa8N7r+XkiM3vfM0nY3EOpbKzLpd2JH/DHStNxK633/AACZjl/iDLOmyctqFCubiF/dfg/JnTjfsFxYY94gkx3S6ctLopHD7YDYggAEHDbD8zmfnzoUK89e6/l5mcXr9TT3LYUSoAIsNBAgj0japDuctkSfh6+QoUK45bI9TGlyeu4wVi4TcIJJBDAgnQgPiBBHsPkKseH4VCZKKTD6lROrwfppQoV6MtNjyHrk+Yjh1sPowDAXABmEwPGYE7VsOCYdFZAqqs21mABMK8THShQrCTOqC1Xh+hKxTHK+vT9BQLHvV1PxAe2QGKKhXGtvobsmfgB5661kraB1AcBgLwgNqBF3SAelHQrpjt9BdC5veGcvhiNtN1J5edZfjOJdbtgq7As6gkEgka6GNxQoVMPzH8xvZD/Dr7AcUAZgExahIJ8AZbRIX8oMmY6mromEBGhldaFCts/vx8F5IzXvC8M51MmSyTrv4TvTeJvN3w8R/lodzue91+g+VChWPT18C1si4xSgFIG5M+fhO/yqIdHIGmvKhQrOe7CJAxKgsfb9BR0KFdUdkKW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QUExQVFBUWGBgZGBgXGB0gGhcaFxcYGBwYFxoYHCggGh8lHRYaITEiJSkrLi4uGB8zODMsNygtLisBCgoKDg0OGxAQGzclICYsNC4sLCwsNCwsLCwsNCwsLCwsLCw0NCwsLCwsLywsLDQsLCwsLCwsLCwsLCwsLCwsLP/AABEIAMIBAwMBIgACEQEDEQH/xAAcAAAABwEBAAAAAAAAAAAAAAAAAQIDBAUGBwj/xABFEAACAQIEAwYDBgQDBQgDAAABAhEAAwQSITEFQVEGEyJhcYEykaEHFEJSsfAjM8HhcpLRFSRDYvEIFlNzgoOismPC0v/EABoBAAMBAQEBAAAAAAAAAAAAAAABAgMEBQb/xAAzEQACAgECAwUGBQUBAAAAAAAAAQIRAyExBBJBE1FxsfAiMmGBkaEUM8HR4QUjQlJy8f/aAAwDAQACEQMRAD8A64DVBxHGrhXW8di3cleuczbJ6QzEE9CKubeKQiVOaTGm+b8vrUTifDxiLV1SIzqUE8gNREbeIAz5VO5z+AeKwpIUsouMT4jrMAE+D8uUwRruOtSOH32DBARctlSy3DoYzAZWgeLf4gPXrTHB8UbtpLmmoylZkq6+Fw55kEajyqQwNt1Yag5lI2jnIHWV+tS0aR0JeJu3B8KKx6ZiNOWpEVHl11dFy9UYkr7ECR6TFTEfbTff+3lR3G0NJFsijDSWPqPpqedUeOQrjsKwMCO710MOt5j9bS1pbY0HLT9k1muOD+IlwtlC37BSRMqA4cjnvcYTyimn3ktLQq+M8Ff7xdtJ3eW9F8W7n8u7khbqQNUZfDcVlIMu06Cq66mJwl44jCZrtoCcTh7si+wG0E/zHj4WGrAQZ3q17c8eRVBs/wATEWGS8sDQW1bK5kxmDIzLCzvUe12qOaMRhbzqSCGS0+QZhoeewOhEVDfcDLnhXHbLKrhiouyQbsggsdVPQzplMRFXaqNANRuY21H9R+s1lcZg8M6tcwl3uLlwAk5Wa1c/860w8Ujn8Wgqt4HxNVRgS9nJKm3aW4SAhAnD5h4rZE8tNtzFSsiS01HyWajjODGLW7hZXVCLjEBsmYaKFmM/OeVUnC8MLK/7Pxaqe8XLZvsAVxCoNEYHa6q8jMxIqY+MsYUC5axCFLtxVeYaDEs2ms7ZgddRRdscbhbuEvDGpcspa8S3YEh9cjWG3zEjTTyqk29WKkjMXvs8v2brXOFYk2BIzWLpJQqVkKZnMD4hDD3qVwfiXEcEPHgTdw+xTDXA6oebWlMMi/8AJJA5RXNMX9pOMuK6nEPbBQIMoEvGma42+YjcimOzHaXGWb6FbrkM2hZ2ynXUmSQR18q0lF1bEn8DtHDvtL4fe0N02W1kX0KBSNChJ8JOu09am3eFWlZMRh7yWgJGUPOHcNpGSYDTHiSD603/ALKF9e87iwt5v5lt1Bs355tpIbmHHvNUSdheGYsSgvYc94T3SOVyspytltmVgEfEvzrOGSM1cXoXODi6Zqb3EcrL94TuGHhD/Fh3H5S/4ZOwYAg7edrh76sAwiW125e29Zr/ALn3Yy/7QxgXYBmtsCNPC6smXlTF7hnFcMjHDYqzfAEJavWcu2wVkIAMddKvUhI2S3p0APy2pwPWH4BjuMNJupg7wEyqu1u4jflYEGIqzPGeIqfFw4MsH+ViFLb6fGANqTGmaRDyAjXc/PT50bCOfQfWsnwzthdurcAwN/v0cq9nMgKD8JYswkEayBHSpj8Xxrui28AVXMMzXrqgARuoSTPrQBpIprKQCR/Y/wClU9zD8Qcj+Nh7QymQttmIJiNWaNNeVKu8MxcaY4gxH8hIn83rQhlg2aTsJDCenPT5n5Utlgp5Sf8A45f61RXeFY7NH35SCoEGwvIyzGDryApd/g+LOYLjTJCwzWk0EyQI6/0FOyTQ2dtaXWcvHiKz/JuDTKUUgjXWVYyfY1Ev8exVsHOlsHMIDWriAqdPjUssjczAqabLujWk0kgaVUYfHC4FZ8RaUgkZbNxSrSI8WbnzEUs4NWIJv3csQf40D2AFNJhzIt+78vpQqmfhOEJ1In/zm/8A7oUBZyKxx/iXDrcYu22KS4C1u4rTkGbx+IDSZnUc9DFbDh3aJzZtlcNiVzAm2ohBlb4UY3mUEzr4etbK/hsygfCRqDpoQIHtyjpTXfIbfjAKOIynrtlg8iRpUz4eDdrR/AzWVrcwPFuKYxow2Ewl/D57v8W5ntqczEvcW3L5c7eIzP60Q7R38C/+9YTEWcKIa0WPeZG2yu6MwI0LSYIJIrQ3MBcW1jEANwsA6gt4gYzLlncKywDv4RWlwmKt3raPbhkujMCNiCM2sac4pLFFKtfr9xqTlqROD8fw+ItrctOCpOmvLlpvz2qZfxVtiELDq06aDUb+cVS8T7HYO81tzayNbJKtbYoQJJJGXTczEUxi+xTFStrHYm3MfFlufCNIJAaIiddY1pJZE90/sW2mi9xnELSITmzaHRRmJ01ELrOtUl7NcNq4VZVlFWYhM5yzH4miJkQNutSeC9mGsMCcQ7eAK4ChVuRMM25nXedulTeIYPvbT2kJQLBUg651IZROpgMBPXWhwlN1LbzFdeIF4BbAkNdzgEF2YsSDqRDysHpEbVA7M4427jYS4GJRoS5MqykZ1RuakKYAOmmh5VeYDE95bS5rlcKQDuCeR99KrcTYU44BhpcsZgRI8dm7IMjnDVoohZfhR0FVfGMCt8hTmU2/GjqcrK/4YI5dRqDsQasyaatHc9Sfpp/ShDb6GFweECYgW7pVb19AA8KLN0aggW/wXGIJOUycoIMaDm/2w9one4mCz5lw/wAZDSHcjQEwJyDTXma6p2v7uxhr9+5DJaTKEb8cFmQA7g5mBkGfDXmjGXizFmMsxJJ8yZP61pGOtmV2R+dTDizCCSMhJGvMnl0qJR5q1ZR6O+zPtH95wsAHPaAEdV8vQg/TkwFaPEmzatqHtyobTbMC7z4ZII1edDpXAfs17TnB4lAWHdXDlaToMw+msV6IxuFW/Ze2YOdCsxI20bz11rxnF4OI5U6TOl1PHfUVcsOqwrlhEBWJJkbEXN505ztRcNx3fcihAByt1I5cjG315iYVnh1zuk7u7ctkATbc51kboS3jAP8AimKGKs3AVZrJzqAA1tyVblGXQgjWDGnpXf8AFGFd5Y47AZiHVilwaK6jX0IOjDyPtFRrPFij93iE7vYLdH8q5O0GZRj0b0BNIw/ElfQPLBhpIGhHQxMdPI1biwCpVgGBBBBGhncelMN9gd0ufPlGaMuaBMbxO8U6Kp8Je+7FbLg93tauHYCdLbnkw0AJ3AHOrifKhjQcUQXzo22okOgqRhhaSvxH0H9acpObmdKAFUWWmxc1jbeB5dadijYCHf4fac620PU5R/pSTwawf+Db/wAoqaixSqLYUQ14ZZGgtWx/6RQqZQo5mHKiE50Pof0qDg7IdEJGkAL1j8/r0p64S0qASusk6Aj8vX1pzDW4Ua+nyiK22Rz7yIT3MuIQHe5bZc3KbZDDzJysxHoarMKv3W73QVhaY/w2VfAneEtkuyRl1nKw5GNwJtsfbOZLgMZH11PwsCh+RafapypuCo13B1B+dSyluJViN49P3rQsEag7KfbqP1ptsBtldlG0aMIPTPOXyiB5U5ZsaDUnSOWpB3JgGak0W44yEg+Ir6bjz1o7aBRAGlJt2CDJ19SdJ39fWk38KkTEEayu8np66UkxtdSHhrfdvctScr5nTyJYl1X0zKY6lqHFAVxGEblmuIf/AFpIn3WnHskorARcU5lUagEzKk7QQSCah8fxINq1cnL3eIslwTquuQqf89X1IRfEUlLcCKUedc77ZfavhsJnt2P95vDSAYtqf+Z/xR0WfapSb2LbSKP7feOqEtYND4mYXbkclUEKD5kmfauHOdaseLcVuYm/cv3mzXLhknkPIdAKrjXRFVoZL4gG9GRpQNXXBcEt2xipBz20Dr0IBhwf8yn2NKUlFWylqUoFdo+yLtNdZEtOSQnhzTMDcZgf1rjJFXXZPtG+CvZ1GZWgOsxMGQQeRFcvG4HlxNR3Wxtw+RQn7Wz3PVSrDEgCW1PUkQJ+VLxFxY8RgCdek6b8qyvZftTZxlpXtvMaMNmXatGuPVTDaAkan9615/C8S3Lklv8AE2yYqVkJLQdnBKsMwKCAQCBrPQnqI51Is4Dus3d5lDHNoZAJgHwtMDQ7U7ewisAYBzGD/hM6T6/rT+FGQBT5x568/OvTOVIacOVKutu6DuBIkeYMimEW5b0Q51GyXCQw8lfUEdJmrTMPP5UPb50rHRAfGXCCO5eY5FWX5yP0pffHQstwewj5A1Jw40Pq3/2NOhaTGiA2NC6DNtzVv9NT5U4gYmNPlpPQTqTUlrc76+tJNnoSP0+Rp2FCERgPP5k0uGosjc2+lOZfOlYAQUuiAo6QwUKFCgZGApSrQC0oCrszSGnUGVgHTWdoPWm8OuUBWMxpmP4o2nzjepQFERSsdK7CiiRI+ZPzM0SggUpTprvQMUKZv6kAb6+3madpp2VfET8/0FCExRXKvtVdxPhfeW2VTDFdejEarmka+ID2FHiOLJyBMa9NtqrMXxNidDA8vPmadrqJmd+0btI9vhygMy3LoyvplYAKSVMfCSwA9Jrz5eQr8W/72r0H2iwFvEoUuiRPuDG4Pt9a452h4NlZQrZtNWywJ0gTsTyMdKcMkboHBp2zNCibenFWDFEqyfWtrIEkVe8C4gLLlt1dSCvWVKkH986prdtmnKCYE6dBufal4a5GpEqDr19vb6ilNKSpgrux25aXO6rqoLBddtdCT8qXisMMlt01lfGI1DTsRzEbGo9wFGP7kHUH5GpGCWWXWBqD6TzjbWKTGzRfZhiu7xanvRbmNG0W4DpknkdiJ3g84rufFWX+GrCdTKmYI+LQjnpNebMPZLXANiWymOvKP1r0Fw6xeuYZAAx8KzIOraeJCeR3iK8jjsbWaM4nfwz5sdP1ZqsFxZCo6AD/AKD0qUmMRhvH75Vk7GHdBqpEdQakB6tcVW4PAaoXtoZYPXnTkmOXtWQFwmfKD8/7g09hsc6ag+3Kto50zJ4qNSulOA1T2eMgjxL8qsrd5TseU+1aqSZnTQ9QogaTcuAAkkADcnYUwFRR1mcV24wqsUUtcYckXf0mrDgnE7l/MzWGsoIy5z4m6+HkNqlSV0X2U1Hna0LahQoVRAKFChQAzNHQo6ozGu9GbLPiiY8tppyovEMCl1fHIImGUwyzvBqp4XiLuGsO+MvBgJKgiGCgmAT+JiI251lPJyPXY1jjUo2nr62NBSXYASTArl2L+0/EPie7w2Fz2kZe8fUtlIk5dQqmI3O9avE40u0ZuQIk6FW1DL+h9K0bSM61otcVxSPh+Z/0qmxWLJJJM+tVuI4iJJB8MwPOosXrxy2kZ+pA0npO2lYSz3ojVY0tx/EYnz2BJ+VNW8UCxJ0CkKfMqBAHrU/h/ZC8x/jMqA6mDmOmwjaOvWtTwrgdqwsKoYkyWYAsSefl7VChKW+hXMkYi3bu3Aclt2J10UxqZ3rOfaBwC9Zwb4m6UQIRCHxFy5CgaaKZM89tq7ZFcq/7Q2JK4KxbB+O/r6IjH9YrbDgXNrqRkyNqjgyGTqd5+dNGR7U3Sixru5TAtOHY4WiLiGLoOxGhB39QRoVPXSq28wLEgQCSQOnkKTbahUqNOx2ODUfvT9zUzhzr41cSrKYI3U6QR19KghhRm5yH/WhxvQFRr+F8PV2BDKVLjU/C0RIPTTXWvR/Z3GJdsIUjwgAgRAYAbRpXmHB8IuKth2uDLcZhkk6ZQp32k5tvKu9/ZThMuHuMGBV3EKPwFQQZ8zI+VcjtTqz1o8Pjl/T+2W6lXibeKau4VG+JQfb+tPUKbSe5510VOI4IpjIcpHXUEHlUC7wa4NgD6GtLQrGXDwfw8DRZpIyL4Zl3Uj2oI5AMHy9da1sUy+FUkEqJHlWf4eS92RfbJ7o5f2j41fW9ls3GVbYjwndjqxP0HtVRj+0OJuoLdy6WUGdh9SBrXYX4VZO9q2Z/5RWd492GtXRNmLTdPwn/AEp9lNfE6IZ8LVNUc74Nxg4a+l4KHyyCCY0beDFdE4d25R1DPYvIpMBlUusjlK6j5VheI9l8RZnPbIX84GZR5mOXtVrwB8ij+NfwugOdYexd8yIOQ6ajSp7WSdbeJ1fhsU48yV+H8X5M6Lw7jFm8SLVxWI1K/iHqDqKn1nezty67F2bDXrZkC7aUq8j8LA71ohXVF2rPLzQUJ0vXl5AoUKFUZCKzXHO11uzd7hFe7egHIgnfqfhHuRWmisJ2h+za3fe5dtXGtswkJ+DPMlm3JmTpSkm1SdFYnFSua0I3Fe3TJZzB8Orn/hli1z0i34R6zFYbtD2wvYojNCgCAqyR01nc1teGfZNbGt+8z9VtjKp9SdT8q13B+yWEwxzWbCBvzGWb2LTHtWMcFe8zbJmjfsKjjmE7CcRuWCRZYLccOAbgQkFchziQRoARPU6V0HhHZzE91ZtuBbyW1R2JB+EAeEKdedb2hWrgmcydOyl4d2YsWjmym42wL6wPIbCrlEAEAADoKVQppJbAFR0KFMAVxH/tHYjXBW/K6/8A9FH6mu3GuE/9oxf4+D87d36MlaYveJlscdoUKFdJAKFChFAEzD4Avae4GHgMFYMnws5MxEAKaiLv71Lw+OyIVgw0zDRMgrtB5EiogNTG7dlSSSWpur2trB/4rn0VK7h9mKj7kCI1dv6aVwjC3y2Hw5VGIQ3JI1AkIInl6eYrvP2ZPOAt6QMzR5671xP8x+up7kVy/wBHX/fryNXQoUKo8cFChQoAFChQoAFChQoAIio64C2GzBFDdQBUmhQCbWwlLYGwA9BSqFCgAUKFCgAqFErUqgQIoUKE0AChQmimgYdCklqJXmgBdCaKaxnbrt0mCmygz4gpmidLYOis3nOw5xTUW2ROairZosXx7DW7gtXL9pLjbIzAHynpPnXDPt+4ol3G2rVtszWLbB4/CzkNE9YA+dZbimExV61fxUF0RwL92R8dwiBBMncTG0is1fvs7FnJZjuSZJgRqT5CuiONRM4zclbGqFAKTsKEVoMFCio6ABRqKKj2oA3vZK+bdm2YP44BmDJ1MbHYfIV6P4UgFm2AAPAugGkkSfrXl3gnExh7Np38SlyIBGbQzqv5fOK9N8H4kt2wl0kAMAfLUAxXDJVJ31Pb4zPjnwmCEatJ3+hZUKiniFofjX50g8VtfnH1otHk2TaFQTxa1+b6Go9ztBZHMn0FFoC2oVRP2mt8gTTTdqV5Wz8/7UuZBaNFQrNHtT/+L/5f2pJ7TkmAgHqTTtC5kaehWat8euMYhB6akUeLx93Lo5BHQLr5baVPOroL0s0c0Cawtzi1wjW7cG20D+lQbtzMfE9w77mtFRi876I6PmoVzPux1f5j/ShRoR2+T/T7mgs9onjZfkf9aNu1L8kX32qk4eYXLvHX+p3pd1Z6QP15bVxRyO9Tta0tFyO1D80UD3pLdq3Eyi+W9UjuAJYxsPCJJO1BQJiHJBjQdPIb1amyPgWw7U3TqAsfvSiPaO6ecei+tVvcqG1memmntRLhs2xYa6Tp7jnpp86JT+IJOyxt8fvaEsOfLWfSiw/HLmQnOSCd4HMwIqgZyjmQSJ5eXXqKdw99CFAJ5bDykDy3nyrNyfeUmrLfHdoLlu0113hUUsSY+Ef9PrXFsPiLmJZr90lrl9y5k6wDlVfStr9qmOy4NbQPjxFxUAB1yqcxPpsPeqXs9hgHnKCtsTHUWxoPdors4Z1jc2c3FatQ7yjxONaxa4hhCXIudydJZC6t4jI0UEDSfy1jbm9dE4tbWzi8Y0AquFtvHKXyjUbTLH51zmurFJSVlctaCrdxlMqSp6gwfmKIuTqTNFQFaACaWLzdaRRGgCZh+IuhUpkBXWcgM+uaQat7vbTEsuXLhwDvGHtyfcrWdFKe4WMnU7VLimC0LbgfDji70PcW3bUF7txiAEtgjMVHXxaKOZrtVvGXF7P3LllyGt7HnlS5+pWuQcLw65Ld66hNqzPeAGM8nMqxuJLAFttD0rr3ZC4bvBcYAgclHItiAPEubKJ2HSsc7VJkxtzrpQhuOXGykIsMiPm1M5lGo9TTox10gRAOnLUk8j50fBrJOBwZiScNa23MTPl7TR3ba7Ess+08hmrCWSN1Rn2U97EuzkgsxnmOW/8ApTwsmPCOc+KmmTuwGIZpMESNN/Typm5jFUbNmJHwiRH796lyvYaSWsiYiCAY59d55fKaeYMBqNfL6e9Q72LjKVtu4gkqEYzqIhh5Uo4i68ZbNxfYyfmKTvdlproSWJ9f3FEEJnf5VU8X4u1q3IRg5OVRB3IOrDyifYVLwHEe/HhS4CInwtzE9NfUUm6VlWm66k+ySCCDry8/WpmIxLEfv6VWIt46d03PUq2secc6ZuWcYD4LDTOh5DTnO1S5IE9KHWQ6yCNdfT33FM3sQoBMmAdQBPuBzqdjOG4p7aHJ4x8UlfmNaqrfAcYbpBRQCFY+IaxK8jA2ohmUlbaFPG1okTcp5R9aFPf7ExR3S3/m/tQo7aPevqHZT7hCXrZCiSTzU6nyk6VIsuIjJPry9KtcNwNioLAIxAkLAExqBA61JThMfiOn/XnXA8h3KK6mbuXwTlCx1AXpz/vTdshgCxI1IEA8ucitguAI/G/0pu1wcL8LEak7dTPXrVdr8CHjXeZfQsBnZcsEyY0MwddoosZaGn85hy/KIBOpjXStNe4ArOHYywnkNQeTdaO9wo5YDN6CB+lPtWgUEYvuhlKgZQJ31ieUaVCwjlbjgwCYAiRrMkwNtTt19K1LdmrhK5iI1nXXQ6DT6n0qSnZcTrpufDG/I+1PtAeM5J2yv58fYQbWLbOf8Rk//qtWPZhihCkSHWW65c0wPMlQvvVJxiTxDiDASoZbIY8isCB6i2a03CuIYSzew9u+sO48Nw/BmnwW3P5TuTyIFejJViUUun8nHd51rsZjtVam/jvF4zYsmNDmYurN6QAflWBImundq+JLbvcVYrD3RasJAGUAQXdeo2APMsPOq/B8BwzcDu4xlDYlHInN8INwKoZfSTWmPJyQV9aX2NGrbowLWmABKmDsY0PoedEK0fEXAwODbUktfBVvgWH3trPhkb9TVJ3687aH0kV0Rk2rJZHNFUgXbf8A4R9nP+laztvwWzYt4O4uQ271rMjWUykjT+ZmJzNr5UnOmk+oIxdBau+F8IXEBzbzHJlzBss+NsoiPOnsJ2eOKxRw+HyrcMwhnKMqifH9dtzFNySVslTTly9S5w+Buf7EN7NCd8beSB4ixEMTE6RA15muk/ZEs4XEWjztof8AMhFUPbXh7YLgeHw7A5g6s4JkBgrFgIjw52X2NX/2Y3P95xSSSe5tnU66g1wvJz45P4svl5ZxJH2f4RL/AA/DZi02Q9rQ/wDh3GAO1X//AHdsSWykkxPiPLXlWc+yIE4W+u+TFXh6eKfetx3bV53ESkskqZ144xcdRhMEgiEGm37NOMgylQAAegFH3T9PrQ7p+g/fOue2a0heY0RY9aL7u3lSGw7dBRqNULLHrSTcPWkmw/l6TTX3V+hpWx6D2c9aLP5/WkDBt0J+VEcI4/DPv/SnqFoM3B1+tIbKDPOInnG8daI4W5+UH1P9t6AwtyfgX/NSHoEb46n60KH3ZvyfIiPrQosfrcreHcXa4SSMkgFUIMkaEEMDlnXVd5qauOO5zRJBhGkdDtr7daBu2nzKGUwNYPI8xr60m9hSFhXAjQTm0HTQ6yOtYJJ/AybYu1jGyljrG4AOmsTr843pdrGkxCtrqJjUHbntUS3etsVBLhzqSM4Hh08UR5DWhdcB2zXfEBBHiEAmYAmDoPWoaZRPu3XnmBrqIpaXzplDRFV2GcXJZbrMo0KjQbc9OVSbGFJMkdeflsNNaS5gJJxJAk/p+vSk28afX0n31iPrSGs6qcxAUEZZEHnrpJj150zxG/ks3rkFittzvqYUmBPOj2rqxPY4Lg8T3guOf+LiXc+x0/U1r8F2bu4m8ylFUKEdLjQZECVCz4oJ2MDzrEdm9bdgdXc/Mgf0rqbYnusPeuBsqqlzOV08QtFQg85US3KetfRcXOUElDc8zHGMsj5jlHFuJGCbiKRnOUhQFdUJRvDrlgqD6mrvA8CxtzC3HXBg27mRigu5BcVRKtkDjNHWqnj1o/dMBaAh3RnP/utKg9ZmZ38VdR4t2m4datPg7t34bfcXO7Vs4yoF0IGuv60cRmmlFQVtt9+ye+hpjxxtnJcRetYjurSjuShyrZHwZmOsO7GCTz2ptuFYXMyG9ctuphldV0I0IkaGoOOsi/iWTCi7dVjFsOP4jALzA5wD7Co2IxL5mF0S8+LOCHBAjUnXbrXdFPo/3JcS4s8GtXE0xVpYJ0dYYanmDroAdudXOOwbX8Jh8McThyMOWyND5iH1yk6iBWFY+VLN2VCwNCTMamf+lEscm07+wLRbm87Kdn79m4z2buGvyCrWc5BcHURKnUEZhpyq67IcFuYbEW8W2QYh7l1Dh2KqFBJYt3gaCcswI5akVieAYE9131pmF4ExDZBEwfENdq0/ZXCLexCJcgF/yNrPPLPXc+s1lmb5Xeq6mdxUtN9jf3r9ni4u4S/baysPlJYFla33fjBBiBm1HOmfs9w62+IYkLDAWlXMARmyEKT7xVB9o2HbAKl7CKLdso9sheRdgWffeFAnzqd9l3ivtMnNhhPMn4ef73rixSTwc0fd6G0vfSe9kv7H70LxAGdMY8eUg1vmvjTlXN/slYgcQygH/e2Gvoa39y2zESAY125+f1ryeNbeaXy8kdmOuUlG/G+9H38c49qYuAjZZjQ66j0O1NCSDIImZ1Hz0/WuVya6l6Ew4sdPelG+IqBYs5FChpK82Yk6zzOppRkyNjpqNp20mn2j7wolNiB0Py/XXSgL4iZI9tqhLZmQTO4adZjz5elHbQAeHoBHlyqXkYEv74Op+X96JsZG5Opj5+9Ru58xpqPLTn1pt7UHNGvWDy2nXy5Uu0mPQnnFQY1n0ovvPrUJWA9zqIPi57Uwt8arJzActfQCJ3HKn2kheyi1F49DQqFbxMACGPoKFPtH3hzIobvGAqZxZcKOaLpEAhjABYaa7nWoWK4lcu52w93F5DlUKiCEIUsSCwJUEkAk8yIorGLsNGV1MsyQGOyyfizEGQJmQPFFS8Nh1l7jO1tmUDRgLiqpkiQfDJk6DWK7o8sH7SNJJNeyHhMfelDeVUtt4h3hAYA6ZT1beZn61Z3OJoGOrMiknPplEaRmJ1g6QKyfa3iCq+SXvtoy3D3YVM5OYq2WdgdsvrWc7O8TtWbjG3ftfD4e8LQArAMGLSpn4twTyrT8PzRcl5eqM3NWos6TicXeN1Cnc20K+JXOVmZiIOUaNoI6iald5cJZlVWK7CSegPPeOUVzBO22HsXAbfi08TLbhVOpYKIzP4tiGCwa0Q+0nCG5YVGGRwM7Msd3rBUjcGdZ186ifC5lXsv6DU4d6NnguIm4SO7KgRrcA1OxAIM+mm1V3HcVbOHxLaq3c3RrIEhGH4gNZ061nx2tRbjt31prallzBgrrJ1ylvCVUaQCZNSn7SWcTZugMhmw5UErmYMpXbqCYnnyqHjkpJtaCk1TOb/Zbh1uYrBqwkTcaP8JJrY9vmtiw2FQnvMRiLNrNGkljmPrrWN+yi9GMwv8A7o+h8q0XFr08TvXM691grdy88ABe+cMoGg31Gup0r2OKjeVPu1/b7nDiSp33kK9bGJ45ZtLBt2SiiBplsgsf0FM9nsNgcdxC4l4G6brPdDI0BiA2a23ONiI5isvg+N3l76+vhu4ksgcbqDDPl8yIX0mrnsDi7GGuWr9y8qO63kVAh0ZiqqzsoIA8R5DbetMuKUMbp6qNKt79eQoVKfzNHYwlodocPbsoLaW7UAKI1CMMwjeZ38jWh+0zDYL7tcN4W+9bL3Zgd4XBhRmjVYJJ8i1R+LILV6zj7Cpdi09m6EyZmRjpfRQ0NEEZQZg71hftE47bxP3ZRdN5ERznyZShciAUzGYAA1riw45ZssJR2S1fXS/M3m44001r0IOE7E3b+Ev4q0LZSzJYZ/FAEnSI28+tL7L/AGd4jGO6q1tch8QZiGOxOUFfPnzqP2M7UfdO+R2burltkygSPECPh2nXnO9TuyHbI2eIm67utm6WVlnYOIBIjUggdK9OWTKrpbevqJY1Nx138zZ2/s5FhsOoe6vd3Ua4rGUuIZJjKIHw6zpUPGdnfvXF8a1kolzDLaeyDpbLwPC8fh1O1adO1+D+/wBwfeoRcPbTOf5WYOWyydS0H5elRezbo+Ox2KtO3dX3torFRDMggus/gkADr12rzsuXIpOb/wBdPm19f2GsS2S66mM7YNxN0S1jGXICywIJLuXVGb1BhY5ATrWg+zvEdxfdrgMW8KSwUSfABIAG9M/abZxIe6XAFm2llwDEuyORmzL8Ex8O+s1Ydi7oPEL7FQo7q4Sp1CyZieY5V0OT7D2l9Dnkv7iS7xv7Grwe3jXUHx4lmA8iJE+ev0rfXsYF+IoAYGpOpmI0HUj61gfsctqbOKY7NiHnzEcvnW44jfCZAFJJITOOQzSdJJgaGDG+nSvH4uKlnl66HdiXsk8vIIUT5HT9+1IsHN1An8sbbRm1pxMRJMKYHMiPfX06VHs3Cza5QJ0gmZ5TprPSublSLoki35fs6zUfEWgWkZiOgff2NOOYiVmBIjmR0nTWmTiddUJBJDSF8IABH+JddxNS4phQ4T5RrrB3Pn/egzbgREwNtfnTWIaCRsNgD+I7wDyFR7mLK8hcaZAXRjyMzAHXUjaorWgonFAdY235cuf750m40CB1/c0zhrzOs5SJBhGidNwQCZjTWk/elVdRlO8LLMdPwhZmfIU3DWg0BDgahRBO07dPWlBNwFE/FI/e9OBwQGWSGjTLPz10pF4kaZGdo5EbepYCPWjs9d/uKg7YYAQT86FZ5rl9iSsKJMArqI0gxdjlyoU+yff90Kl6/wDDgttnBlWIYTqPCfaKO1j3UnxNJ31Mn1PPYVMwnC8RdlbdprhXMSFWYgwRpzmNN6afhN8I11rT20RgrMwgKzTA8Wpnyr7Hmg3TaPLWpCZgxliT+/OlW3YaAkRvEfWnjw5u77xHVlJgiYZdRBIPLzFOYXhytq1xVG8TB9FY6T61XMkgYxbUwZA20139KjQNjoav7nCSqsTet5bag6MD8U5VA0JO0kAxVVicBcCqzW2CmIYqQGJEgA89jSjNPqJXZGViD6aedIW7BnQ/vlU6xwsshfPbBAnIWOc6xoAp+pqfhuyt24iMhkswXJGuZ/5YnbxecRB5a05ZIx3ZaWtCexnFFw+JsXHJCpcJaOhFDid17pxDpIN2+xGviPeMTlfxawCOXKqm5hbgDNEhGhiAfARpDaae9L+9E6hQGiC34v7etNRi3Ym5LYeuBme3YRwFBygsYQM0BnY8pI36CrjB9hcTiLZuWWw91FbJ4bo0I02I20nzGtQOC8AvYj+WhYTBIBhdBBbTQGd/XpW3TsR3dtLYxDDEOZKIDlOUwYbQGJknfQxtXLxHEKDpSp+Flwi2trMzxXsjjgtu2W75NAqrc8CMRIQKxEMR5UWF7BcQvBybTKyAeG5IZhoAFJEGPXlW0w3Zi6Li3g9u+qTKuSAcsQc3NS23pVlxJGW8b1tMqgAljeuKGf8AKArZeh1Gtcf457Jq/Dr9S0r3TXrwObY77P8AHWSxa0uVQPHnGUyJ8M6nptWk7C9lrTAuIu3B8aOAAoMEAyDB06da2yrbu2ERnuDvMqKUYmCw0AnUdfKrPh/Zu3atlYypHjAMZo6wNCYEma5sn9QyTg4vR/A0hiTkmtipbsvaQKwsw2v8xFuKnPIZAjYgdJHWl4tL937n3QVktX8zqEyZAqPklVJEBoPrUl8Pdu2Xss4S21vKbouZmWCMh6mQYJPSmMXZNtYTFLacGJYQmUwMuX8JGmu2pneueOV2uZ39zbliltXyIHbdLtzhOIuPayM5VzDallIWWB22Og6iqvsM+W5iLh3XD8+raa6UjtXxPEmwQbtvEWSFtuyzIII22EyoMEfjqDwGzcu4PGNZEuy2UWWC/izEknT4R77V6WN3h9rZvzOTI7yLl1NP9jds2+GI4UHvLtwtrrE5QY5+VbS9dtsTbPdswAYhhqA0xrEctvKs/wBkeFXcNhLNoXRbK6bEq4mSYbrO4FaFLLxJC5o20G241mB/X1ry+Ikp5JSj3nZDRKxVrCuoYZxcIMr/AMon4SQTIjnSbrA/HBKwQFB3M6qfQxT3e5VzMQMxEEdZ0DD5VDbGpGj5d4nSOfPQ7VhJs08SLxrtLasELcS6SFzMbdpnA5DMR7adKi8K7Q4bEJIvq0SDIKgH8sMPiAHX1q17xmOmkgwdCDy1g6z05aVDxGJtWmXvBpdzRCCPCJOZRqY5mNAKuKjLStfH+CG2vATc4wihQMz6jVQCCTJ1ZTA9PMU7jb6sJuW1yggnPpDdBOjeu1KPBrBdbiCPCGTIQEkgwwUDUGSZ13NGtpMr+J2zTDFhCwOQI6/1qJ44qSVi16iLmMSPhyZyIzSDAgEHXXfQClDEZWYDJ3YUkH8Wh1yqBJEHcba062FkKGhQdT/zGI01MTVbgcJaFy54bn8E93LsWLB1BBBOvQR1+dNxTT/Ya5izw98RKnwrGsiPTzmmbTMM7AXJcyRdjKBtCkfhgbb6zScThwAAjDXXWfCDzCjSRIGoorSlLCqzm8BqXYSWObfwCGG3yqIqik3/AJCk4gi+GNiYgaROkQelHUbC4tAo/h2efxAgnU6kFee9ChqtLJ5iTg0C33AAAhdhH5qqOL2xcwF8XAHAa4fEJ1BMHXmKFCq4Z+0vl+o5flvwZynjuHRSAFUA2EJAAgnJbM+s05i8Og+8eFdLlwDQaAINB0o6FfQRb0PIj/l66i7tlTh75Kg5bSlZA0OdtR0PnXSezOGRsJhJRTFlmEqNG7u34h0Op18zQoVzcU3S/wCv0OrhV7L8F5nPe2VsJAQBRJ0UQNGaNBTeEukcJZgSGGKtkMDqCFfUHflQoVsvy4+KJXv/ACLPiWuIxs/mP1uMD9CfnXPrKDKpgTAo6Fa8N7r+XkiM3vfM0nY3EOpbKzLpd2JH/DHStNxK633/AACZjl/iDLOmyctqFCubiF/dfg/JnTjfsFxYY94gkx3S6ctLopHD7YDYggAEHDbD8zmfnzoUK89e6/l5mcXr9TT3LYUSoAIsNBAgj0japDuctkSfh6+QoUK45bI9TGlyeu4wVi4TcIJJBDAgnQgPiBBHsPkKseH4VCZKKTD6lROrwfppQoV6MtNjyHrk+Yjh1sPowDAXABmEwPGYE7VsOCYdFZAqqs21mABMK8THShQrCTOqC1Xh+hKxTHK+vT9BQLHvV1PxAe2QGKKhXGtvobsmfgB5661kraB1AcBgLwgNqBF3SAelHQrpjt9BdC5veGcvhiNtN1J5edZfjOJdbtgq7As6gkEgka6GNxQoVMPzH8xvZD/Dr7AcUAZgExahIJ8AZbRIX8oMmY6mromEBGhldaFCts/vx8F5IzXvC8M51MmSyTrv4TvTeJvN3w8R/lodzue91+g+VChWPT18C1si4xSgFIG5M+fhO/yqIdHIGmvKhQrOe7CJAxKgsfb9BR0KFdUdkKW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НАИ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2035054" cy="79208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9741" t="25559" r="28835" b="20547"/>
          <a:stretch>
            <a:fillRect/>
          </a:stretch>
        </p:blipFill>
        <p:spPr bwMode="auto">
          <a:xfrm>
            <a:off x="323528" y="1268760"/>
            <a:ext cx="5904656" cy="414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300192" y="1124744"/>
            <a:ext cx="2520280" cy="507831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Члены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/>
              <a:t>Санкт-Петербург</a:t>
            </a:r>
            <a:endParaRPr lang="en-US" dirty="0" smtClean="0"/>
          </a:p>
          <a:p>
            <a:r>
              <a:rPr lang="ru-RU" dirty="0" smtClean="0"/>
              <a:t>Казань</a:t>
            </a:r>
            <a:endParaRPr lang="en-US" dirty="0" smtClean="0"/>
          </a:p>
          <a:p>
            <a:r>
              <a:rPr lang="ru-RU" dirty="0" smtClean="0"/>
              <a:t>Калуга</a:t>
            </a:r>
            <a:endParaRPr lang="en-US" dirty="0" smtClean="0"/>
          </a:p>
          <a:p>
            <a:r>
              <a:rPr lang="ru-RU" dirty="0" smtClean="0"/>
              <a:t>Ленинградская область</a:t>
            </a:r>
            <a:endParaRPr lang="en-US" dirty="0" smtClean="0"/>
          </a:p>
          <a:p>
            <a:r>
              <a:rPr lang="ru-RU" dirty="0" smtClean="0"/>
              <a:t>Великий Новгород</a:t>
            </a:r>
            <a:endParaRPr lang="en-US" dirty="0" smtClean="0"/>
          </a:p>
          <a:p>
            <a:r>
              <a:rPr lang="ru-RU" dirty="0" smtClean="0"/>
              <a:t>Боровский район</a:t>
            </a:r>
            <a:endParaRPr lang="en-US" dirty="0" smtClean="0"/>
          </a:p>
          <a:p>
            <a:r>
              <a:rPr lang="ru-RU" dirty="0" smtClean="0"/>
              <a:t>Нижний Новгород</a:t>
            </a:r>
            <a:endParaRPr lang="en-US" dirty="0" smtClean="0"/>
          </a:p>
          <a:p>
            <a:r>
              <a:rPr lang="ru-RU" dirty="0" smtClean="0"/>
              <a:t>Калининград</a:t>
            </a:r>
            <a:endParaRPr lang="en-US" dirty="0" smtClean="0"/>
          </a:p>
          <a:p>
            <a:r>
              <a:rPr lang="ru-RU" dirty="0" smtClean="0"/>
              <a:t>Самара</a:t>
            </a:r>
          </a:p>
          <a:p>
            <a:r>
              <a:rPr lang="ru-RU" dirty="0" smtClean="0"/>
              <a:t>Углич</a:t>
            </a:r>
          </a:p>
          <a:p>
            <a:r>
              <a:rPr lang="ru-RU" dirty="0" smtClean="0"/>
              <a:t>Тула</a:t>
            </a:r>
            <a:endParaRPr lang="en-US" dirty="0" smtClean="0"/>
          </a:p>
          <a:p>
            <a:r>
              <a:rPr lang="ru-RU" dirty="0" smtClean="0"/>
              <a:t>Свердловская область</a:t>
            </a:r>
            <a:endParaRPr lang="en-US" dirty="0" smtClean="0"/>
          </a:p>
          <a:p>
            <a:r>
              <a:rPr lang="ru-RU" dirty="0" smtClean="0"/>
              <a:t>Республика Коми</a:t>
            </a:r>
            <a:endParaRPr lang="en-US" dirty="0" smtClean="0"/>
          </a:p>
          <a:p>
            <a:r>
              <a:rPr lang="ru-RU" dirty="0" smtClean="0"/>
              <a:t>Республика Дагестан</a:t>
            </a:r>
            <a:endParaRPr lang="en-US" dirty="0" smtClean="0"/>
          </a:p>
          <a:p>
            <a:r>
              <a:rPr lang="ru-RU" dirty="0" smtClean="0"/>
              <a:t>Республика Башкортостан</a:t>
            </a:r>
            <a:endParaRPr lang="en-US" dirty="0" smtClean="0"/>
          </a:p>
          <a:p>
            <a:r>
              <a:rPr lang="ru-RU" dirty="0" smtClean="0"/>
              <a:t>Камчатский край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1268760"/>
            <a:ext cx="2808312" cy="357020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Миссия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Формирование положительного туристского имиджа регионов Российской Федерации на мировом рынке туристских услуг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Создание единого информационного пространства</a:t>
            </a:r>
            <a:endParaRPr lang="en-US" sz="1600" b="1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Введение единых стандартов деятельности ТИЦ РФ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Внедрение инновационных технологий в сфере туризма</a:t>
            </a:r>
            <a:endParaRPr lang="ru-RU" sz="1600" b="1" dirty="0"/>
          </a:p>
        </p:txBody>
      </p:sp>
      <p:pic>
        <p:nvPicPr>
          <p:cNvPr id="16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805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68451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1E7CD2"/>
                </a:solidFill>
              </a:rPr>
              <a:t>Аккредитация гидов-переводчиков</a:t>
            </a:r>
            <a:r>
              <a:rPr lang="en-US" sz="2400" b="1" dirty="0" smtClean="0">
                <a:solidFill>
                  <a:srgbClr val="1E7CD2"/>
                </a:solidFill>
              </a:rPr>
              <a:t> </a:t>
            </a:r>
            <a:endParaRPr lang="ru-RU" sz="2400" b="1" dirty="0">
              <a:solidFill>
                <a:srgbClr val="1E7CD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915480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Постановление  Правительства Санкт-Петербурга </a:t>
            </a:r>
          </a:p>
          <a:p>
            <a:pPr algn="ctr"/>
            <a:r>
              <a:rPr lang="ru-RU" sz="2400" b="1" dirty="0" smtClean="0"/>
              <a:t>от 27 октября 2008 года N 1330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 введении единой системы подготовки и аккредитации экскурсоводов и гидов-переводчиков в Санкт-Петербурге</a:t>
            </a:r>
            <a:r>
              <a:rPr lang="ru-RU" sz="2000" b="1" dirty="0" smtClean="0"/>
              <a:t> </a:t>
            </a:r>
          </a:p>
          <a:p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9590" y="3260189"/>
            <a:ext cx="3431228" cy="335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98790" y="3459287"/>
            <a:ext cx="37415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данный момент при Правительстве Санкт-Петербурга аккредитовано </a:t>
            </a:r>
          </a:p>
          <a:p>
            <a:pPr algn="ctr"/>
            <a:r>
              <a:rPr lang="ru-RU" sz="2000" b="1" dirty="0" smtClean="0"/>
              <a:t>более </a:t>
            </a:r>
            <a:r>
              <a:rPr lang="ru-RU" sz="2000" b="1" dirty="0" smtClean="0">
                <a:solidFill>
                  <a:srgbClr val="1E7CD2"/>
                </a:solidFill>
              </a:rPr>
              <a:t>3 000 </a:t>
            </a:r>
            <a:r>
              <a:rPr lang="ru-RU" sz="2000" b="1" dirty="0" smtClean="0"/>
              <a:t>гидов-переводчиков и экскурсоводов.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4632" y="5266945"/>
            <a:ext cx="4453128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СПб ГКУ «ГТИБ» организует экскурсионное обслуживание делегаций </a:t>
            </a:r>
            <a:endParaRPr lang="ru-RU" dirty="0"/>
          </a:p>
        </p:txBody>
      </p:sp>
      <p:pic>
        <p:nvPicPr>
          <p:cNvPr id="7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Достижения и награды СПб ГКУ «ГТИБ»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57166"/>
            <a:ext cx="907834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67465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Национальная туристская премия им.Сенкевича за активное продвижение туристских ресурсов регионов России</a:t>
            </a:r>
          </a:p>
          <a:p>
            <a:pPr algn="just"/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Победитель Всероссийского конкурса «100 лучших организаций индустрии туризма и гостеприимства в России» в номинации: «Лучший городской туристско-информационный центр»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412776"/>
            <a:ext cx="1053317" cy="94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Секретарь\Desktop\ОТДЕЛ\ПРЕЗЕНТАЦИИ\для презентации ГТИБ\Image0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86198" cy="10988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725144"/>
            <a:ext cx="14151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472514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Лучший национальный офис по туризму или </a:t>
            </a:r>
            <a:r>
              <a:rPr lang="ru-RU" sz="2400" dirty="0" err="1" smtClean="0"/>
              <a:t>конвеншн-бюро</a:t>
            </a:r>
            <a:r>
              <a:rPr lang="ru-RU" sz="2400" dirty="0" smtClean="0"/>
              <a:t> в сфере продвижения </a:t>
            </a:r>
            <a:r>
              <a:rPr lang="en-US" sz="2400" dirty="0" smtClean="0"/>
              <a:t>MICE</a:t>
            </a:r>
            <a:r>
              <a:rPr lang="ru-RU" sz="2400" dirty="0" smtClean="0"/>
              <a:t> 2013</a:t>
            </a:r>
            <a:endParaRPr lang="ru-RU" sz="2400" dirty="0"/>
          </a:p>
        </p:txBody>
      </p:sp>
      <p:pic>
        <p:nvPicPr>
          <p:cNvPr id="11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E7CD2"/>
                </a:solidFill>
              </a:rPr>
              <a:t>Приглашаем к сотрудничеству!</a:t>
            </a:r>
            <a:endParaRPr lang="ru-RU" sz="4000" b="1" dirty="0">
              <a:solidFill>
                <a:srgbClr val="1E7CD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57166"/>
            <a:ext cx="907834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 Мы будем рады знакомству и сотрудничеству с туристско-информационными центрами!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3762401" cy="282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9497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08518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Садовая ул., 14</a:t>
            </a:r>
          </a:p>
          <a:p>
            <a:r>
              <a:rPr lang="ru-RU" dirty="0" smtClean="0"/>
              <a:t>Тел.: +7 (812) 310 28 22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5"/>
              </a:rPr>
              <a:t>office@ispb.info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www.ispb.info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95268"/>
            <a:ext cx="8424936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7CD2"/>
                </a:solidFill>
              </a:rPr>
              <a:t>Санкт-Петербургское туристско-информационное бюро</a:t>
            </a:r>
            <a:endParaRPr lang="ru-RU" sz="2400" b="1" dirty="0">
              <a:solidFill>
                <a:srgbClr val="1E7CD2"/>
              </a:solidFill>
            </a:endParaRPr>
          </a:p>
        </p:txBody>
      </p:sp>
      <p:pic>
        <p:nvPicPr>
          <p:cNvPr id="12" name="Picture 4" descr="D:\Рабочий стол\ФОТО Павильнов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90" y="5053150"/>
            <a:ext cx="1731930" cy="1541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4" descr="Z:\Административный Отдел\презентации АГМ\Для тов. Исаева\2010\отчет правительства\материалы\павильоны\P1010434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954" y="5087339"/>
            <a:ext cx="1598063" cy="153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P:\Административный Отдел\презентации АГМ\Для тов. Исаева\2010\отчет правительства\ларек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9129" y="5054835"/>
            <a:ext cx="1598063" cy="153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1633" y="5057011"/>
            <a:ext cx="1598063" cy="153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0" name="Схема 19"/>
          <p:cNvGraphicFramePr/>
          <p:nvPr/>
        </p:nvGraphicFramePr>
        <p:xfrm>
          <a:off x="710292" y="1132116"/>
          <a:ext cx="7536670" cy="356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S:\ФОТОГРАФИИ\ГТИБ\Офисы и павильоны\Павильон - ПлРастрелли\IMG_07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46148" y="5106777"/>
            <a:ext cx="1540889" cy="154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376" y="836712"/>
            <a:ext cx="907834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5497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E7CD2"/>
                </a:solidFill>
              </a:rPr>
              <a:t>Направления деятельности ГТИБ, нацеленные на развитие въездного туризма в Санкт-Петербурге</a:t>
            </a:r>
            <a:endParaRPr lang="ru-RU" sz="3600" b="1" dirty="0">
              <a:solidFill>
                <a:srgbClr val="1E7CD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071966"/>
          </a:xfrm>
        </p:spPr>
        <p:txBody>
          <a:bodyPr/>
          <a:lstStyle/>
          <a:p>
            <a:r>
              <a:rPr lang="ru-RU" sz="2400" dirty="0" smtClean="0"/>
              <a:t>Создание комфортного информационного пространства для гостей и жителей города</a:t>
            </a:r>
          </a:p>
          <a:p>
            <a:r>
              <a:rPr lang="ru-RU" sz="2400" dirty="0" smtClean="0"/>
              <a:t>Реализация маркетинговой стратегии Санкт-Петербурга: продвижение Санкт-Петербурга как туристского центра</a:t>
            </a:r>
          </a:p>
          <a:p>
            <a:r>
              <a:rPr lang="ru-RU" sz="2400" dirty="0" smtClean="0"/>
              <a:t>Сотрудничество с российскими и зарубежными туристско-информационными центрами</a:t>
            </a:r>
          </a:p>
          <a:p>
            <a:r>
              <a:rPr lang="ru-RU" sz="2400" dirty="0" smtClean="0"/>
              <a:t>Аккредитация гидов-переводчиков и экскурсоводов Санкт-Петербурга</a:t>
            </a:r>
          </a:p>
          <a:p>
            <a:endParaRPr lang="ru-RU" dirty="0"/>
          </a:p>
        </p:txBody>
      </p:sp>
      <p:pic>
        <p:nvPicPr>
          <p:cNvPr id="4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64399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1E7CD2"/>
                </a:solidFill>
              </a:rPr>
              <a:t>Информационная поддержка туристов</a:t>
            </a:r>
            <a:endParaRPr lang="ru-RU" sz="3200" b="1" i="1" dirty="0">
              <a:solidFill>
                <a:srgbClr val="1E7CD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5072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Информационные павильоны и офисы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Официальный интернет-портал Учреждения и Официальный туристский портал города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Странички Учреждения на сайтах </a:t>
            </a:r>
            <a:r>
              <a:rPr lang="ru-RU" sz="2000" dirty="0" err="1" smtClean="0"/>
              <a:t>Вконтакте</a:t>
            </a:r>
            <a:r>
              <a:rPr lang="ru-RU" sz="2000" dirty="0" smtClean="0"/>
              <a:t>, </a:t>
            </a:r>
            <a:r>
              <a:rPr lang="en-US" sz="2000" dirty="0" err="1" smtClean="0"/>
              <a:t>Facebook</a:t>
            </a:r>
            <a:r>
              <a:rPr lang="ru-RU" sz="2000" dirty="0" smtClean="0"/>
              <a:t> и </a:t>
            </a:r>
            <a:r>
              <a:rPr lang="en-US" sz="2000" dirty="0" smtClean="0"/>
              <a:t>Google+</a:t>
            </a:r>
          </a:p>
          <a:p>
            <a:pPr marL="514350" indent="-514350" algn="just">
              <a:spcBef>
                <a:spcPts val="2400"/>
              </a:spcBef>
              <a:buNone/>
            </a:pPr>
            <a:r>
              <a:rPr lang="ru-RU" sz="2000" i="1" dirty="0" smtClean="0"/>
              <a:t>		</a:t>
            </a:r>
            <a:endParaRPr lang="ru-RU" sz="1800" dirty="0" smtClean="0"/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/>
              <a:t>		Сотрудники ГТИБ в совершенстве владеют английским языком, регулярно проходят дополнительное обучение для улучшение качества информационного обслуживания туристов</a:t>
            </a:r>
            <a:endParaRPr lang="ru-RU" sz="1800" dirty="0"/>
          </a:p>
        </p:txBody>
      </p:sp>
      <p:pic>
        <p:nvPicPr>
          <p:cNvPr id="4" name="Picture 2" descr="X:\Анна Мазуренко\2011\КРАСНОЯРСК\Untitled-1.jpg"/>
          <p:cNvPicPr>
            <a:picLocks noChangeAspect="1" noChangeArrowheads="1"/>
          </p:cNvPicPr>
          <p:nvPr/>
        </p:nvPicPr>
        <p:blipFill>
          <a:blip r:embed="rId2" cstate="print"/>
          <a:srcRect t="8746"/>
          <a:stretch>
            <a:fillRect/>
          </a:stretch>
        </p:blipFill>
        <p:spPr bwMode="auto">
          <a:xfrm>
            <a:off x="6643702" y="4786322"/>
            <a:ext cx="2286016" cy="18587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Административный Отдел\презентации АГМ\Для тов. Исаева\2010\отчет правительства\ларек.JPG"/>
          <p:cNvPicPr preferRelativeResize="0">
            <a:picLocks noChangeArrowheads="1"/>
          </p:cNvPicPr>
          <p:nvPr/>
        </p:nvPicPr>
        <p:blipFill>
          <a:blip r:embed="rId3" cstate="print"/>
          <a:srcRect l="14276" r="2173" b="7138"/>
          <a:stretch>
            <a:fillRect/>
          </a:stretch>
        </p:blipFill>
        <p:spPr bwMode="auto">
          <a:xfrm>
            <a:off x="3571868" y="4857760"/>
            <a:ext cx="2723194" cy="17401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9497" cy="6858000"/>
          </a:xfrm>
          <a:prstGeom prst="rect">
            <a:avLst/>
          </a:prstGeom>
          <a:noFill/>
        </p:spPr>
      </p:pic>
      <p:pic>
        <p:nvPicPr>
          <p:cNvPr id="8" name="Picture 24" descr="Z:\Административный Отдел\презентации АГМ\Для тов. Исаева\2010\отчет правительства\материалы\павильоны\P1010434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913604"/>
            <a:ext cx="2448272" cy="168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836712"/>
            <a:ext cx="1862335" cy="186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98" y="2963118"/>
            <a:ext cx="1669398" cy="166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02" y="700267"/>
            <a:ext cx="2008654" cy="200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875097" y="116632"/>
            <a:ext cx="6094072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7CD2"/>
                </a:solidFill>
              </a:rPr>
              <a:t>Организация рабочего пространства помещения «ГТИБ»</a:t>
            </a:r>
            <a:endParaRPr lang="ru-RU" sz="2400" b="1" dirty="0">
              <a:solidFill>
                <a:srgbClr val="1E7CD2"/>
              </a:solidFill>
            </a:endParaRPr>
          </a:p>
        </p:txBody>
      </p:sp>
      <p:pic>
        <p:nvPicPr>
          <p:cNvPr id="3" name="Рисунок 2" descr="6XmCsrQGF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0562" y="2934133"/>
            <a:ext cx="1651579" cy="165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4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797152"/>
            <a:ext cx="1826558" cy="18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VU6fCiM8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725144"/>
            <a:ext cx="1844344" cy="1844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1115616" y="1124745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 descr="image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07375" y="3009417"/>
            <a:ext cx="1643606" cy="164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9497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фото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9" y="548680"/>
            <a:ext cx="913568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619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3619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3619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916832"/>
            <a:ext cx="3619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619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3619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27238"/>
            <a:ext cx="3619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933056"/>
            <a:ext cx="3619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logo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340350"/>
            <a:ext cx="3619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96136" y="3501008"/>
            <a:ext cx="1044575" cy="28944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Садовая,14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437112"/>
            <a:ext cx="1080169" cy="30646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Садовая,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4149080"/>
            <a:ext cx="1223962" cy="30646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Восстания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2492896"/>
            <a:ext cx="1008111" cy="4767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Дворцовая пл. 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1412776"/>
            <a:ext cx="1368077" cy="4937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Александровский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2276872"/>
            <a:ext cx="936128" cy="4767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Пл. Растрелли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275" y="5565775"/>
            <a:ext cx="971550" cy="28944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Пулково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188" y="2252663"/>
            <a:ext cx="1296987" cy="28944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Фасад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3717032"/>
            <a:ext cx="1135163" cy="4767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Исаакиевская пл.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467544" y="0"/>
            <a:ext cx="81438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Офисы и павильоны ГТИБ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497" y="0"/>
            <a:ext cx="9179497" cy="7029400"/>
          </a:xfrm>
          <a:prstGeom prst="rect">
            <a:avLst/>
          </a:prstGeom>
          <a:noFill/>
        </p:spPr>
      </p:pic>
      <p:sp>
        <p:nvSpPr>
          <p:cNvPr id="24" name="Стрелка вниз 23"/>
          <p:cNvSpPr/>
          <p:nvPr/>
        </p:nvSpPr>
        <p:spPr>
          <a:xfrm>
            <a:off x="4716016" y="5877272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611560" y="2708920"/>
            <a:ext cx="64807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48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    Статистика обращений в ГТИБ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00042"/>
            <a:ext cx="907834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11560" y="1628800"/>
          <a:ext cx="778721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442"/>
                <a:gridCol w="1557442"/>
                <a:gridCol w="1557442"/>
                <a:gridCol w="1557442"/>
                <a:gridCol w="155744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  г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2012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месяцев 2014 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Российские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туристы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82 253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91 445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94 094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67 300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Иностранные</a:t>
                      </a:r>
                      <a:r>
                        <a:rPr lang="ru-RU" baseline="0" dirty="0" smtClean="0"/>
                        <a:t> туристы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85  028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94 045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92 214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54 896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167  281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185 490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186 308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122 195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S:\Фотографии\ГТИЦ\Офисы и павильоны\Павильон - Дворцовая пл\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194" y="4941168"/>
            <a:ext cx="2337230" cy="1560506"/>
          </a:xfrm>
          <a:prstGeom prst="roundRect">
            <a:avLst/>
          </a:prstGeom>
          <a:noFill/>
        </p:spPr>
      </p:pic>
      <p:pic>
        <p:nvPicPr>
          <p:cNvPr id="8" name="Picture 4" descr="D:\Рабочий стол\ФОТО Павильнов\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94" y="4941168"/>
            <a:ext cx="2309240" cy="1541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6898" y="4941168"/>
            <a:ext cx="2130751" cy="153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01122" cy="92211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70C0"/>
                </a:solidFill>
              </a:rPr>
              <a:t>Реализация маркетинговой стратегии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u="sng" dirty="0" smtClean="0">
                <a:solidFill>
                  <a:srgbClr val="0070C0"/>
                </a:solidFill>
              </a:rPr>
              <a:t>Участие в м</a:t>
            </a:r>
            <a:r>
              <a:rPr lang="ru-RU" sz="2700" u="sng" dirty="0" smtClean="0">
                <a:solidFill>
                  <a:srgbClr val="0070C0"/>
                </a:solidFill>
              </a:rPr>
              <a:t>еждународных выставках</a:t>
            </a:r>
            <a:endParaRPr lang="ru-RU" sz="2700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268760"/>
            <a:ext cx="5688632" cy="4464496"/>
          </a:xfrm>
        </p:spPr>
        <p:txBody>
          <a:bodyPr>
            <a:normAutofit fontScale="925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«MATKA»                                           Хельсинки , Финляндия </a:t>
            </a:r>
          </a:p>
          <a:p>
            <a:r>
              <a:rPr lang="ru-RU" sz="1800" dirty="0" smtClean="0"/>
              <a:t>«</a:t>
            </a:r>
            <a:r>
              <a:rPr lang="en-US" sz="1800" dirty="0" smtClean="0"/>
              <a:t>FITUR</a:t>
            </a:r>
            <a:r>
              <a:rPr lang="ru-RU" sz="1800" dirty="0" smtClean="0"/>
              <a:t>»                                                       Мадрид,  Испания</a:t>
            </a:r>
          </a:p>
          <a:p>
            <a:r>
              <a:rPr lang="ru-RU" sz="1800" dirty="0" smtClean="0"/>
              <a:t>«</a:t>
            </a:r>
            <a:r>
              <a:rPr lang="en-US" sz="1800" dirty="0" smtClean="0"/>
              <a:t>BIT</a:t>
            </a:r>
            <a:r>
              <a:rPr lang="ru-RU" sz="1800" dirty="0" smtClean="0"/>
              <a:t>»                                                                  Милан, Италия </a:t>
            </a:r>
          </a:p>
          <a:p>
            <a:r>
              <a:rPr lang="ru-RU" sz="1800" dirty="0" smtClean="0"/>
              <a:t>«</a:t>
            </a:r>
            <a:r>
              <a:rPr lang="en-US" sz="1800" dirty="0" smtClean="0"/>
              <a:t>ITB</a:t>
            </a:r>
            <a:r>
              <a:rPr lang="ru-RU" sz="1800" dirty="0" smtClean="0"/>
              <a:t>»                                                            Берлин, Германия </a:t>
            </a:r>
          </a:p>
          <a:p>
            <a:r>
              <a:rPr lang="ru-RU" sz="1800" dirty="0" smtClean="0"/>
              <a:t>«</a:t>
            </a:r>
            <a:r>
              <a:rPr lang="en-US" sz="1800" dirty="0" smtClean="0"/>
              <a:t>IMEX</a:t>
            </a:r>
            <a:r>
              <a:rPr lang="ru-RU" sz="1800" dirty="0" smtClean="0"/>
              <a:t>»                             Франкфурт-на-Майне, Германия</a:t>
            </a:r>
          </a:p>
          <a:p>
            <a:r>
              <a:rPr lang="ru-RU" sz="1800" dirty="0" smtClean="0"/>
              <a:t>«CIBTM»                                                               Пекин, Китай</a:t>
            </a:r>
          </a:p>
          <a:p>
            <a:r>
              <a:rPr lang="ru-RU" sz="1800" dirty="0" smtClean="0"/>
              <a:t>«TOP RESA»                                                   Париж, Франция</a:t>
            </a:r>
          </a:p>
          <a:p>
            <a:r>
              <a:rPr lang="ru-RU" sz="1800" dirty="0" smtClean="0"/>
              <a:t>«JATA»                                                                 Токио, Япония</a:t>
            </a:r>
          </a:p>
          <a:p>
            <a:r>
              <a:rPr lang="ru-RU" sz="1800" dirty="0" smtClean="0"/>
              <a:t>«PHILOXENIA»                                             Салоники, Греция</a:t>
            </a:r>
          </a:p>
          <a:p>
            <a:r>
              <a:rPr lang="ru-RU" sz="1800" dirty="0" smtClean="0"/>
              <a:t>«WTM»                                          Лондон, Великобритания</a:t>
            </a:r>
          </a:p>
          <a:p>
            <a:r>
              <a:rPr lang="ru-RU" sz="1800" dirty="0" smtClean="0"/>
              <a:t>«EIBTM»                                                   Барселона, Испания</a:t>
            </a:r>
          </a:p>
          <a:p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www.bvents.com/_resources/events/249505/itb-berlin-logo-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3500438"/>
            <a:ext cx="544162" cy="7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madridman.com/blog-madrid/fitur-madr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891456" cy="36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mariuveren.files.wordpress.com/2010/01/matka10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4513844"/>
            <a:ext cx="687590" cy="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visitjordan.com/jtbwire/issues/issue7/images/i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2643182"/>
            <a:ext cx="903044" cy="7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holland.com/meetings/en/system/Images/m-c_logo_eibtm_560x350_tcm504-145380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1928802"/>
            <a:ext cx="903614" cy="5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http://lb7.reedexpo.fr/Data/kmreed_iftm/block/F_b03af4d946228a2bcce9f48cd5a4822e49a7ad84efc9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5877272"/>
            <a:ext cx="14033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ttp://t0.gstatic.com/images?q=tbn:_c3A2G6mDr9cDM:http://www.expomenu.ru/images/expologo/18209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513873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europetravel.gr/userfiles/image/Wtm%20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1714488"/>
            <a:ext cx="1177778" cy="5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3214686"/>
            <a:ext cx="676002" cy="46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4000504"/>
            <a:ext cx="774350" cy="73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3" y="4581128"/>
            <a:ext cx="1152128" cy="110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5805264"/>
            <a:ext cx="946169" cy="9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6256" y="5582394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48" y="642918"/>
            <a:ext cx="928694" cy="96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35497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70C0"/>
                </a:solidFill>
              </a:rPr>
              <a:t>Реализация маркетинговой стратегии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u="sng" dirty="0" smtClean="0">
                <a:solidFill>
                  <a:srgbClr val="0070C0"/>
                </a:solidFill>
              </a:rPr>
              <a:t>Участие в региональных выставках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844824"/>
            <a:ext cx="5472608" cy="4281339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«</a:t>
            </a:r>
            <a:r>
              <a:rPr lang="en-US" sz="3800" dirty="0" smtClean="0"/>
              <a:t>INTOURMARKET</a:t>
            </a:r>
            <a:r>
              <a:rPr lang="ru-RU" sz="3800" dirty="0" smtClean="0"/>
              <a:t>»                                              Москва</a:t>
            </a:r>
          </a:p>
          <a:p>
            <a:r>
              <a:rPr lang="ru-RU" sz="3800" dirty="0" smtClean="0"/>
              <a:t>«</a:t>
            </a:r>
            <a:r>
              <a:rPr lang="en-US" sz="3800" dirty="0" smtClean="0"/>
              <a:t>MITT</a:t>
            </a:r>
            <a:r>
              <a:rPr lang="ru-RU" sz="3800" dirty="0" smtClean="0"/>
              <a:t>»                                                                  Москва</a:t>
            </a:r>
          </a:p>
          <a:p>
            <a:r>
              <a:rPr lang="ru-RU" sz="3800" dirty="0" smtClean="0"/>
              <a:t>«Отдых без границ – Лето»             Санкт-Петербург</a:t>
            </a:r>
          </a:p>
          <a:p>
            <a:r>
              <a:rPr lang="ru-RU" sz="3800" dirty="0" smtClean="0"/>
              <a:t>«Лето»                                                        Екатеринбург</a:t>
            </a:r>
          </a:p>
          <a:p>
            <a:r>
              <a:rPr lang="ru-RU" sz="3800" dirty="0" smtClean="0"/>
              <a:t>«Индустрия туризма»                                         Казань</a:t>
            </a:r>
          </a:p>
          <a:p>
            <a:r>
              <a:rPr lang="ru-RU" sz="3800" dirty="0" smtClean="0"/>
              <a:t>«</a:t>
            </a:r>
            <a:r>
              <a:rPr lang="en-US" sz="3800" dirty="0" smtClean="0"/>
              <a:t>MITF</a:t>
            </a:r>
            <a:r>
              <a:rPr lang="ru-RU" sz="3800" dirty="0" smtClean="0"/>
              <a:t>»                                                                  Москва</a:t>
            </a:r>
          </a:p>
          <a:p>
            <a:r>
              <a:rPr lang="ru-RU" sz="3800" dirty="0" smtClean="0"/>
              <a:t>«Отдых/</a:t>
            </a:r>
            <a:r>
              <a:rPr lang="ru-RU" sz="3800" dirty="0" err="1" smtClean="0"/>
              <a:t>Leisure</a:t>
            </a:r>
            <a:r>
              <a:rPr lang="ru-RU" sz="3800" dirty="0" smtClean="0"/>
              <a:t>»                                                 Москва</a:t>
            </a:r>
          </a:p>
          <a:p>
            <a:r>
              <a:rPr lang="ru-RU" sz="3800" dirty="0" smtClean="0"/>
              <a:t>«</a:t>
            </a:r>
            <a:r>
              <a:rPr lang="en-US" sz="3800" dirty="0" err="1" smtClean="0"/>
              <a:t>Expotravel</a:t>
            </a:r>
            <a:r>
              <a:rPr lang="ru-RU" sz="3800" dirty="0" smtClean="0"/>
              <a:t>»</a:t>
            </a:r>
            <a:r>
              <a:rPr lang="en-US" sz="3800" dirty="0" smtClean="0"/>
              <a:t> </a:t>
            </a:r>
            <a:r>
              <a:rPr lang="ru-RU" sz="3800" dirty="0" smtClean="0"/>
              <a:t>                                             Екатеринбург</a:t>
            </a:r>
          </a:p>
          <a:p>
            <a:r>
              <a:rPr lang="ru-RU" sz="3800" dirty="0" smtClean="0"/>
              <a:t>«INWETEX CIS TRAVEL MARKET»     Санкт-Петербург</a:t>
            </a:r>
          </a:p>
          <a:p>
            <a:r>
              <a:rPr lang="ru-RU" sz="3800" dirty="0" smtClean="0"/>
              <a:t>«Курорты»                                           Санкт-Петербург</a:t>
            </a:r>
          </a:p>
          <a:p>
            <a:r>
              <a:rPr lang="ru-RU" sz="3800" dirty="0" smtClean="0"/>
              <a:t>«MICE индустрия»                             Санкт-Петербург</a:t>
            </a:r>
          </a:p>
          <a:p>
            <a:r>
              <a:rPr lang="ru-RU" sz="3800" dirty="0" smtClean="0"/>
              <a:t>«ОТДЫХ БЕЗ ГРАНИЦ. Зима »         Санкт-Петербург</a:t>
            </a:r>
          </a:p>
          <a:p>
            <a:endParaRPr lang="ru-RU" dirty="0"/>
          </a:p>
        </p:txBody>
      </p:sp>
      <p:pic>
        <p:nvPicPr>
          <p:cNvPr id="4" name="Picture 20" descr="MIT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3116"/>
            <a:ext cx="996208" cy="43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928934"/>
            <a:ext cx="888358" cy="8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9280"/>
            <a:ext cx="1262261" cy="5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517232"/>
            <a:ext cx="1997968" cy="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589240"/>
            <a:ext cx="152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589240"/>
            <a:ext cx="880492" cy="93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000240"/>
            <a:ext cx="845286" cy="84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286124"/>
            <a:ext cx="1106340" cy="9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643446"/>
            <a:ext cx="819448" cy="7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710" y="4214818"/>
            <a:ext cx="847097" cy="9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72" y="785794"/>
            <a:ext cx="991414" cy="102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мазурка\Downloads\Untitled-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5497" y="0"/>
            <a:ext cx="91794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912</Words>
  <Application>Microsoft Office PowerPoint</Application>
  <PresentationFormat>Экран (4:3)</PresentationFormat>
  <Paragraphs>169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Аспект</vt:lpstr>
      <vt:lpstr>1_Тема Office</vt:lpstr>
      <vt:lpstr>2_Тема Office</vt:lpstr>
      <vt:lpstr>Бумажная</vt:lpstr>
      <vt:lpstr>СПб ГКУ «ГТИБ» как ключевой инструмент развития туризма в Санкт-Петербурге</vt:lpstr>
      <vt:lpstr>Слайд 2</vt:lpstr>
      <vt:lpstr>Направления деятельности ГТИБ, нацеленные на развитие въездного туризма в Санкт-Петербурге</vt:lpstr>
      <vt:lpstr>Информационная поддержка туристов</vt:lpstr>
      <vt:lpstr>Слайд 5</vt:lpstr>
      <vt:lpstr>Слайд 6</vt:lpstr>
      <vt:lpstr>Слайд 7</vt:lpstr>
      <vt:lpstr>Реализация маркетинговой стратегии Участие в международных выставках</vt:lpstr>
      <vt:lpstr>Реализация маркетинговой стратегии  Участие в региональных выставках </vt:lpstr>
      <vt:lpstr>Слайд 10</vt:lpstr>
      <vt:lpstr>Развитие международного и межрегионального сотрудничества в сфере туризма</vt:lpstr>
      <vt:lpstr>Развитие международного и межрегионального сотрудничества в сфере туризма</vt:lpstr>
      <vt:lpstr>Развитие международного и межрегионального сотрудничества в сфере туризма</vt:lpstr>
      <vt:lpstr>Развитие международного и межрегионального сотрудничества в сфере туризма</vt:lpstr>
      <vt:lpstr>Слайд 15</vt:lpstr>
      <vt:lpstr>Национальная ассоциация  информационно-туристских организаций</vt:lpstr>
      <vt:lpstr>Слайд 17</vt:lpstr>
      <vt:lpstr>Достижения и награды СПб ГКУ «ГТИБ»</vt:lpstr>
      <vt:lpstr>Приглашаем к сотрудничеству!</vt:lpstr>
    </vt:vector>
  </TitlesOfParts>
  <Company>СПбГУ ГТИЦ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ГТИЦ_2</dc:creator>
  <cp:lastModifiedBy>Сотрудник ГТИБ</cp:lastModifiedBy>
  <cp:revision>133</cp:revision>
  <dcterms:created xsi:type="dcterms:W3CDTF">2012-11-26T07:27:28Z</dcterms:created>
  <dcterms:modified xsi:type="dcterms:W3CDTF">2014-10-29T11:32:35Z</dcterms:modified>
</cp:coreProperties>
</file>