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7" r:id="rId3"/>
    <p:sldId id="258" r:id="rId4"/>
    <p:sldId id="290" r:id="rId5"/>
    <p:sldId id="278" r:id="rId6"/>
    <p:sldId id="261" r:id="rId7"/>
    <p:sldId id="291" r:id="rId8"/>
    <p:sldId id="281" r:id="rId9"/>
    <p:sldId id="279" r:id="rId10"/>
    <p:sldId id="280" r:id="rId11"/>
    <p:sldId id="276" r:id="rId12"/>
    <p:sldId id="292" r:id="rId13"/>
    <p:sldId id="283" r:id="rId14"/>
    <p:sldId id="284" r:id="rId15"/>
    <p:sldId id="293" r:id="rId16"/>
    <p:sldId id="294" r:id="rId17"/>
    <p:sldId id="286" r:id="rId18"/>
    <p:sldId id="287" r:id="rId19"/>
    <p:sldId id="295" r:id="rId20"/>
    <p:sldId id="296" r:id="rId21"/>
    <p:sldId id="275" r:id="rId22"/>
  </p:sldIdLst>
  <p:sldSz cx="12192000" cy="6858000"/>
  <p:notesSz cx="6858000" cy="9144000"/>
  <p:embeddedFontLst>
    <p:embeddedFont>
      <p:font typeface="Intro Inline" panose="02000000000000000000" pitchFamily="50" charset="0"/>
      <p:regular r:id="rId23"/>
    </p:embeddedFont>
    <p:embeddedFont>
      <p:font typeface="Intro " panose="02000000000000000000" pitchFamily="50" charset="0"/>
      <p:regular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Verdana" panose="020B0604030504040204" pitchFamily="34" charset="0"/>
      <p:regular r:id="rId29"/>
      <p:bold r:id="rId30"/>
      <p:italic r:id="rId31"/>
      <p:boldItalic r:id="rId32"/>
    </p:embeddedFont>
    <p:embeddedFont>
      <p:font typeface="Intro" panose="02000000000000000000" pitchFamily="50" charset="0"/>
      <p:regular r:id="rId33"/>
    </p:embeddedFont>
    <p:embeddedFont>
      <p:font typeface="Calibri Light" panose="020F0302020204030204" pitchFamily="34" charset="0"/>
      <p:regular r:id="rId34"/>
      <p:italic r:id="rId35"/>
    </p:embeddedFont>
  </p:embeddedFontLst>
  <p:custDataLst>
    <p:tags r:id="rId36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1FA32F"/>
    <a:srgbClr val="96A3A3"/>
    <a:srgbClr val="2D34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823" autoAdjust="0"/>
    <p:restoredTop sz="94660"/>
  </p:normalViewPr>
  <p:slideViewPr>
    <p:cSldViewPr snapToGrid="0">
      <p:cViewPr varScale="1">
        <p:scale>
          <a:sx n="65" d="100"/>
          <a:sy n="65" d="100"/>
        </p:scale>
        <p:origin x="102" y="2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35710-3ABA-44F6-BB12-71745967F9B5}" type="datetimeFigureOut">
              <a:rPr lang="ru-RU" smtClean="0"/>
              <a:t>14.10.2014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948BA-0FFA-4993-882B-33D6500850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41179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35710-3ABA-44F6-BB12-71745967F9B5}" type="datetimeFigureOut">
              <a:rPr lang="ru-RU" smtClean="0"/>
              <a:t>14.10.2014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948BA-0FFA-4993-882B-33D6500850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86296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35710-3ABA-44F6-BB12-71745967F9B5}" type="datetimeFigureOut">
              <a:rPr lang="ru-RU" smtClean="0"/>
              <a:t>14.10.2014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948BA-0FFA-4993-882B-33D6500850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20835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35710-3ABA-44F6-BB12-71745967F9B5}" type="datetimeFigureOut">
              <a:rPr lang="ru-RU" smtClean="0"/>
              <a:t>14.10.2014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948BA-0FFA-4993-882B-33D6500850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44109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35710-3ABA-44F6-BB12-71745967F9B5}" type="datetimeFigureOut">
              <a:rPr lang="ru-RU" smtClean="0"/>
              <a:t>14.10.2014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948BA-0FFA-4993-882B-33D6500850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75648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35710-3ABA-44F6-BB12-71745967F9B5}" type="datetimeFigureOut">
              <a:rPr lang="ru-RU" smtClean="0"/>
              <a:t>14.10.2014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948BA-0FFA-4993-882B-33D6500850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63191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35710-3ABA-44F6-BB12-71745967F9B5}" type="datetimeFigureOut">
              <a:rPr lang="ru-RU" smtClean="0"/>
              <a:t>14.10.2014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948BA-0FFA-4993-882B-33D6500850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40326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35710-3ABA-44F6-BB12-71745967F9B5}" type="datetimeFigureOut">
              <a:rPr lang="ru-RU" smtClean="0"/>
              <a:t>14.10.2014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948BA-0FFA-4993-882B-33D6500850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80677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35710-3ABA-44F6-BB12-71745967F9B5}" type="datetimeFigureOut">
              <a:rPr lang="ru-RU" smtClean="0"/>
              <a:t>14.10.2014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948BA-0FFA-4993-882B-33D6500850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7908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35710-3ABA-44F6-BB12-71745967F9B5}" type="datetimeFigureOut">
              <a:rPr lang="ru-RU" smtClean="0"/>
              <a:t>14.10.2014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948BA-0FFA-4993-882B-33D6500850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63341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35710-3ABA-44F6-BB12-71745967F9B5}" type="datetimeFigureOut">
              <a:rPr lang="ru-RU" smtClean="0"/>
              <a:t>14.10.2014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948BA-0FFA-4993-882B-33D6500850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78238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435710-3ABA-44F6-BB12-71745967F9B5}" type="datetimeFigureOut">
              <a:rPr lang="ru-RU" smtClean="0"/>
              <a:t>14.10.2014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D948BA-0FFA-4993-882B-33D6500850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294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g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Прямоугольник 35"/>
          <p:cNvSpPr/>
          <p:nvPr/>
        </p:nvSpPr>
        <p:spPr>
          <a:xfrm>
            <a:off x="1" y="2921169"/>
            <a:ext cx="12191999" cy="1015663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4000" dirty="0" smtClean="0">
                <a:solidFill>
                  <a:srgbClr val="1FA32F"/>
                </a:solidFill>
                <a:latin typeface="Intro Inline" panose="02000000000000000000" pitchFamily="50" charset="0"/>
              </a:rPr>
              <a:t>«Казанская </a:t>
            </a:r>
            <a:r>
              <a:rPr lang="ru-RU" sz="4000" dirty="0">
                <a:solidFill>
                  <a:srgbClr val="1FA32F"/>
                </a:solidFill>
                <a:latin typeface="Intro Inline" panose="02000000000000000000" pitchFamily="50" charset="0"/>
              </a:rPr>
              <a:t>тюбетейка!»</a:t>
            </a:r>
          </a:p>
        </p:txBody>
      </p:sp>
    </p:spTree>
    <p:extLst>
      <p:ext uri="{BB962C8B-B14F-4D97-AF65-F5344CB8AC3E}">
        <p14:creationId xmlns:p14="http://schemas.microsoft.com/office/powerpoint/2010/main" val="2721492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72"/>
          <a:stretch/>
        </p:blipFill>
        <p:spPr>
          <a:xfrm>
            <a:off x="1555569" y="0"/>
            <a:ext cx="10636431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3"/>
          <a:stretch/>
        </p:blipFill>
        <p:spPr>
          <a:xfrm>
            <a:off x="-19050" y="0"/>
            <a:ext cx="7350326" cy="6858000"/>
          </a:xfrm>
          <a:prstGeom prst="rect">
            <a:avLst/>
          </a:prstGeom>
        </p:spPr>
      </p:pic>
      <p:cxnSp>
        <p:nvCxnSpPr>
          <p:cNvPr id="8" name="Прямая соединительная линия 7"/>
          <p:cNvCxnSpPr/>
          <p:nvPr/>
        </p:nvCxnSpPr>
        <p:spPr>
          <a:xfrm>
            <a:off x="7331276" y="0"/>
            <a:ext cx="0" cy="6838949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Прямоугольник 2"/>
          <p:cNvSpPr/>
          <p:nvPr/>
        </p:nvSpPr>
        <p:spPr>
          <a:xfrm>
            <a:off x="0" y="5750004"/>
            <a:ext cx="12192000" cy="1200329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Intro " panose="02000000000000000000" pitchFamily="50" charset="0"/>
              </a:rPr>
              <a:t>Крестовоздвиженская</a:t>
            </a:r>
            <a:r>
              <a:rPr lang="ru-RU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Intro " panose="02000000000000000000" pitchFamily="50" charset="0"/>
              </a:rPr>
              <a:t> церковь с Казанской иконой </a:t>
            </a:r>
            <a:r>
              <a:rPr lang="ru-RU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Intro " panose="02000000000000000000" pitchFamily="50" charset="0"/>
              </a:rPr>
              <a:t>Божьей Матери, </a:t>
            </a:r>
            <a:r>
              <a:rPr lang="ru-RU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Intro " panose="02000000000000000000" pitchFamily="50" charset="0"/>
              </a:rPr>
              <a:t>возвращенной </a:t>
            </a:r>
            <a:r>
              <a:rPr lang="ru-RU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Intro " panose="02000000000000000000" pitchFamily="50" charset="0"/>
              </a:rPr>
              <a:t>из Ватикана в Россию</a:t>
            </a:r>
          </a:p>
        </p:txBody>
      </p:sp>
    </p:spTree>
    <p:extLst>
      <p:ext uri="{BB962C8B-B14F-4D97-AF65-F5344CB8AC3E}">
        <p14:creationId xmlns:p14="http://schemas.microsoft.com/office/powerpoint/2010/main" val="1296401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5715892"/>
            <a:ext cx="12192000" cy="1142108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Intro" panose="02000000000000000000" pitchFamily="50" charset="0"/>
              </a:rPr>
              <a:t>Экскурсия по территории Музея − заповедника </a:t>
            </a:r>
          </a:p>
          <a:p>
            <a:pPr>
              <a:lnSpc>
                <a:spcPct val="150000"/>
              </a:lnSpc>
            </a:pPr>
            <a:r>
              <a:rPr lang="ru-RU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Intro" panose="02000000000000000000" pitchFamily="50" charset="0"/>
              </a:rPr>
              <a:t>«</a:t>
            </a:r>
            <a:r>
              <a:rPr lang="ru-RU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Intro" panose="02000000000000000000" pitchFamily="50" charset="0"/>
              </a:rPr>
              <a:t>Казанский Кремль</a:t>
            </a:r>
            <a:r>
              <a:rPr lang="ru-RU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Intro" panose="02000000000000000000" pitchFamily="50" charset="0"/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1808598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85368"/>
            <a:ext cx="4660490" cy="349536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26982" cy="339523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1" r="9076"/>
          <a:stretch/>
        </p:blipFill>
        <p:spPr>
          <a:xfrm>
            <a:off x="7885471" y="0"/>
            <a:ext cx="4306529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6" r="51505"/>
          <a:stretch/>
        </p:blipFill>
        <p:spPr>
          <a:xfrm>
            <a:off x="4258141" y="0"/>
            <a:ext cx="3760838" cy="6858000"/>
          </a:xfrm>
          <a:prstGeom prst="rect">
            <a:avLst/>
          </a:prstGeom>
        </p:spPr>
      </p:pic>
      <p:cxnSp>
        <p:nvCxnSpPr>
          <p:cNvPr id="11" name="Прямая соединительная линия 10"/>
          <p:cNvCxnSpPr/>
          <p:nvPr/>
        </p:nvCxnSpPr>
        <p:spPr>
          <a:xfrm flipH="1">
            <a:off x="4258140" y="-152399"/>
            <a:ext cx="1" cy="7043524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8018979" y="-152399"/>
            <a:ext cx="0" cy="7043524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/>
          <p:cNvSpPr/>
          <p:nvPr/>
        </p:nvSpPr>
        <p:spPr>
          <a:xfrm>
            <a:off x="0" y="5752544"/>
            <a:ext cx="12192000" cy="1138581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ru-RU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Intro" panose="02000000000000000000" pitchFamily="50" charset="0"/>
              </a:rPr>
              <a:t>башня </a:t>
            </a:r>
            <a:r>
              <a:rPr lang="ru-RU" sz="2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ntro" panose="02000000000000000000" pitchFamily="50" charset="0"/>
              </a:rPr>
              <a:t>Сююмбике</a:t>
            </a:r>
            <a:r>
              <a:rPr lang="ru-RU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Intro" panose="02000000000000000000" pitchFamily="50" charset="0"/>
              </a:rPr>
              <a:t>, </a:t>
            </a:r>
            <a:r>
              <a:rPr lang="ru-RU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Intro" panose="02000000000000000000" pitchFamily="50" charset="0"/>
              </a:rPr>
              <a:t>мечеть </a:t>
            </a:r>
            <a:r>
              <a:rPr lang="ru-RU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Intro" panose="02000000000000000000" pitchFamily="50" charset="0"/>
              </a:rPr>
              <a:t>Кол </a:t>
            </a:r>
            <a:r>
              <a:rPr lang="ru-RU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Intro" panose="02000000000000000000" pitchFamily="50" charset="0"/>
              </a:rPr>
              <a:t>Шариф, Губернаторский </a:t>
            </a:r>
            <a:r>
              <a:rPr lang="ru-RU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Intro" panose="02000000000000000000" pitchFamily="50" charset="0"/>
              </a:rPr>
              <a:t>дворец, Собор </a:t>
            </a:r>
            <a:r>
              <a:rPr lang="ru-RU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Intro" panose="02000000000000000000" pitchFamily="50" charset="0"/>
              </a:rPr>
              <a:t>Благовещения, Архитектурные памятники</a:t>
            </a:r>
            <a:endParaRPr lang="ru-RU" sz="2400" dirty="0">
              <a:solidFill>
                <a:schemeClr val="tx1">
                  <a:lumMod val="50000"/>
                  <a:lumOff val="50000"/>
                </a:schemeClr>
              </a:solidFill>
              <a:latin typeface="Intro" panose="02000000000000000000" pitchFamily="50" charset="0"/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 rot="5400000">
            <a:off x="838665" y="-11042"/>
            <a:ext cx="0" cy="6838949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3819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60"/>
          <a:stretch/>
        </p:blipFill>
        <p:spPr>
          <a:xfrm>
            <a:off x="5867400" y="1"/>
            <a:ext cx="6324599" cy="38481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43" t="27148" r="-249" b="9249"/>
          <a:stretch/>
        </p:blipFill>
        <p:spPr>
          <a:xfrm>
            <a:off x="5867400" y="3200400"/>
            <a:ext cx="6324599" cy="3638550"/>
          </a:xfrm>
          <a:prstGeom prst="rect">
            <a:avLst/>
          </a:prstGeom>
        </p:spPr>
      </p:pic>
      <p:pic>
        <p:nvPicPr>
          <p:cNvPr id="1028" name="Picture 4" descr="http://homo-creativus.info/wp-content/uploads/2008/10/img_1106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00"/>
          <a:stretch/>
        </p:blipFill>
        <p:spPr bwMode="auto">
          <a:xfrm>
            <a:off x="0" y="-8810"/>
            <a:ext cx="5867400" cy="6892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5867400" y="1"/>
            <a:ext cx="0" cy="6838949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Прямоугольник 3"/>
          <p:cNvSpPr/>
          <p:nvPr/>
        </p:nvSpPr>
        <p:spPr>
          <a:xfrm>
            <a:off x="-1" y="5696842"/>
            <a:ext cx="12192000" cy="1142108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Intro" panose="02000000000000000000" pitchFamily="50" charset="0"/>
              </a:rPr>
              <a:t>Пешеходная </a:t>
            </a:r>
            <a:r>
              <a:rPr lang="ru-RU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Intro" panose="02000000000000000000" pitchFamily="50" charset="0"/>
              </a:rPr>
              <a:t>экскурсия: улица </a:t>
            </a:r>
            <a:r>
              <a:rPr lang="ru-RU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Intro" panose="02000000000000000000" pitchFamily="50" charset="0"/>
              </a:rPr>
              <a:t>4-х веков - </a:t>
            </a:r>
            <a:r>
              <a:rPr lang="ru-RU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Intro" panose="02000000000000000000" pitchFamily="50" charset="0"/>
              </a:rPr>
              <a:t>Проломная, Памятник </a:t>
            </a:r>
            <a:r>
              <a:rPr lang="ru-RU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Intro" panose="02000000000000000000" pitchFamily="50" charset="0"/>
              </a:rPr>
              <a:t>Федору Ивановичу Шаляпину,  </a:t>
            </a:r>
            <a:r>
              <a:rPr lang="ru-RU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Intro" panose="02000000000000000000" pitchFamily="50" charset="0"/>
              </a:rPr>
              <a:t>Улица Петербургская</a:t>
            </a:r>
            <a:endParaRPr lang="ru-RU" sz="2400" dirty="0">
              <a:solidFill>
                <a:schemeClr val="tx1">
                  <a:lumMod val="50000"/>
                  <a:lumOff val="50000"/>
                </a:schemeClr>
              </a:solidFill>
              <a:latin typeface="Intro" panose="02000000000000000000" pitchFamily="50" charset="0"/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rot="5400000">
            <a:off x="9286873" y="-194902"/>
            <a:ext cx="0" cy="6838949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3694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5819318"/>
            <a:ext cx="12192000" cy="1038682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ru-RU" sz="900" dirty="0" smtClean="0">
              <a:solidFill>
                <a:schemeClr val="tx1">
                  <a:lumMod val="50000"/>
                  <a:lumOff val="50000"/>
                </a:schemeClr>
              </a:solidFill>
              <a:latin typeface="Intro" panose="02000000000000000000" pitchFamily="50" charset="0"/>
            </a:endParaRPr>
          </a:p>
          <a:p>
            <a:pPr>
              <a:lnSpc>
                <a:spcPct val="150000"/>
              </a:lnSpc>
            </a:pPr>
            <a:r>
              <a:rPr lang="ru-RU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Intro" panose="02000000000000000000" pitchFamily="50" charset="0"/>
              </a:rPr>
              <a:t>Экскурсия в один из малых музеев </a:t>
            </a:r>
            <a:r>
              <a:rPr lang="ru-RU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Intro" panose="02000000000000000000" pitchFamily="50" charset="0"/>
              </a:rPr>
              <a:t>города</a:t>
            </a:r>
          </a:p>
          <a:p>
            <a:pPr>
              <a:lnSpc>
                <a:spcPct val="150000"/>
              </a:lnSpc>
            </a:pPr>
            <a:endParaRPr lang="ru-RU" sz="900" dirty="0" smtClean="0">
              <a:solidFill>
                <a:schemeClr val="tx1">
                  <a:lumMod val="50000"/>
                  <a:lumOff val="50000"/>
                </a:schemeClr>
              </a:solidFill>
              <a:latin typeface="Intro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1409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0" y="0"/>
            <a:ext cx="5143500" cy="6858000"/>
          </a:xfrm>
          <a:prstGeom prst="rect">
            <a:avLst/>
          </a:prstGeom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7048500" y="0"/>
            <a:ext cx="0" cy="6838949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0" y="5719419"/>
            <a:ext cx="12192000" cy="1138581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Intro" panose="02000000000000000000" pitchFamily="50" charset="0"/>
              </a:rPr>
              <a:t>экскурсия </a:t>
            </a:r>
            <a:r>
              <a:rPr lang="ru-RU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Intro" panose="02000000000000000000" pitchFamily="50" charset="0"/>
              </a:rPr>
              <a:t>по музею, </a:t>
            </a:r>
            <a:r>
              <a:rPr lang="ru-RU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Intro" panose="02000000000000000000" pitchFamily="50" charset="0"/>
              </a:rPr>
              <a:t>чаепитие, Посещение мастер</a:t>
            </a:r>
            <a:r>
              <a:rPr lang="ru-RU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−</a:t>
            </a:r>
            <a:r>
              <a:rPr lang="ru-RU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Intro" panose="02000000000000000000" pitchFamily="50" charset="0"/>
              </a:rPr>
              <a:t>класса </a:t>
            </a:r>
            <a:r>
              <a:rPr lang="ru-RU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Intro" panose="02000000000000000000" pitchFamily="50" charset="0"/>
              </a:rPr>
              <a:t>по изготовлению татарских элементов </a:t>
            </a:r>
            <a:r>
              <a:rPr lang="ru-RU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Intro" panose="02000000000000000000" pitchFamily="50" charset="0"/>
              </a:rPr>
              <a:t>одежды</a:t>
            </a:r>
            <a:endParaRPr lang="ru-RU" sz="2400" dirty="0" smtClean="0">
              <a:solidFill>
                <a:schemeClr val="tx1">
                  <a:lumMod val="50000"/>
                  <a:lumOff val="50000"/>
                </a:schemeClr>
              </a:solidFill>
              <a:latin typeface="Intro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7478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5819318"/>
            <a:ext cx="12192000" cy="1061829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en-US" sz="900" dirty="0" smtClean="0">
              <a:solidFill>
                <a:schemeClr val="tx1">
                  <a:lumMod val="50000"/>
                  <a:lumOff val="50000"/>
                </a:schemeClr>
              </a:solidFill>
              <a:latin typeface="Intro" panose="02000000000000000000" pitchFamily="50" charset="0"/>
            </a:endParaRPr>
          </a:p>
          <a:p>
            <a:pPr>
              <a:lnSpc>
                <a:spcPct val="150000"/>
              </a:lnSpc>
            </a:pPr>
            <a:r>
              <a:rPr lang="ru-RU" sz="24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Intro" panose="02000000000000000000" pitchFamily="50" charset="0"/>
              </a:rPr>
              <a:t>Раифский</a:t>
            </a:r>
            <a:r>
              <a:rPr lang="ru-RU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Intro" panose="02000000000000000000" pitchFamily="50" charset="0"/>
              </a:rPr>
              <a:t> монастырь</a:t>
            </a:r>
            <a:endParaRPr lang="en-US" sz="2400" dirty="0" smtClean="0">
              <a:solidFill>
                <a:schemeClr val="tx1">
                  <a:lumMod val="50000"/>
                  <a:lumOff val="50000"/>
                </a:schemeClr>
              </a:solidFill>
              <a:latin typeface="Intro" panose="02000000000000000000" pitchFamily="50" charset="0"/>
            </a:endParaRPr>
          </a:p>
          <a:p>
            <a:pPr>
              <a:lnSpc>
                <a:spcPct val="150000"/>
              </a:lnSpc>
            </a:pPr>
            <a:endParaRPr lang="ru-RU" sz="900" dirty="0" smtClean="0">
              <a:solidFill>
                <a:schemeClr val="tx1">
                  <a:lumMod val="50000"/>
                  <a:lumOff val="50000"/>
                </a:schemeClr>
              </a:solidFill>
              <a:latin typeface="Intro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3415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4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5719419"/>
            <a:ext cx="12192000" cy="1142108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Intro" panose="02000000000000000000" pitchFamily="50" charset="0"/>
              </a:rPr>
              <a:t>Раифский</a:t>
            </a:r>
            <a:r>
              <a:rPr lang="ru-RU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Intro" panose="02000000000000000000" pitchFamily="50" charset="0"/>
              </a:rPr>
              <a:t> </a:t>
            </a:r>
            <a:r>
              <a:rPr lang="ru-RU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Intro" panose="02000000000000000000" pitchFamily="50" charset="0"/>
              </a:rPr>
              <a:t>Богородицкий мужской </a:t>
            </a:r>
            <a:r>
              <a:rPr lang="ru-RU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Intro" panose="02000000000000000000" pitchFamily="50" charset="0"/>
              </a:rPr>
              <a:t>монастырь, Чудотворная </a:t>
            </a:r>
            <a:r>
              <a:rPr lang="ru-RU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Intro" panose="02000000000000000000" pitchFamily="50" charset="0"/>
              </a:rPr>
              <a:t>Грузинская икона Божьей </a:t>
            </a:r>
            <a:r>
              <a:rPr lang="ru-RU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Intro" panose="02000000000000000000" pitchFamily="50" charset="0"/>
              </a:rPr>
              <a:t>Матери</a:t>
            </a:r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Intro" panose="02000000000000000000" pitchFamily="50" charset="0"/>
              </a:rPr>
              <a:t>,</a:t>
            </a:r>
            <a:r>
              <a:rPr lang="ru-RU" sz="2400" dirty="0"/>
              <a:t> </a:t>
            </a:r>
            <a:r>
              <a:rPr lang="ru-RU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Intro" panose="02000000000000000000" pitchFamily="50" charset="0"/>
              </a:rPr>
              <a:t>Троицкий собор</a:t>
            </a:r>
            <a:endParaRPr lang="ru-RU" sz="2400" dirty="0" smtClean="0">
              <a:solidFill>
                <a:schemeClr val="tx1">
                  <a:lumMod val="50000"/>
                  <a:lumOff val="50000"/>
                </a:schemeClr>
              </a:solidFill>
              <a:latin typeface="Intro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243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1" r="919"/>
          <a:stretch/>
        </p:blipFill>
        <p:spPr>
          <a:xfrm>
            <a:off x="1603883" y="-38100"/>
            <a:ext cx="10588117" cy="690523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8072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110125" y="-207252"/>
            <a:ext cx="75893" cy="7272504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0" y="5719419"/>
            <a:ext cx="12192000" cy="1138581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Intro" panose="02000000000000000000" pitchFamily="50" charset="0"/>
              </a:rPr>
              <a:t>церковь </a:t>
            </a:r>
            <a:r>
              <a:rPr lang="ru-RU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Intro" panose="02000000000000000000" pitchFamily="50" charset="0"/>
              </a:rPr>
              <a:t>во имя мучениц Веры, Надежды, Любови и матери их </a:t>
            </a:r>
            <a:r>
              <a:rPr lang="ru-RU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Intro" panose="02000000000000000000" pitchFamily="50" charset="0"/>
              </a:rPr>
              <a:t>Софии</a:t>
            </a:r>
            <a:r>
              <a:rPr lang="ru-RU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Intro" panose="02000000000000000000" pitchFamily="50" charset="0"/>
              </a:rPr>
              <a:t>, </a:t>
            </a:r>
            <a:r>
              <a:rPr lang="ru-RU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Intro" panose="02000000000000000000" pitchFamily="50" charset="0"/>
              </a:rPr>
              <a:t>Церковь Преподобных </a:t>
            </a:r>
            <a:r>
              <a:rPr lang="ru-RU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Intro" panose="02000000000000000000" pitchFamily="50" charset="0"/>
              </a:rPr>
              <a:t>отцов, в </a:t>
            </a:r>
            <a:r>
              <a:rPr lang="ru-RU" sz="2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ntro" panose="02000000000000000000" pitchFamily="50" charset="0"/>
              </a:rPr>
              <a:t>Синае</a:t>
            </a:r>
            <a:r>
              <a:rPr lang="ru-RU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Intro" panose="02000000000000000000" pitchFamily="50" charset="0"/>
              </a:rPr>
              <a:t> и </a:t>
            </a:r>
            <a:r>
              <a:rPr lang="ru-RU" sz="2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ntro" panose="02000000000000000000" pitchFamily="50" charset="0"/>
              </a:rPr>
              <a:t>Раифе</a:t>
            </a:r>
            <a:r>
              <a:rPr lang="ru-RU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Intro" panose="02000000000000000000" pitchFamily="50" charset="0"/>
              </a:rPr>
              <a:t> </a:t>
            </a:r>
            <a:r>
              <a:rPr lang="ru-RU" sz="2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ntro" panose="02000000000000000000" pitchFamily="50" charset="0"/>
              </a:rPr>
              <a:t>избиенных</a:t>
            </a:r>
            <a:endParaRPr lang="ru-RU" sz="2400" dirty="0" smtClean="0">
              <a:solidFill>
                <a:schemeClr val="tx1">
                  <a:lumMod val="50000"/>
                  <a:lumOff val="50000"/>
                </a:schemeClr>
              </a:solidFill>
              <a:latin typeface="Intro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8658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6119336"/>
            <a:ext cx="12192000" cy="738664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>
            <a:spAutoFit/>
          </a:bodyPr>
          <a:lstStyle/>
          <a:p>
            <a:endParaRPr lang="ru-RU" sz="900" dirty="0" smtClean="0">
              <a:solidFill>
                <a:schemeClr val="tx1">
                  <a:lumMod val="50000"/>
                  <a:lumOff val="50000"/>
                </a:schemeClr>
              </a:solidFill>
              <a:latin typeface="Intro" panose="02000000000000000000" pitchFamily="50" charset="0"/>
            </a:endParaRPr>
          </a:p>
          <a:p>
            <a:r>
              <a:rPr lang="ru-RU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Intro" panose="02000000000000000000" pitchFamily="50" charset="0"/>
              </a:rPr>
              <a:t>остров</a:t>
            </a:r>
            <a:r>
              <a:rPr lang="ru-RU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−</a:t>
            </a:r>
            <a:r>
              <a:rPr lang="ru-RU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Intro" panose="02000000000000000000" pitchFamily="50" charset="0"/>
              </a:rPr>
              <a:t>град </a:t>
            </a:r>
            <a:r>
              <a:rPr lang="ru-RU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Intro" panose="02000000000000000000" pitchFamily="50" charset="0"/>
              </a:rPr>
              <a:t>Свияжск</a:t>
            </a:r>
          </a:p>
          <a:p>
            <a:endParaRPr lang="ru-RU" sz="900" dirty="0" smtClean="0">
              <a:solidFill>
                <a:schemeClr val="tx1">
                  <a:lumMod val="50000"/>
                  <a:lumOff val="50000"/>
                </a:schemeClr>
              </a:solidFill>
              <a:latin typeface="Intro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7235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73626" y="4562174"/>
            <a:ext cx="1144474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2800" dirty="0" smtClean="0">
                <a:solidFill>
                  <a:srgbClr val="1FA32F"/>
                </a:solidFill>
                <a:effectLst/>
                <a:latin typeface="Intro " panose="02000000000000000000" pitchFamily="50" charset="0"/>
                <a:ea typeface="Times New Roman" panose="02020603050405020304" pitchFamily="18" charset="0"/>
              </a:rPr>
              <a:t>Цель маршрута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3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Развитие этнического туризма</a:t>
            </a:r>
            <a:endParaRPr lang="ru-RU" sz="3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19" y="146164"/>
            <a:ext cx="2326365" cy="1710812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756287" y="56483"/>
            <a:ext cx="10062087" cy="18004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5400" cap="small" dirty="0" smtClean="0">
                <a:solidFill>
                  <a:srgbClr val="1FA32F"/>
                </a:solidFill>
                <a:effectLst/>
                <a:latin typeface="Intro Inline" panose="02000000000000000000" pitchFamily="50" charset="0"/>
                <a:ea typeface="Times New Roman" panose="02020603050405020304" pitchFamily="18" charset="0"/>
              </a:rPr>
              <a:t> </a:t>
            </a:r>
            <a:r>
              <a:rPr lang="ru-RU" sz="4000" dirty="0">
                <a:solidFill>
                  <a:srgbClr val="1FA32F"/>
                </a:solidFill>
                <a:latin typeface="Intro Inline" panose="02000000000000000000" pitchFamily="50" charset="0"/>
              </a:rPr>
              <a:t>«Казанская тюбетейка!»</a:t>
            </a:r>
          </a:p>
          <a:p>
            <a:pPr algn="r">
              <a:lnSpc>
                <a:spcPct val="150000"/>
              </a:lnSpc>
              <a:spcAft>
                <a:spcPts val="0"/>
              </a:spcAft>
            </a:pPr>
            <a:r>
              <a:rPr lang="ru-RU" sz="2000" dirty="0" smtClean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Intro " panose="02000000000000000000" pitchFamily="50" charset="0"/>
                <a:ea typeface="Times New Roman" panose="02020603050405020304" pitchFamily="18" charset="0"/>
              </a:rPr>
              <a:t>  Авторский коллектив т</a:t>
            </a:r>
            <a:r>
              <a:rPr lang="ru-RU" sz="2000" dirty="0" smtClean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Intro " panose="02000000000000000000" pitchFamily="50" charset="0"/>
                <a:ea typeface="Verdana" panose="020B0604030504040204" pitchFamily="34" charset="0"/>
                <a:cs typeface="Verdana" panose="020B0604030504040204" pitchFamily="34" charset="0"/>
              </a:rPr>
              <a:t>у</a:t>
            </a:r>
            <a:r>
              <a:rPr lang="ru-RU" sz="2000" dirty="0" smtClean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Intro " panose="02000000000000000000" pitchFamily="50" charset="0"/>
                <a:ea typeface="Times New Roman" panose="02020603050405020304" pitchFamily="18" charset="0"/>
              </a:rPr>
              <a:t>рфирмы ООО «АЛЕНА»</a:t>
            </a:r>
          </a:p>
        </p:txBody>
      </p:sp>
    </p:spTree>
    <p:extLst>
      <p:ext uri="{BB962C8B-B14F-4D97-AF65-F5344CB8AC3E}">
        <p14:creationId xmlns:p14="http://schemas.microsoft.com/office/powerpoint/2010/main" val="395387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5719419"/>
            <a:ext cx="12192000" cy="1138581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Intro" panose="02000000000000000000" pitchFamily="50" charset="0"/>
              </a:rPr>
              <a:t>Деревянная Троицкая </a:t>
            </a:r>
            <a:r>
              <a:rPr lang="ru-RU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Intro" panose="02000000000000000000" pitchFamily="50" charset="0"/>
              </a:rPr>
              <a:t>церкви XVI </a:t>
            </a:r>
            <a:r>
              <a:rPr lang="ru-RU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Intro" panose="02000000000000000000" pitchFamily="50" charset="0"/>
              </a:rPr>
              <a:t>века</a:t>
            </a:r>
          </a:p>
          <a:p>
            <a:pPr>
              <a:lnSpc>
                <a:spcPct val="150000"/>
              </a:lnSpc>
            </a:pPr>
            <a:r>
              <a:rPr lang="ru-RU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Intro" panose="02000000000000000000" pitchFamily="50" charset="0"/>
              </a:rPr>
              <a:t>Собор Богоматери Всех Скорбящих Радости</a:t>
            </a:r>
          </a:p>
        </p:txBody>
      </p:sp>
    </p:spTree>
    <p:extLst>
      <p:ext uri="{BB962C8B-B14F-4D97-AF65-F5344CB8AC3E}">
        <p14:creationId xmlns:p14="http://schemas.microsoft.com/office/powerpoint/2010/main" val="373112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19" y="146164"/>
            <a:ext cx="2326365" cy="1710812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390525" y="2182505"/>
            <a:ext cx="11410950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7200" cap="small" dirty="0" smtClean="0">
                <a:solidFill>
                  <a:srgbClr val="1FA32F"/>
                </a:solidFill>
                <a:effectLst/>
                <a:latin typeface="Intro Inline" panose="02000000000000000000" pitchFamily="50" charset="0"/>
                <a:ea typeface="Times New Roman" panose="02020603050405020304" pitchFamily="18" charset="0"/>
              </a:rPr>
              <a:t> </a:t>
            </a:r>
            <a:r>
              <a:rPr lang="ru-RU" sz="5400" dirty="0">
                <a:solidFill>
                  <a:srgbClr val="1FA32F"/>
                </a:solidFill>
                <a:latin typeface="Intro Inline" panose="02000000000000000000" pitchFamily="50" charset="0"/>
              </a:rPr>
              <a:t>«Казанская тюбетейка!»</a:t>
            </a: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sz="3200" dirty="0" smtClean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Intro " panose="02000000000000000000" pitchFamily="50" charset="0"/>
                <a:ea typeface="Times New Roman" panose="02020603050405020304" pitchFamily="18" charset="0"/>
              </a:rPr>
              <a:t>  Авторский коллектив т</a:t>
            </a:r>
            <a:r>
              <a:rPr lang="ru-RU" sz="3200" dirty="0" smtClean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Intro " panose="02000000000000000000" pitchFamily="50" charset="0"/>
                <a:ea typeface="Verdana" panose="020B0604030504040204" pitchFamily="34" charset="0"/>
                <a:cs typeface="Verdana" panose="020B0604030504040204" pitchFamily="34" charset="0"/>
              </a:rPr>
              <a:t>у</a:t>
            </a:r>
            <a:r>
              <a:rPr lang="ru-RU" sz="3200" dirty="0" smtClean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Intro " panose="02000000000000000000" pitchFamily="50" charset="0"/>
                <a:ea typeface="Times New Roman" panose="02020603050405020304" pitchFamily="18" charset="0"/>
              </a:rPr>
              <a:t>рфирмы ООО «АЛЕНА»</a:t>
            </a:r>
          </a:p>
        </p:txBody>
      </p:sp>
    </p:spTree>
    <p:extLst>
      <p:ext uri="{BB962C8B-B14F-4D97-AF65-F5344CB8AC3E}">
        <p14:creationId xmlns:p14="http://schemas.microsoft.com/office/powerpoint/2010/main" val="480085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05424" y="105013"/>
            <a:ext cx="11781152" cy="66479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800" dirty="0">
                <a:solidFill>
                  <a:srgbClr val="1FA32F"/>
                </a:solidFill>
                <a:latin typeface="Intro" panose="02000000000000000000" pitchFamily="50" charset="0"/>
              </a:rPr>
              <a:t>Задачи данного </a:t>
            </a:r>
            <a:r>
              <a:rPr lang="ru-RU" sz="2800" dirty="0" smtClean="0">
                <a:solidFill>
                  <a:srgbClr val="1FA32F"/>
                </a:solidFill>
                <a:latin typeface="Intro" panose="02000000000000000000" pitchFamily="50" charset="0"/>
              </a:rPr>
              <a:t>маршрута</a:t>
            </a:r>
            <a:endParaRPr lang="en-US" sz="2800" dirty="0" smtClean="0">
              <a:solidFill>
                <a:srgbClr val="1FA32F"/>
              </a:solidFill>
              <a:latin typeface="Intro" panose="02000000000000000000" pitchFamily="50" charset="0"/>
            </a:endParaRPr>
          </a:p>
          <a:p>
            <a:pPr marL="457200" indent="-457200">
              <a:lnSpc>
                <a:spcPct val="150000"/>
              </a:lnSpc>
              <a:buClr>
                <a:srgbClr val="1FA32F"/>
              </a:buClr>
              <a:buFont typeface="Calibri" panose="020F0502020204030204" pitchFamily="34" charset="0"/>
              <a:buChar char="●"/>
            </a:pPr>
            <a:r>
              <a:rPr lang="ru-RU" sz="3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знакомство </a:t>
            </a:r>
            <a:r>
              <a:rPr lang="ru-RU" sz="3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со столицей Республики Татарстан городом Казанью и его </a:t>
            </a:r>
            <a:r>
              <a:rPr lang="ru-RU" sz="3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окрестностями</a:t>
            </a:r>
          </a:p>
          <a:p>
            <a:pPr marL="457200" indent="-457200">
              <a:lnSpc>
                <a:spcPct val="150000"/>
              </a:lnSpc>
              <a:buClr>
                <a:srgbClr val="1FA32F"/>
              </a:buClr>
              <a:buFont typeface="Calibri" panose="020F0502020204030204" pitchFamily="34" charset="0"/>
              <a:buChar char="●"/>
            </a:pPr>
            <a:r>
              <a:rPr lang="ru-RU" sz="3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знакомство с исторической национальной </a:t>
            </a:r>
            <a:r>
              <a:rPr lang="ru-RU" sz="3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выпечкой </a:t>
            </a:r>
            <a:r>
              <a:rPr lang="ru-RU" sz="3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казанских татар</a:t>
            </a:r>
          </a:p>
          <a:p>
            <a:pPr marL="457200" indent="-457200">
              <a:lnSpc>
                <a:spcPct val="150000"/>
              </a:lnSpc>
              <a:buClr>
                <a:srgbClr val="1FA32F"/>
              </a:buClr>
              <a:buFont typeface="Calibri" panose="020F0502020204030204" pitchFamily="34" charset="0"/>
              <a:buChar char="●"/>
            </a:pPr>
            <a:r>
              <a:rPr lang="ru-RU" sz="3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з</a:t>
            </a:r>
            <a:r>
              <a:rPr lang="ru-RU" sz="3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накомство с искусством изготовления </a:t>
            </a:r>
            <a:r>
              <a:rPr lang="ru-RU" sz="3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татарских элементов </a:t>
            </a:r>
            <a:r>
              <a:rPr lang="ru-RU" sz="3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одежды</a:t>
            </a:r>
            <a:endParaRPr lang="ru-RU" sz="3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457200" indent="-457200">
              <a:lnSpc>
                <a:spcPct val="150000"/>
              </a:lnSpc>
              <a:buClr>
                <a:srgbClr val="1FA32F"/>
              </a:buClr>
              <a:buFont typeface="Calibri" panose="020F0502020204030204" pitchFamily="34" charset="0"/>
              <a:buChar char="●"/>
            </a:pPr>
            <a:r>
              <a:rPr lang="ru-RU" sz="3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з</a:t>
            </a:r>
            <a:r>
              <a:rPr lang="ru-RU" sz="3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накомство с </a:t>
            </a:r>
            <a:r>
              <a:rPr lang="ru-RU" sz="32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Раифским</a:t>
            </a:r>
            <a:r>
              <a:rPr lang="ru-RU" sz="3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монастырем</a:t>
            </a:r>
          </a:p>
          <a:p>
            <a:pPr marL="457200" indent="-457200">
              <a:lnSpc>
                <a:spcPct val="150000"/>
              </a:lnSpc>
              <a:buClr>
                <a:srgbClr val="1FA32F"/>
              </a:buClr>
              <a:buFont typeface="Calibri" panose="020F0502020204030204" pitchFamily="34" charset="0"/>
              <a:buChar char="●"/>
            </a:pPr>
            <a:r>
              <a:rPr lang="ru-RU" sz="3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з</a:t>
            </a:r>
            <a:r>
              <a:rPr lang="ru-RU" sz="3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накомство с островом-градом</a:t>
            </a:r>
            <a:r>
              <a:rPr lang="ru-RU" sz="3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 </a:t>
            </a:r>
            <a:r>
              <a:rPr lang="ru-RU" sz="3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Свияжск</a:t>
            </a:r>
            <a:endParaRPr lang="ru-RU" sz="3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9242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6119336"/>
            <a:ext cx="12192000" cy="738664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>
            <a:spAutoFit/>
          </a:bodyPr>
          <a:lstStyle/>
          <a:p>
            <a:endParaRPr lang="ru-RU" sz="900" dirty="0" smtClean="0">
              <a:solidFill>
                <a:schemeClr val="tx1">
                  <a:lumMod val="50000"/>
                  <a:lumOff val="50000"/>
                </a:schemeClr>
              </a:solidFill>
              <a:latin typeface="Intro" panose="02000000000000000000" pitchFamily="50" charset="0"/>
            </a:endParaRPr>
          </a:p>
          <a:p>
            <a:r>
              <a:rPr lang="ru-RU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Intro" panose="02000000000000000000" pitchFamily="50" charset="0"/>
              </a:rPr>
              <a:t>Обзорная</a:t>
            </a:r>
            <a:r>
              <a:rPr lang="ru-RU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Intro" panose="02000000000000000000" pitchFamily="50" charset="0"/>
              </a:rPr>
              <a:t>  экскурсия  по городу «Палитра Казани</a:t>
            </a:r>
            <a:r>
              <a:rPr lang="ru-RU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Intro" panose="02000000000000000000" pitchFamily="50" charset="0"/>
              </a:rPr>
              <a:t>»</a:t>
            </a:r>
          </a:p>
          <a:p>
            <a:endParaRPr lang="ru-RU" sz="900" dirty="0">
              <a:solidFill>
                <a:schemeClr val="tx1">
                  <a:lumMod val="50000"/>
                  <a:lumOff val="50000"/>
                </a:schemeClr>
              </a:solidFill>
              <a:latin typeface="Intro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5688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9"/>
          <a:stretch/>
        </p:blipFill>
        <p:spPr>
          <a:xfrm>
            <a:off x="0" y="-19050"/>
            <a:ext cx="12192000" cy="687705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5719419"/>
            <a:ext cx="12192000" cy="1138581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Intro" panose="02000000000000000000" pitchFamily="50" charset="0"/>
              </a:rPr>
              <a:t>Нижний </a:t>
            </a:r>
            <a:r>
              <a:rPr lang="ru-RU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Intro" panose="02000000000000000000" pitchFamily="50" charset="0"/>
              </a:rPr>
              <a:t>город </a:t>
            </a:r>
            <a:r>
              <a:rPr lang="ru-RU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Intro" panose="02000000000000000000" pitchFamily="50" charset="0"/>
              </a:rPr>
              <a:t>− </a:t>
            </a:r>
            <a:r>
              <a:rPr lang="ru-RU" sz="24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Intro" panose="02000000000000000000" pitchFamily="50" charset="0"/>
              </a:rPr>
              <a:t>Старотатарская</a:t>
            </a:r>
            <a:r>
              <a:rPr lang="ru-RU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Intro" panose="02000000000000000000" pitchFamily="50" charset="0"/>
              </a:rPr>
              <a:t> </a:t>
            </a:r>
            <a:r>
              <a:rPr lang="ru-RU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Intro" panose="02000000000000000000" pitchFamily="50" charset="0"/>
              </a:rPr>
              <a:t>слобода, </a:t>
            </a:r>
            <a:r>
              <a:rPr lang="ru-RU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Intro" panose="02000000000000000000" pitchFamily="50" charset="0"/>
              </a:rPr>
              <a:t>мечеть </a:t>
            </a:r>
            <a:r>
              <a:rPr lang="ru-RU" sz="2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ntro" panose="02000000000000000000" pitchFamily="50" charset="0"/>
              </a:rPr>
              <a:t>Азимовская</a:t>
            </a:r>
            <a:r>
              <a:rPr lang="ru-RU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Intro" panose="02000000000000000000" pitchFamily="50" charset="0"/>
              </a:rPr>
              <a:t> или </a:t>
            </a:r>
            <a:r>
              <a:rPr lang="ru-RU" sz="2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ntro" panose="02000000000000000000" pitchFamily="50" charset="0"/>
              </a:rPr>
              <a:t>Марджани</a:t>
            </a:r>
            <a:r>
              <a:rPr lang="ru-RU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Intro" panose="02000000000000000000" pitchFamily="50" charset="0"/>
              </a:rPr>
              <a:t>, озеро Кабан</a:t>
            </a:r>
          </a:p>
        </p:txBody>
      </p:sp>
    </p:spTree>
    <p:extLst>
      <p:ext uri="{BB962C8B-B14F-4D97-AF65-F5344CB8AC3E}">
        <p14:creationId xmlns:p14="http://schemas.microsoft.com/office/powerpoint/2010/main" val="3314015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-57150" y="5719419"/>
            <a:ext cx="12249150" cy="1138581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Intro" panose="02000000000000000000" pitchFamily="50" charset="0"/>
              </a:rPr>
              <a:t>Посещение музея 1000-летия  </a:t>
            </a:r>
            <a:r>
              <a:rPr lang="ru-RU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Intro" panose="02000000000000000000" pitchFamily="50" charset="0"/>
              </a:rPr>
              <a:t>Казани,</a:t>
            </a:r>
            <a:r>
              <a:rPr lang="ru-RU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Intro" panose="02000000000000000000" pitchFamily="50" charset="0"/>
              </a:rPr>
              <a:t>  </a:t>
            </a:r>
            <a:r>
              <a:rPr lang="ru-RU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Intro" panose="02000000000000000000" pitchFamily="50" charset="0"/>
              </a:rPr>
              <a:t>показ </a:t>
            </a:r>
            <a:r>
              <a:rPr lang="ru-RU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Intro" panose="02000000000000000000" pitchFamily="50" charset="0"/>
              </a:rPr>
              <a:t>панорамы Казани от НКЦ Казань</a:t>
            </a:r>
          </a:p>
        </p:txBody>
      </p:sp>
    </p:spTree>
    <p:extLst>
      <p:ext uri="{BB962C8B-B14F-4D97-AF65-F5344CB8AC3E}">
        <p14:creationId xmlns:p14="http://schemas.microsoft.com/office/powerpoint/2010/main" val="878290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-57150" y="5719419"/>
            <a:ext cx="12249150" cy="1138581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Intro" panose="02000000000000000000" pitchFamily="50" charset="0"/>
              </a:rPr>
              <a:t>Казанский университет, площадь Свободы, городская Ратуша, ул. Кремлевская</a:t>
            </a:r>
          </a:p>
        </p:txBody>
      </p:sp>
    </p:spTree>
    <p:extLst>
      <p:ext uri="{BB962C8B-B14F-4D97-AF65-F5344CB8AC3E}">
        <p14:creationId xmlns:p14="http://schemas.microsoft.com/office/powerpoint/2010/main" val="2205848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5796171"/>
            <a:ext cx="12192000" cy="1061829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ru-RU" sz="900" dirty="0" smtClean="0">
              <a:solidFill>
                <a:schemeClr val="tx1">
                  <a:lumMod val="50000"/>
                  <a:lumOff val="50000"/>
                </a:schemeClr>
              </a:solidFill>
              <a:latin typeface="Intro" panose="02000000000000000000" pitchFamily="50" charset="0"/>
            </a:endParaRPr>
          </a:p>
          <a:p>
            <a:pPr>
              <a:lnSpc>
                <a:spcPct val="150000"/>
              </a:lnSpc>
            </a:pPr>
            <a:r>
              <a:rPr lang="ru-RU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Intro" panose="02000000000000000000" pitchFamily="50" charset="0"/>
              </a:rPr>
              <a:t>парк 1000</a:t>
            </a:r>
            <a:r>
              <a:rPr lang="ru-RU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−</a:t>
            </a:r>
            <a:r>
              <a:rPr lang="ru-RU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Intro" panose="02000000000000000000" pitchFamily="50" charset="0"/>
              </a:rPr>
              <a:t>летия Казани</a:t>
            </a:r>
          </a:p>
          <a:p>
            <a:pPr>
              <a:lnSpc>
                <a:spcPct val="150000"/>
              </a:lnSpc>
            </a:pPr>
            <a:endParaRPr lang="ru-RU" sz="900" dirty="0">
              <a:solidFill>
                <a:schemeClr val="tx1">
                  <a:lumMod val="50000"/>
                  <a:lumOff val="50000"/>
                </a:schemeClr>
              </a:solidFill>
              <a:latin typeface="Intro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2615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5719419"/>
            <a:ext cx="12192000" cy="1138581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Intro" panose="02000000000000000000" pitchFamily="50" charset="0"/>
              </a:rPr>
              <a:t>Петропавловский собор</a:t>
            </a:r>
            <a:r>
              <a:rPr lang="ru-RU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Intro" panose="02000000000000000000" pitchFamily="50" charset="0"/>
              </a:rPr>
              <a:t>, построенный </a:t>
            </a:r>
            <a:r>
              <a:rPr lang="ru-RU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Intro" panose="02000000000000000000" pitchFamily="50" charset="0"/>
              </a:rPr>
              <a:t>в память о пребывании </a:t>
            </a:r>
            <a:endParaRPr lang="ru-RU" sz="2400" dirty="0" smtClean="0">
              <a:solidFill>
                <a:schemeClr val="tx1">
                  <a:lumMod val="50000"/>
                  <a:lumOff val="50000"/>
                </a:schemeClr>
              </a:solidFill>
              <a:latin typeface="Intro" panose="02000000000000000000" pitchFamily="50" charset="0"/>
            </a:endParaRPr>
          </a:p>
          <a:p>
            <a:pPr>
              <a:lnSpc>
                <a:spcPct val="150000"/>
              </a:lnSpc>
            </a:pPr>
            <a:r>
              <a:rPr lang="ru-RU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Intro" panose="02000000000000000000" pitchFamily="50" charset="0"/>
              </a:rPr>
              <a:t>в </a:t>
            </a:r>
            <a:r>
              <a:rPr lang="ru-RU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Intro" panose="02000000000000000000" pitchFamily="50" charset="0"/>
              </a:rPr>
              <a:t>Казани Петра </a:t>
            </a:r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Intro" panose="02000000000000000000" pitchFamily="50" charset="0"/>
              </a:rPr>
              <a:t>I</a:t>
            </a:r>
            <a:endParaRPr lang="ru-RU" sz="2400" dirty="0">
              <a:solidFill>
                <a:schemeClr val="tx1">
                  <a:lumMod val="50000"/>
                  <a:lumOff val="50000"/>
                </a:schemeClr>
              </a:solidFill>
              <a:latin typeface="Intro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5105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a04dadd8ba5f4134ca3ecba67dafbc45612ef8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410</TotalTime>
  <Words>234</Words>
  <Application>Microsoft Office PowerPoint</Application>
  <PresentationFormat>Широкоэкранный</PresentationFormat>
  <Paragraphs>38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30" baseType="lpstr">
      <vt:lpstr>Intro Inline</vt:lpstr>
      <vt:lpstr>Intro </vt:lpstr>
      <vt:lpstr>Calibri</vt:lpstr>
      <vt:lpstr>Verdana</vt:lpstr>
      <vt:lpstr>Times New Roman</vt:lpstr>
      <vt:lpstr>Arial</vt:lpstr>
      <vt:lpstr>Intro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Trainig-PC</dc:creator>
  <cp:lastModifiedBy>Trainig-PC</cp:lastModifiedBy>
  <cp:revision>61</cp:revision>
  <dcterms:created xsi:type="dcterms:W3CDTF">2014-10-13T08:45:32Z</dcterms:created>
  <dcterms:modified xsi:type="dcterms:W3CDTF">2014-10-14T09:19:50Z</dcterms:modified>
</cp:coreProperties>
</file>