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4"/><Relationship Target="../media/image08.jp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4"/><Relationship Target="../media/image17.jpg" Type="http://schemas.openxmlformats.org/officeDocument/2006/relationships/image" Id="rId3"/><Relationship Target="../media/image15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subTitle"/>
          </p:nvPr>
        </p:nvSpPr>
        <p:spPr>
          <a:xfrm>
            <a:off y="2220299" x="685800"/>
            <a:ext cy="702900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ru"/>
              <a:t>Экстремальный тур "Три стихии"</a:t>
            </a:r>
          </a:p>
          <a:p>
            <a:pPr rtl="0" lvl="0">
              <a:spcBef>
                <a:spcPts val="0"/>
              </a:spcBef>
              <a:buNone/>
            </a:pPr>
            <a:r>
              <a:rPr sz="1200" lang="ru">
                <a:solidFill>
                  <a:srgbClr val="B7B7B7"/>
                </a:solidFill>
              </a:rPr>
              <a:t>8 дней 7 ночей. All inclusive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55900" x="4210587"/>
            <a:ext cy="1355149" cx="72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y="4408700" x="27432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ru">
                <a:solidFill>
                  <a:schemeClr val="dk2"/>
                </a:solidFill>
              </a:rPr>
              <a:t>Номинация на премию</a:t>
            </a:r>
          </a:p>
          <a:p>
            <a:pPr algn="ctr" rtl="0"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sz="1000" lang="ru">
                <a:solidFill>
                  <a:schemeClr val="dk2"/>
                </a:solidFill>
              </a:rPr>
              <a:t>"Лучший приключенческий туристский маршрут"</a:t>
            </a:r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88724"/>
            <a:ext cy="4640674" cx="7966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y="4633350" x="588725"/>
            <a:ext cy="384599" cx="796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Старинные склепы XII-XV веков. Чегемское ущелье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825" x="1124250"/>
            <a:ext cy="4605975" cx="68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y="4633350" x="588725"/>
            <a:ext cy="384599" cx="796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Водопад Абай-Суу. Его высота 72 метра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28825"/>
            <a:ext cy="4599874" cx="68863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y="4633350" x="588725"/>
            <a:ext cy="384599" cx="796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 летнюю жару под ним даже можно искупаться )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1130388"/>
            <a:ext cy="4597774" cx="68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y="4633350" x="588725"/>
            <a:ext cy="384599" cx="796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Гостиница Азау-Стар, Приэльбрусье. Вид из номера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/>
        </p:nvSpPr>
        <p:spPr>
          <a:xfrm>
            <a:off y="2023925" x="2743200"/>
            <a:ext cy="9117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>
                <a:solidFill>
                  <a:srgbClr val="666666"/>
                </a:solidFill>
              </a:rPr>
              <a:t>Каждый клиент - гость республики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666666"/>
                </a:solidFill>
              </a:rPr>
              <a:t>Удивлять гостей - наша страсть!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94175" x="4210587"/>
            <a:ext cy="1355149" cx="72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/>
        </p:nvSpPr>
        <p:spPr>
          <a:xfrm>
            <a:off y="919775" x="2702837"/>
            <a:ext cy="2947200" cx="5497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100" lang="ru" i="1"/>
              <a:t>"Разрабатывая этот тур мы хотели сделать что-то по-настоящему крутое. Судя по отзывам наших туристов, у нас это получилось.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 i="1"/>
          </a:p>
          <a:p>
            <a:pPr rtl="0" lvl="0">
              <a:spcBef>
                <a:spcPts val="0"/>
              </a:spcBef>
              <a:buNone/>
            </a:pPr>
            <a:r>
              <a:rPr sz="1100" lang="ru" i="1"/>
              <a:t>Эти 8 дней и 7 ночей включают в себя географию всего региона, полеты на параплане, и частном двухместном самолете, погружение с аквалангом в голубом озере и сумасшедшую поездку на квадроциклах по горному перевалу, пешеходные прогулки по горным тропам, ночлег в высокогорной охотничьей базе, и многое другое.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 i="1"/>
          </a:p>
          <a:p>
            <a:pPr rtl="0" lvl="0">
              <a:spcBef>
                <a:spcPts val="0"/>
              </a:spcBef>
              <a:buNone/>
            </a:pPr>
            <a:r>
              <a:rPr sz="1100" lang="ru" i="1"/>
              <a:t>И конечно, все это подается под соусом настоящего кавказского гостеприимства и активные будни скрашиваются богатыми застольями из экологически чистых продуктов. Каждый наш клиент - наш гость, и этим все сказано!"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 i="1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algn="r" rtl="0" lvl="0">
              <a:spcBef>
                <a:spcPts val="0"/>
              </a:spcBef>
              <a:buNone/>
            </a:pPr>
            <a:r>
              <a:rPr sz="1100" lang="ru"/>
              <a:t>Бозиев Амир. Генеральный директор KBR Travel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87800" x="943662"/>
            <a:ext cy="1559674" cx="15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81400" x="4292000"/>
            <a:ext cy="2678100" cx="4538099"/>
          </a:xfrm>
          <a:prstGeom prst="rect">
            <a:avLst/>
          </a:prstGeom>
          <a:noFill/>
          <a:ln w="9525" cap="flat">
            <a:solidFill>
              <a:srgbClr val="999999"/>
            </a:solidFill>
            <a:prstDash val="solid"/>
            <a:round/>
            <a:headEnd w="med" len="med" type="none"/>
            <a:tailEnd w="med" len="med" type="none"/>
          </a:ln>
        </p:spPr>
      </p:pic>
      <p:sp>
        <p:nvSpPr>
          <p:cNvPr id="37" name="Shape 37"/>
          <p:cNvSpPr txBox="1"/>
          <p:nvPr/>
        </p:nvSpPr>
        <p:spPr>
          <a:xfrm>
            <a:off y="1181400" x="372800"/>
            <a:ext cy="27807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200" lang="ru"/>
              <a:t>Протяженность маршрута более 400км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ru">
                <a:solidFill>
                  <a:schemeClr val="dk1"/>
                </a:solidFill>
              </a:rPr>
              <a:t>Перепад высот 500 - 4500 м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200" lang="ru"/>
              <a:t>4 гостиницы, 1 альплагерь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rtl="0" lvl="0">
              <a:spcBef>
                <a:spcPts val="0"/>
              </a:spcBef>
              <a:buNone/>
            </a:pPr>
            <a:r>
              <a:rPr sz="1200" lang="ru">
                <a:solidFill>
                  <a:schemeClr val="dk1"/>
                </a:solidFill>
              </a:rPr>
              <a:t>Все включено! Заплатив за тур, нашему гостю можно будет забыть про деньги. В стоимость программы включено проживание, питание, трансфер, услуги профессионального экскурсовода и услуги по туру.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sz="1200" lang="ru"/>
              <a:t>Идеально подходит для жителей мегаполиса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y="210550" x="1108050"/>
            <a:ext cy="514199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ru"/>
              <a:t>Особенности тура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9045" x="504875"/>
            <a:ext cy="457200" cx="45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9400" x="1032525"/>
            <a:ext cy="5004699" cx="70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25562" x="155100"/>
            <a:ext cy="3892376" cx="58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625577" x="6212451"/>
            <a:ext cy="1849154" cx="27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684859" x="6212451"/>
            <a:ext cy="1849154" cx="277644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y="4633350" x="2157750"/>
            <a:ext cy="384599" cx="426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Бачиев Хамзат. Мастер по холодному оружию.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02862" x="317611"/>
            <a:ext cy="3737774" cx="559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02862" x="6157012"/>
            <a:ext cy="3737774" cx="26693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y="4633350" x="317600"/>
            <a:ext cy="384599" cx="850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Дайвинг на голубом озере (доступно для новичков)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-58525" x="1092750"/>
            <a:ext cy="4648075" cx="69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y="4633350" x="2157750"/>
            <a:ext cy="384599" cx="426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Альплагерь Безенги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710524" x="385299"/>
            <a:ext cy="3722473" cx="557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10512" x="6186450"/>
            <a:ext cy="1718249" cx="257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702437" x="6186450"/>
            <a:ext cy="1718249" cx="25722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y="4633350" x="2157750"/>
            <a:ext cy="384599" cx="426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Высокогорная охотничья база Горец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1800" x="1127500"/>
            <a:ext cy="4584825" cx="6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4633350" x="2157750"/>
            <a:ext cy="384599" cx="4265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Верхняя Балкария</a:t>
            </a: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