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70" r:id="rId6"/>
    <p:sldId id="273" r:id="rId7"/>
    <p:sldId id="276" r:id="rId8"/>
    <p:sldId id="277" r:id="rId9"/>
    <p:sldId id="275" r:id="rId10"/>
    <p:sldId id="272" r:id="rId11"/>
    <p:sldId id="267" r:id="rId12"/>
    <p:sldId id="278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FFFF00"/>
    <a:srgbClr val="990000"/>
    <a:srgbClr val="006600"/>
    <a:srgbClr val="008000"/>
    <a:srgbClr val="FF9900"/>
    <a:srgbClr val="CCCC00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8" autoAdjust="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C308-F60B-4BE1-8404-446CD59D6D7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650A23-16BB-49EB-B35E-2C28773C2DD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C308-F60B-4BE1-8404-446CD59D6D7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0A23-16BB-49EB-B35E-2C28773C2D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C308-F60B-4BE1-8404-446CD59D6D7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0A23-16BB-49EB-B35E-2C28773C2D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5EC308-F60B-4BE1-8404-446CD59D6D7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A650A23-16BB-49EB-B35E-2C28773C2DD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C308-F60B-4BE1-8404-446CD59D6D7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0A23-16BB-49EB-B35E-2C28773C2D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C308-F60B-4BE1-8404-446CD59D6D7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0A23-16BB-49EB-B35E-2C28773C2D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0A23-16BB-49EB-B35E-2C28773C2D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C308-F60B-4BE1-8404-446CD59D6D7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C308-F60B-4BE1-8404-446CD59D6D7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0A23-16BB-49EB-B35E-2C28773C2D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C308-F60B-4BE1-8404-446CD59D6D7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0A23-16BB-49EB-B35E-2C28773C2D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5EC308-F60B-4BE1-8404-446CD59D6D7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650A23-16BB-49EB-B35E-2C28773C2D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C308-F60B-4BE1-8404-446CD59D6D7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650A23-16BB-49EB-B35E-2C28773C2D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5EC308-F60B-4BE1-8404-446CD59D6D7B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A650A23-16BB-49EB-B35E-2C28773C2DD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476672"/>
            <a:ext cx="65527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Всероссийская   туристская   премия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«МАРШРУТ   ГОДА»</a:t>
            </a:r>
            <a:endParaRPr lang="ru-RU" sz="24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4221087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НОМИНАЦИЯ: «Лучший культурно- познавательный  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    туристический маршрут»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772816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CC00"/>
                </a:solidFill>
                <a:latin typeface="Mistral" pitchFamily="66" charset="0"/>
              </a:rPr>
              <a:t>«ПО СЛЕДАМ ЛЕГЕНД ГОРОДА РОМАНОВА</a:t>
            </a:r>
            <a:r>
              <a:rPr lang="ru-RU" sz="4800" dirty="0" smtClean="0">
                <a:solidFill>
                  <a:srgbClr val="FFCC00"/>
                </a:solidFill>
              </a:rPr>
              <a:t>»</a:t>
            </a:r>
            <a:endParaRPr lang="ru-RU" sz="4800" dirty="0">
              <a:solidFill>
                <a:srgbClr val="FFCC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7579" y="5485470"/>
            <a:ext cx="540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ОБУК  «Областной Центр романовской игрушки»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с. Троицкое, Липецкий район, Липецкая область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6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3"/>
    </mc:Choice>
    <mc:Fallback xmlns="">
      <p:transition spd="slow" advTm="356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1674" y="1663697"/>
            <a:ext cx="58326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600" dirty="0">
                <a:solidFill>
                  <a:srgbClr val="990000"/>
                </a:solidFill>
              </a:rPr>
              <a:t>В XVI в. родственник царя М.Ф. Романова  </a:t>
            </a:r>
            <a:r>
              <a:rPr lang="ru-RU" sz="1600" dirty="0" smtClean="0">
                <a:solidFill>
                  <a:srgbClr val="990000"/>
                </a:solidFill>
              </a:rPr>
              <a:t>Иван Никитович </a:t>
            </a:r>
            <a:r>
              <a:rPr lang="ru-RU" sz="1600" dirty="0">
                <a:solidFill>
                  <a:srgbClr val="990000"/>
                </a:solidFill>
              </a:rPr>
              <a:t>построил на берегу реки </a:t>
            </a:r>
            <a:r>
              <a:rPr lang="ru-RU" sz="1600" dirty="0" smtClean="0">
                <a:solidFill>
                  <a:srgbClr val="990000"/>
                </a:solidFill>
              </a:rPr>
              <a:t>Воронеж укрепленный </a:t>
            </a:r>
            <a:r>
              <a:rPr lang="ru-RU" sz="1600" dirty="0">
                <a:solidFill>
                  <a:srgbClr val="990000"/>
                </a:solidFill>
              </a:rPr>
              <a:t>город Романов.  В XVIII в. он был преобразован в село Романово – ныне село Ленино Липецкого района Липецкой области.</a:t>
            </a:r>
          </a:p>
          <a:p>
            <a:r>
              <a:rPr lang="ru-RU" sz="1600" dirty="0" smtClean="0">
                <a:solidFill>
                  <a:srgbClr val="990000"/>
                </a:solidFill>
              </a:rPr>
              <a:t>В </a:t>
            </a:r>
            <a:r>
              <a:rPr lang="ru-RU" sz="1600" dirty="0">
                <a:solidFill>
                  <a:srgbClr val="990000"/>
                </a:solidFill>
              </a:rPr>
              <a:t>Романове быстро появились гончары: вокруг было достаточно разнообразной глины, подходящей для изготовления </a:t>
            </a:r>
            <a:r>
              <a:rPr lang="ru-RU" sz="1600" dirty="0" smtClean="0">
                <a:solidFill>
                  <a:srgbClr val="990000"/>
                </a:solidFill>
              </a:rPr>
              <a:t>посуды. Использовали </a:t>
            </a:r>
            <a:r>
              <a:rPr lang="ru-RU" sz="1600" dirty="0">
                <a:solidFill>
                  <a:srgbClr val="990000"/>
                </a:solidFill>
              </a:rPr>
              <a:t>чаще чёрную глину – наиболее прочную и послушную в руках. </a:t>
            </a:r>
            <a:r>
              <a:rPr lang="ru-RU" sz="1600" dirty="0" smtClean="0">
                <a:solidFill>
                  <a:srgbClr val="990000"/>
                </a:solidFill>
              </a:rPr>
              <a:t>Кроме глиняной посуды делали </a:t>
            </a:r>
            <a:r>
              <a:rPr lang="ru-RU" sz="1600" smtClean="0">
                <a:solidFill>
                  <a:srgbClr val="990000"/>
                </a:solidFill>
              </a:rPr>
              <a:t>глиняные </a:t>
            </a:r>
            <a:r>
              <a:rPr lang="ru-RU" sz="1600" dirty="0" err="1">
                <a:solidFill>
                  <a:srgbClr val="990000"/>
                </a:solidFill>
              </a:rPr>
              <a:t>и</a:t>
            </a:r>
            <a:r>
              <a:rPr lang="ru-RU" sz="1600" smtClean="0">
                <a:solidFill>
                  <a:srgbClr val="990000"/>
                </a:solidFill>
              </a:rPr>
              <a:t>грушки</a:t>
            </a:r>
            <a:r>
              <a:rPr lang="ru-RU" sz="1600" dirty="0" smtClean="0">
                <a:solidFill>
                  <a:srgbClr val="990000"/>
                </a:solidFill>
              </a:rPr>
              <a:t>. Эти </a:t>
            </a:r>
            <a:r>
              <a:rPr lang="ru-RU" sz="1600" dirty="0">
                <a:solidFill>
                  <a:srgbClr val="990000"/>
                </a:solidFill>
              </a:rPr>
              <a:t>игрушки-свистульки стали по местности называться «романовскими».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630" y="716368"/>
            <a:ext cx="3706736" cy="976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2" r="21726" b="44151"/>
          <a:stretch/>
        </p:blipFill>
        <p:spPr bwMode="auto">
          <a:xfrm>
            <a:off x="4039969" y="71047"/>
            <a:ext cx="4176057" cy="6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1005" y="883351"/>
            <a:ext cx="31869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Здесь гостей встретит  Боярин  в костюме прошлой эпохи и познакомит с историей образования города Романова.</a:t>
            </a:r>
          </a:p>
          <a:p>
            <a:r>
              <a:rPr lang="ru-RU" sz="2000" i="1" dirty="0" smtClean="0">
                <a:solidFill>
                  <a:srgbClr val="FFFF00"/>
                </a:solidFill>
              </a:rPr>
              <a:t>На смотровой площадке Стрельцы в костюмах </a:t>
            </a:r>
            <a:r>
              <a:rPr lang="en-US" sz="2000" i="1" dirty="0" smtClean="0">
                <a:solidFill>
                  <a:srgbClr val="FFFF00"/>
                </a:solidFill>
              </a:rPr>
              <a:t>XVIII </a:t>
            </a:r>
            <a:r>
              <a:rPr lang="ru-RU" sz="2000" i="1" dirty="0" smtClean="0">
                <a:solidFill>
                  <a:srgbClr val="FFFF00"/>
                </a:solidFill>
              </a:rPr>
              <a:t>покажут реконструкцию ружей-пищалей, обучат стрельбе из лука по мишеням.</a:t>
            </a:r>
            <a:endParaRPr lang="ru-RU" sz="2000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2094"/>
            <a:ext cx="4940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3300"/>
                </a:solidFill>
              </a:rPr>
              <a:t>            Второй пункт </a:t>
            </a:r>
            <a:endParaRPr lang="ru-RU" sz="2200" b="1" dirty="0">
              <a:solidFill>
                <a:srgbClr val="003300"/>
              </a:solidFill>
            </a:endParaRPr>
          </a:p>
          <a:p>
            <a:r>
              <a:rPr lang="ru-RU" sz="2200" b="1" dirty="0" smtClean="0">
                <a:solidFill>
                  <a:srgbClr val="003300"/>
                </a:solidFill>
              </a:rPr>
              <a:t>туристического  маршрута</a:t>
            </a:r>
            <a:endParaRPr lang="ru-RU" sz="2200" b="1" dirty="0">
              <a:solidFill>
                <a:srgbClr val="0033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" t="20023" b="22808"/>
          <a:stretch/>
        </p:blipFill>
        <p:spPr>
          <a:xfrm>
            <a:off x="336873" y="4976779"/>
            <a:ext cx="2722959" cy="12692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437" y="4249020"/>
            <a:ext cx="1757848" cy="13183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356317" y="5637936"/>
            <a:ext cx="2088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3300"/>
                </a:solidFill>
              </a:rPr>
              <a:t>Место образования села </a:t>
            </a:r>
            <a:r>
              <a:rPr lang="ru-RU" sz="1400" dirty="0" err="1" smtClean="0">
                <a:solidFill>
                  <a:srgbClr val="003300"/>
                </a:solidFill>
              </a:rPr>
              <a:t>Елецкое</a:t>
            </a:r>
            <a:r>
              <a:rPr lang="ru-RU" sz="1400" dirty="0" smtClean="0">
                <a:solidFill>
                  <a:srgbClr val="003300"/>
                </a:solidFill>
              </a:rPr>
              <a:t> – одной из слобод города Романов.</a:t>
            </a:r>
            <a:endParaRPr lang="ru-RU" sz="1400" dirty="0">
              <a:solidFill>
                <a:srgbClr val="0033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49020"/>
            <a:ext cx="2541685" cy="221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14"/>
    </mc:Choice>
    <mc:Fallback xmlns="">
      <p:transition spd="slow" advTm="1681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39" y="3546646"/>
            <a:ext cx="39174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</a:rPr>
              <a:t>Липецкие минеральные воды — знаменитые источники с более чем двухсотлетней историей. </a:t>
            </a:r>
            <a:r>
              <a:rPr lang="ru-RU" sz="1600" b="1" dirty="0">
                <a:solidFill>
                  <a:srgbClr val="800000"/>
                </a:solidFill>
              </a:rPr>
              <a:t>Минеральные воды в Липецке были известны с начала XVIII века</a:t>
            </a:r>
            <a:r>
              <a:rPr lang="ru-RU" sz="1600" b="1" dirty="0" smtClean="0">
                <a:solidFill>
                  <a:srgbClr val="800000"/>
                </a:solidFill>
              </a:rPr>
              <a:t>. </a:t>
            </a:r>
            <a:r>
              <a:rPr lang="ru-RU" sz="1600" b="1" dirty="0">
                <a:solidFill>
                  <a:srgbClr val="800000"/>
                </a:solidFill>
              </a:rPr>
              <a:t>По преданию, их открыл Петр Великий на территории основанных в 1703 году </a:t>
            </a:r>
            <a:r>
              <a:rPr lang="ru-RU" sz="1600" b="1" dirty="0" err="1">
                <a:solidFill>
                  <a:srgbClr val="800000"/>
                </a:solidFill>
              </a:rPr>
              <a:t>Липских</a:t>
            </a:r>
            <a:r>
              <a:rPr lang="ru-RU" sz="1600" b="1" dirty="0">
                <a:solidFill>
                  <a:srgbClr val="800000"/>
                </a:solidFill>
              </a:rPr>
              <a:t> железных заводов</a:t>
            </a:r>
            <a:r>
              <a:rPr lang="ru-RU" sz="1600" b="1" dirty="0" smtClean="0">
                <a:solidFill>
                  <a:srgbClr val="800000"/>
                </a:solidFill>
              </a:rPr>
              <a:t>.</a:t>
            </a:r>
          </a:p>
          <a:p>
            <a:r>
              <a:rPr lang="ru-RU" sz="1600" b="1" dirty="0" smtClean="0">
                <a:solidFill>
                  <a:srgbClr val="800000"/>
                </a:solidFill>
              </a:rPr>
              <a:t>Именно курорт повлиял на образы романовской игрушки  </a:t>
            </a:r>
            <a:r>
              <a:rPr lang="en-US" sz="1600" b="1" dirty="0" smtClean="0">
                <a:solidFill>
                  <a:srgbClr val="800000"/>
                </a:solidFill>
              </a:rPr>
              <a:t>XIX</a:t>
            </a:r>
            <a:r>
              <a:rPr lang="ru-RU" sz="1600" b="1" dirty="0" smtClean="0">
                <a:solidFill>
                  <a:srgbClr val="800000"/>
                </a:solidFill>
              </a:rPr>
              <a:t> в. – появились сюжеты богатых дам, офицеров и даже паровоз.</a:t>
            </a:r>
          </a:p>
        </p:txBody>
      </p:sp>
      <p:pic>
        <p:nvPicPr>
          <p:cNvPr id="1027" name="Picture 3" descr="F:\для презентации маршрут\0_c3a68_68e77135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2937" r="11040"/>
          <a:stretch/>
        </p:blipFill>
        <p:spPr bwMode="auto">
          <a:xfrm>
            <a:off x="5785313" y="1198441"/>
            <a:ext cx="1975281" cy="19057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7771" y="3084981"/>
            <a:ext cx="26103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003300"/>
                </a:solidFill>
              </a:rPr>
              <a:t>Липецкое </a:t>
            </a:r>
            <a:r>
              <a:rPr lang="ru-RU" sz="1500" dirty="0" err="1" smtClean="0">
                <a:solidFill>
                  <a:srgbClr val="003300"/>
                </a:solidFill>
              </a:rPr>
              <a:t>бюветное</a:t>
            </a:r>
            <a:r>
              <a:rPr lang="ru-RU" sz="1500" dirty="0" smtClean="0">
                <a:solidFill>
                  <a:srgbClr val="003300"/>
                </a:solidFill>
              </a:rPr>
              <a:t> здание до революции.</a:t>
            </a:r>
            <a:endParaRPr lang="ru-RU" sz="15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0050" y="182778"/>
            <a:ext cx="51957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003300"/>
                </a:solidFill>
              </a:rPr>
              <a:t>Нижний парк.  Липецк. </a:t>
            </a:r>
          </a:p>
          <a:p>
            <a:pPr algn="ctr"/>
            <a:r>
              <a:rPr lang="ru-RU" sz="3000" b="1" i="1" dirty="0" smtClean="0">
                <a:solidFill>
                  <a:srgbClr val="003300"/>
                </a:solidFill>
              </a:rPr>
              <a:t>Минеральные источники</a:t>
            </a:r>
            <a:r>
              <a:rPr lang="ru-RU" sz="3000" b="1" i="1" dirty="0" smtClean="0">
                <a:solidFill>
                  <a:srgbClr val="006600"/>
                </a:solidFill>
              </a:rPr>
              <a:t>.</a:t>
            </a:r>
            <a:endParaRPr lang="ru-RU" sz="3000" b="1" i="1" dirty="0">
              <a:solidFill>
                <a:srgbClr val="0066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7623" r="5553" b="19618"/>
          <a:stretch/>
        </p:blipFill>
        <p:spPr bwMode="auto">
          <a:xfrm>
            <a:off x="365195" y="1179222"/>
            <a:ext cx="4095290" cy="2182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2082" y="3361980"/>
            <a:ext cx="3494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3300"/>
                </a:solidFill>
              </a:rPr>
              <a:t>Питьевые </a:t>
            </a:r>
            <a:r>
              <a:rPr lang="ru-RU" dirty="0" smtClean="0">
                <a:solidFill>
                  <a:srgbClr val="003300"/>
                </a:solidFill>
              </a:rPr>
              <a:t>фонтанчики сегодня 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560" y="256656"/>
            <a:ext cx="3815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3300"/>
                </a:solidFill>
              </a:rPr>
              <a:t>Третий пункт </a:t>
            </a:r>
          </a:p>
          <a:p>
            <a:pPr algn="ctr"/>
            <a:r>
              <a:rPr lang="ru-RU" sz="2200" b="1" dirty="0">
                <a:solidFill>
                  <a:srgbClr val="003300"/>
                </a:solidFill>
              </a:rPr>
              <a:t>т</a:t>
            </a:r>
            <a:r>
              <a:rPr lang="ru-RU" sz="2200" b="1" dirty="0" smtClean="0">
                <a:solidFill>
                  <a:srgbClr val="003300"/>
                </a:solidFill>
              </a:rPr>
              <a:t>уристического маршрута</a:t>
            </a:r>
            <a:endParaRPr lang="ru-RU" sz="2200" b="1" dirty="0"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195" y="3669756"/>
            <a:ext cx="46085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FF00"/>
                </a:solidFill>
              </a:rPr>
              <a:t>Гости здесь смогут отведать особого вкуса, но очень полезную минеральную воду.</a:t>
            </a:r>
          </a:p>
          <a:p>
            <a:r>
              <a:rPr lang="ru-RU" sz="2200" b="1" i="1" dirty="0" smtClean="0">
                <a:solidFill>
                  <a:srgbClr val="FFFF00"/>
                </a:solidFill>
              </a:rPr>
              <a:t>Встретят гостей  Петр </a:t>
            </a:r>
            <a:r>
              <a:rPr lang="en-US" sz="2200" b="1" i="1" dirty="0" smtClean="0">
                <a:solidFill>
                  <a:srgbClr val="FFFF00"/>
                </a:solidFill>
              </a:rPr>
              <a:t>I</a:t>
            </a:r>
            <a:r>
              <a:rPr lang="ru-RU" sz="2200" b="1" i="1" dirty="0" smtClean="0">
                <a:solidFill>
                  <a:srgbClr val="FFFF00"/>
                </a:solidFill>
              </a:rPr>
              <a:t> и Дамы в костюмах  </a:t>
            </a:r>
            <a:r>
              <a:rPr lang="en-US" sz="2200" b="1" i="1" dirty="0" smtClean="0">
                <a:solidFill>
                  <a:srgbClr val="FFFF00"/>
                </a:solidFill>
              </a:rPr>
              <a:t>XIX </a:t>
            </a:r>
            <a:r>
              <a:rPr lang="ru-RU" sz="2200" b="1" i="1" dirty="0" smtClean="0">
                <a:solidFill>
                  <a:srgbClr val="FFFF00"/>
                </a:solidFill>
              </a:rPr>
              <a:t>века. Персонажи красочно расскажут историю курорта и города Липецка.</a:t>
            </a:r>
            <a:endParaRPr lang="ru-RU" sz="2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3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6"/>
    </mc:Choice>
    <mc:Fallback xmlns="">
      <p:transition spd="slow" advTm="1579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069686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CC00"/>
                </a:solidFill>
                <a:latin typeface="Mistral" pitchFamily="66" charset="0"/>
              </a:rPr>
              <a:t>«ПО СЛЕДАМ ЛЕГЕНД ГОРОДА РОМАНОВА</a:t>
            </a:r>
            <a:r>
              <a:rPr lang="ru-RU" sz="4800" dirty="0" smtClean="0">
                <a:solidFill>
                  <a:srgbClr val="FFCC00"/>
                </a:solidFill>
              </a:rPr>
              <a:t>»</a:t>
            </a:r>
            <a:endParaRPr lang="ru-RU" sz="48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083" y="312946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3300"/>
                </a:solidFill>
              </a:rPr>
              <a:t>Туристический маршрут: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2290" y="2492896"/>
            <a:ext cx="763284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800000"/>
                </a:solidFill>
              </a:rPr>
              <a:t>создает  интересный уникальный туристический продукт, </a:t>
            </a:r>
          </a:p>
          <a:p>
            <a:pPr algn="ctr"/>
            <a:r>
              <a:rPr lang="ru-RU" sz="2500" b="1" dirty="0" smtClean="0">
                <a:solidFill>
                  <a:srgbClr val="800000"/>
                </a:solidFill>
              </a:rPr>
              <a:t>отражающий местную специфику и традиции, содействующий </a:t>
            </a:r>
            <a:r>
              <a:rPr lang="ru-RU" sz="2500" b="1" dirty="0" err="1" smtClean="0">
                <a:solidFill>
                  <a:srgbClr val="800000"/>
                </a:solidFill>
              </a:rPr>
              <a:t>сохранию</a:t>
            </a:r>
            <a:r>
              <a:rPr lang="ru-RU" sz="2500" b="1" dirty="0" smtClean="0">
                <a:solidFill>
                  <a:srgbClr val="800000"/>
                </a:solidFill>
              </a:rPr>
              <a:t> культурно-исторических достопримечательностей, памятников природы, народных ремесел. Данный маршрут – важная составляющая в изучении краеведения и истории Липецкого региона, расширяющий круг посетителей</a:t>
            </a:r>
          </a:p>
          <a:p>
            <a:pPr algn="ctr"/>
            <a:r>
              <a:rPr lang="ru-RU" sz="2500" b="1" dirty="0" smtClean="0">
                <a:solidFill>
                  <a:srgbClr val="800000"/>
                </a:solidFill>
              </a:rPr>
              <a:t>всех слоев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8256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70"/>
    </mc:Choice>
    <mc:Fallback xmlns="">
      <p:transition spd="slow" advTm="1367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4883" y="692696"/>
            <a:ext cx="65437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 smtClean="0">
                <a:solidFill>
                  <a:srgbClr val="FF3300"/>
                </a:solidFill>
                <a:latin typeface="Mistral" pitchFamily="66" charset="0"/>
              </a:rPr>
              <a:t>ЛИПЕЦКАЯ    ОБЛАСТЬ</a:t>
            </a:r>
            <a:endParaRPr lang="ru-RU" sz="6000" dirty="0">
              <a:solidFill>
                <a:srgbClr val="FF3300"/>
              </a:solidFill>
            </a:endParaRPr>
          </a:p>
        </p:txBody>
      </p:sp>
      <p:pic>
        <p:nvPicPr>
          <p:cNvPr id="4099" name="Picture 3" descr="F:\для презентации маршрут\lip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58" y="1556792"/>
            <a:ext cx="5715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992" y="4854352"/>
            <a:ext cx="74571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</a:rPr>
              <a:t>Троицкое</a:t>
            </a:r>
          </a:p>
          <a:p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smtClean="0">
                <a:solidFill>
                  <a:schemeClr val="bg1"/>
                </a:solidFill>
              </a:rPr>
              <a:t>       </a:t>
            </a:r>
            <a:r>
              <a:rPr lang="ru-RU" sz="1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●</a:t>
            </a:r>
            <a:endParaRPr lang="ru-RU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5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"/>
    </mc:Choice>
    <mc:Fallback xmlns="">
      <p:transition spd="slow" advTm="32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8766" y="2734146"/>
            <a:ext cx="3706464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ЛИПЕЦК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42293" y="538227"/>
            <a:ext cx="2048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ЗАДОНСК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5904" y="476672"/>
            <a:ext cx="1199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ЕЛЕЦ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591" y="2276872"/>
            <a:ext cx="129876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21" y="2267347"/>
            <a:ext cx="16573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2" y="3933056"/>
            <a:ext cx="1913558" cy="255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32015" y="1072152"/>
            <a:ext cx="2508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город великих христианских духовных традиций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2120" y="1072152"/>
            <a:ext cx="3582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святейший город России, имеющий множество храмов, церквей и монастырей.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61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6"/>
    </mc:Choice>
    <mc:Fallback xmlns="">
      <p:transition spd="slow" advTm="548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Липецк известен в России и за рубежом как крупный производитель стали и проката, «белой» бытовой техники, соков и минеральной воды, как центр подготовки асов отечественной авиации.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5593" y="309446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В городе много зданий, представляющих как историческую, так и архитектурную ценность; часть из них являются памятниками федерального значения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39651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Примечателен Липецк и как один из старейших в России курортов.</a:t>
            </a:r>
            <a:endParaRPr lang="ru-RU" sz="2000" b="1" dirty="0">
              <a:solidFill>
                <a:srgbClr val="8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0951"/>
            <a:ext cx="16668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Курорты мира Хороший отды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94469"/>
            <a:ext cx="2841941" cy="2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20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0"/>
    </mc:Choice>
    <mc:Fallback xmlns="">
      <p:transition spd="slow" advTm="1196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212976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1. </a:t>
            </a:r>
            <a:r>
              <a:rPr lang="ru-RU" sz="2400" b="1" dirty="0">
                <a:solidFill>
                  <a:srgbClr val="800000"/>
                </a:solidFill>
              </a:rPr>
              <a:t>Центр Романовской игрушки. Троицкое.    </a:t>
            </a:r>
          </a:p>
          <a:p>
            <a:r>
              <a:rPr lang="ru-RU" sz="2400" b="1" dirty="0">
                <a:solidFill>
                  <a:srgbClr val="800000"/>
                </a:solidFill>
              </a:rPr>
              <a:t>    Липецкий район.</a:t>
            </a:r>
          </a:p>
          <a:p>
            <a:endParaRPr lang="ru-RU" sz="2400" b="1" dirty="0" smtClean="0">
              <a:solidFill>
                <a:srgbClr val="800000"/>
              </a:solidFill>
            </a:endParaRPr>
          </a:p>
          <a:p>
            <a:r>
              <a:rPr lang="ru-RU" sz="2400" b="1" dirty="0" smtClean="0">
                <a:solidFill>
                  <a:srgbClr val="800000"/>
                </a:solidFill>
              </a:rPr>
              <a:t>2. Романово- Городище. Ленино. Липецкий район</a:t>
            </a:r>
          </a:p>
          <a:p>
            <a:endParaRPr lang="ru-RU" sz="2400" b="1" dirty="0">
              <a:solidFill>
                <a:srgbClr val="800000"/>
              </a:solidFill>
            </a:endParaRPr>
          </a:p>
          <a:p>
            <a:r>
              <a:rPr lang="ru-RU" sz="2400" b="1" dirty="0" smtClean="0">
                <a:solidFill>
                  <a:srgbClr val="800000"/>
                </a:solidFill>
              </a:rPr>
              <a:t>3. Минеральные </a:t>
            </a:r>
            <a:r>
              <a:rPr lang="ru-RU" sz="2400" b="1" dirty="0">
                <a:solidFill>
                  <a:srgbClr val="800000"/>
                </a:solidFill>
              </a:rPr>
              <a:t>источники. Нижний парк. Липецк.</a:t>
            </a:r>
          </a:p>
          <a:p>
            <a:pPr marL="342900" indent="-342900">
              <a:buAutoNum type="arabicPeriod" startAt="3"/>
            </a:pP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9940" y="476672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CC00"/>
                </a:solidFill>
                <a:latin typeface="Mistral" pitchFamily="66" charset="0"/>
              </a:rPr>
              <a:t>«ПО СЛЕДАМ ЛЕГЕНД ГОРОДА РОМАНОВА</a:t>
            </a:r>
            <a:r>
              <a:rPr lang="ru-RU" sz="4800" dirty="0" smtClean="0">
                <a:solidFill>
                  <a:srgbClr val="FFCC00"/>
                </a:solidFill>
              </a:rPr>
              <a:t>»</a:t>
            </a:r>
            <a:endParaRPr lang="ru-RU" sz="4800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876" y="204633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Туристический маршрут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включает следующие точки показа: </a:t>
            </a:r>
            <a:endParaRPr lang="ru-RU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5"/>
    </mc:Choice>
    <mc:Fallback xmlns="">
      <p:transition spd="slow" advTm="996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887" y="427785"/>
            <a:ext cx="392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Первый пункт маршрута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7831" y="150787"/>
            <a:ext cx="4412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i="1" dirty="0" smtClean="0">
                <a:solidFill>
                  <a:srgbClr val="003300"/>
                </a:solidFill>
              </a:rPr>
              <a:t>Областной Центр </a:t>
            </a:r>
          </a:p>
          <a:p>
            <a:r>
              <a:rPr lang="ru-RU" sz="3000" b="1" i="1" dirty="0" smtClean="0">
                <a:solidFill>
                  <a:srgbClr val="003300"/>
                </a:solidFill>
              </a:rPr>
              <a:t>романовской игрушки</a:t>
            </a:r>
            <a:endParaRPr lang="ru-RU" sz="3000" b="1" i="1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28959"/>
            <a:ext cx="420631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FFFF00"/>
                </a:solidFill>
              </a:rPr>
              <a:t>Именно здесь </a:t>
            </a:r>
          </a:p>
          <a:p>
            <a:pPr algn="ctr"/>
            <a:r>
              <a:rPr lang="ru-RU" sz="1900" b="1" dirty="0" smtClean="0">
                <a:solidFill>
                  <a:srgbClr val="FFFF00"/>
                </a:solidFill>
              </a:rPr>
              <a:t>гости погрузятся в мир народного творчества и быта</a:t>
            </a:r>
            <a:r>
              <a:rPr lang="ru-RU" sz="1900" b="1" dirty="0">
                <a:solidFill>
                  <a:srgbClr val="FFFF00"/>
                </a:solidFill>
              </a:rPr>
              <a:t>.</a:t>
            </a:r>
            <a:endParaRPr lang="ru-RU" sz="1900" b="1" dirty="0" smtClean="0">
              <a:solidFill>
                <a:srgbClr val="FFFF00"/>
              </a:solidFill>
            </a:endParaRPr>
          </a:p>
          <a:p>
            <a:pPr algn="ctr"/>
            <a:endParaRPr lang="ru-RU" sz="19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1900" b="1" dirty="0" smtClean="0">
                <a:solidFill>
                  <a:srgbClr val="FFFF00"/>
                </a:solidFill>
              </a:rPr>
              <a:t>Все гости переоденутся в русский костюм, посетят выставки и сами смогут смастерить изделия народного промысла…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5441" y="3532240"/>
            <a:ext cx="44405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800000"/>
                </a:solidFill>
              </a:rPr>
              <a:t>Открытие Центра романовской игрушки на месте исторического бытования промысла стало знаковым событием в культурном пространстве  Липецкой области. </a:t>
            </a:r>
            <a:endParaRPr lang="ru-RU" sz="1600" dirty="0" smtClean="0">
              <a:solidFill>
                <a:srgbClr val="800000"/>
              </a:solidFill>
            </a:endParaRPr>
          </a:p>
          <a:p>
            <a:pPr algn="ctr"/>
            <a:endParaRPr lang="ru-RU" sz="1600" dirty="0" smtClean="0">
              <a:solidFill>
                <a:srgbClr val="800000"/>
              </a:solidFill>
            </a:endParaRPr>
          </a:p>
          <a:p>
            <a:pPr algn="ctr"/>
            <a:r>
              <a:rPr lang="ru-RU" sz="1600" dirty="0">
                <a:solidFill>
                  <a:srgbClr val="800000"/>
                </a:solidFill>
              </a:rPr>
              <a:t>Основная задача </a:t>
            </a:r>
            <a:r>
              <a:rPr lang="ru-RU" sz="1600" dirty="0" smtClean="0">
                <a:solidFill>
                  <a:srgbClr val="800000"/>
                </a:solidFill>
              </a:rPr>
              <a:t> Центра– </a:t>
            </a:r>
            <a:r>
              <a:rPr lang="ru-RU" sz="1600" dirty="0">
                <a:solidFill>
                  <a:srgbClr val="800000"/>
                </a:solidFill>
              </a:rPr>
              <a:t>сохранение и возрождение традиционной культуры, приобщение к народному творчеству детей, возрождение старинных традиций, </a:t>
            </a:r>
            <a:endParaRPr lang="ru-RU" sz="1600" dirty="0" smtClean="0">
              <a:solidFill>
                <a:srgbClr val="80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800000"/>
                </a:solidFill>
              </a:rPr>
              <a:t>обучение </a:t>
            </a:r>
            <a:r>
              <a:rPr lang="ru-RU" sz="1600" dirty="0">
                <a:solidFill>
                  <a:srgbClr val="800000"/>
                </a:solidFill>
              </a:rPr>
              <a:t>ремеслам, </a:t>
            </a:r>
            <a:endParaRPr lang="ru-RU" sz="1600" dirty="0" smtClean="0">
              <a:solidFill>
                <a:srgbClr val="80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800000"/>
                </a:solidFill>
              </a:rPr>
              <a:t>которыми </a:t>
            </a:r>
            <a:r>
              <a:rPr lang="ru-RU" sz="1600" dirty="0">
                <a:solidFill>
                  <a:srgbClr val="800000"/>
                </a:solidFill>
              </a:rPr>
              <a:t>владели наши </a:t>
            </a:r>
            <a:r>
              <a:rPr lang="ru-RU" sz="1600" dirty="0" smtClean="0">
                <a:solidFill>
                  <a:srgbClr val="800000"/>
                </a:solidFill>
              </a:rPr>
              <a:t>предки</a:t>
            </a:r>
            <a:endParaRPr lang="ru-RU" sz="1600" dirty="0">
              <a:solidFill>
                <a:srgbClr val="800000"/>
              </a:solidFill>
            </a:endParaRPr>
          </a:p>
        </p:txBody>
      </p:sp>
      <p:pic>
        <p:nvPicPr>
          <p:cNvPr id="1027" name="Picture 3" descr="I:\DCIM\107_PANA\P10708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9" t="14371" r="10144" b="34609"/>
          <a:stretch/>
        </p:blipFill>
        <p:spPr bwMode="auto">
          <a:xfrm>
            <a:off x="4815432" y="1177913"/>
            <a:ext cx="3514707" cy="20072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4"/>
          <a:stretch/>
        </p:blipFill>
        <p:spPr bwMode="auto">
          <a:xfrm>
            <a:off x="5631953" y="2283176"/>
            <a:ext cx="1810721" cy="13603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52" y="3957867"/>
            <a:ext cx="3558739" cy="23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3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2"/>
    </mc:Choice>
    <mc:Fallback xmlns="">
      <p:transition spd="slow" advTm="1774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74" y="288040"/>
            <a:ext cx="87484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800000"/>
                </a:solidFill>
              </a:rPr>
              <a:t>Областной Центр романовской игрушки представляет</a:t>
            </a:r>
          </a:p>
          <a:p>
            <a:pPr algn="ctr"/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715" y="977120"/>
            <a:ext cx="396044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FFFF00"/>
                </a:solidFill>
              </a:rPr>
              <a:t>Интерактивные программы </a:t>
            </a:r>
          </a:p>
          <a:p>
            <a:pPr algn="ctr"/>
            <a:r>
              <a:rPr lang="ru-RU" sz="1900" b="1" dirty="0" smtClean="0">
                <a:solidFill>
                  <a:srgbClr val="FFFF00"/>
                </a:solidFill>
              </a:rPr>
              <a:t>о народных традициях и обычаях с мастер-классами  традиционных ремесел</a:t>
            </a:r>
            <a:endParaRPr lang="ru-RU" sz="1900" b="1" dirty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16003"/>
            <a:ext cx="2502076" cy="37578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4" t="19259" r="6268" b="18195"/>
          <a:stretch/>
        </p:blipFill>
        <p:spPr>
          <a:xfrm>
            <a:off x="4134244" y="1196752"/>
            <a:ext cx="2411700" cy="1809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773636" y="3502494"/>
            <a:ext cx="55446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FFF00"/>
                </a:solidFill>
              </a:rPr>
              <a:t>«В гостях у романовских мастеров»</a:t>
            </a:r>
          </a:p>
          <a:p>
            <a:r>
              <a:rPr lang="ru-RU" sz="2200" b="1" dirty="0">
                <a:solidFill>
                  <a:srgbClr val="FFFF00"/>
                </a:solidFill>
              </a:rPr>
              <a:t>«А на нашей слободе»</a:t>
            </a:r>
          </a:p>
          <a:p>
            <a:r>
              <a:rPr lang="ru-RU" sz="2200" b="1" dirty="0">
                <a:solidFill>
                  <a:srgbClr val="FFFF00"/>
                </a:solidFill>
              </a:rPr>
              <a:t>«Чудо-кони»</a:t>
            </a:r>
          </a:p>
          <a:p>
            <a:r>
              <a:rPr lang="ru-RU" sz="2200" b="1" dirty="0">
                <a:solidFill>
                  <a:srgbClr val="FFFF00"/>
                </a:solidFill>
              </a:rPr>
              <a:t>«Свадьба по-романовски»</a:t>
            </a:r>
          </a:p>
          <a:p>
            <a:r>
              <a:rPr lang="ru-RU" sz="2200" b="1" dirty="0">
                <a:solidFill>
                  <a:srgbClr val="FFFF00"/>
                </a:solidFill>
              </a:rPr>
              <a:t>«Новый год по-романовски»</a:t>
            </a:r>
          </a:p>
          <a:p>
            <a:r>
              <a:rPr lang="ru-RU" sz="2200" b="1" dirty="0">
                <a:solidFill>
                  <a:srgbClr val="FFFF00"/>
                </a:solidFill>
              </a:rPr>
              <a:t>«День рождения по–</a:t>
            </a:r>
            <a:r>
              <a:rPr lang="ru-RU" sz="2200" b="1" dirty="0" err="1">
                <a:solidFill>
                  <a:srgbClr val="FFFF00"/>
                </a:solidFill>
              </a:rPr>
              <a:t>романовски</a:t>
            </a:r>
            <a:r>
              <a:rPr lang="ru-RU" sz="2200" b="1" dirty="0">
                <a:solidFill>
                  <a:srgbClr val="FFFF00"/>
                </a:solidFill>
              </a:rPr>
              <a:t>»</a:t>
            </a:r>
          </a:p>
          <a:p>
            <a:r>
              <a:rPr lang="ru-RU" sz="2200" b="1" dirty="0">
                <a:solidFill>
                  <a:srgbClr val="FFFF00"/>
                </a:solidFill>
              </a:rPr>
              <a:t>«Масленица»</a:t>
            </a:r>
          </a:p>
          <a:p>
            <a:r>
              <a:rPr lang="ru-RU" sz="2200" b="1" dirty="0">
                <a:solidFill>
                  <a:srgbClr val="FFFF00"/>
                </a:solidFill>
              </a:rPr>
              <a:t>«Пасхальная радость»</a:t>
            </a:r>
          </a:p>
          <a:p>
            <a:r>
              <a:rPr lang="ru-RU" sz="2200" b="1" dirty="0">
                <a:solidFill>
                  <a:srgbClr val="FFFF00"/>
                </a:solidFill>
              </a:rPr>
              <a:t>«Троица в Троицком» </a:t>
            </a:r>
          </a:p>
        </p:txBody>
      </p:sp>
      <p:pic>
        <p:nvPicPr>
          <p:cNvPr id="2052" name="Picture 4" descr="C:\Documents and Settings\Троицкое\Рабочий стол\ФОТО ГРАНТ\IMG_808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0" t="15992" r="14682" b="19747"/>
          <a:stretch/>
        </p:blipFill>
        <p:spPr bwMode="auto">
          <a:xfrm>
            <a:off x="6826897" y="829198"/>
            <a:ext cx="1872208" cy="18340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66389" y="3039649"/>
            <a:ext cx="48144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>
                <a:solidFill>
                  <a:srgbClr val="990000"/>
                </a:solidFill>
              </a:rPr>
              <a:t>Интерактивные </a:t>
            </a:r>
            <a:r>
              <a:rPr lang="ru-RU" sz="2500" b="1" dirty="0" smtClean="0">
                <a:solidFill>
                  <a:srgbClr val="990000"/>
                </a:solidFill>
              </a:rPr>
              <a:t>программы: </a:t>
            </a:r>
            <a:endParaRPr lang="ru-RU" sz="25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2"/>
    </mc:Choice>
    <mc:Fallback xmlns="">
      <p:transition spd="slow" advTm="1065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3"/>
          <a:stretch/>
        </p:blipFill>
        <p:spPr bwMode="auto">
          <a:xfrm>
            <a:off x="-2484784" y="3794895"/>
            <a:ext cx="2072703" cy="171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 descr="F:\2014-фото\Съёмки олимпийского огня\IMG_42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" r="6888"/>
          <a:stretch/>
        </p:blipFill>
        <p:spPr bwMode="auto">
          <a:xfrm>
            <a:off x="6760716" y="2804668"/>
            <a:ext cx="1921375" cy="32930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8757" y="278291"/>
            <a:ext cx="874846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800000"/>
                </a:solidFill>
              </a:rPr>
              <a:t>Интерактивные программы Центра романовской игрушки согреют гостя </a:t>
            </a:r>
          </a:p>
          <a:p>
            <a:pPr algn="ctr"/>
            <a:r>
              <a:rPr lang="ru-RU" sz="2500" b="1" dirty="0" smtClean="0">
                <a:solidFill>
                  <a:srgbClr val="800000"/>
                </a:solidFill>
              </a:rPr>
              <a:t>в любое время года!</a:t>
            </a:r>
          </a:p>
          <a:p>
            <a:pPr algn="ctr"/>
            <a:endParaRPr lang="ru-RU" sz="2000" b="1" dirty="0">
              <a:solidFill>
                <a:srgbClr val="8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70" y="1942356"/>
            <a:ext cx="3771144" cy="25169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4" y="3200807"/>
            <a:ext cx="2168512" cy="32491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" y="909942"/>
            <a:ext cx="2655275" cy="1766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86" y="4778639"/>
            <a:ext cx="2808312" cy="1874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14" y="909942"/>
            <a:ext cx="227584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4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2"/>
    </mc:Choice>
    <mc:Fallback xmlns="">
      <p:transition spd="slow" advTm="602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2" b="16587"/>
          <a:stretch/>
        </p:blipFill>
        <p:spPr bwMode="auto">
          <a:xfrm>
            <a:off x="6769785" y="5156984"/>
            <a:ext cx="2051797" cy="143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133" y="144582"/>
            <a:ext cx="46039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 smtClean="0">
                <a:solidFill>
                  <a:srgbClr val="FFFF00"/>
                </a:solidFill>
              </a:rPr>
              <a:t>Здесь гости под руководством мастеров изготовят изделия народных промыслов.</a:t>
            </a:r>
            <a:endParaRPr lang="ru-RU" sz="2500" b="1" i="1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3" y="4265380"/>
            <a:ext cx="3199142" cy="21266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95015"/>
            <a:ext cx="2525650" cy="16774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r="9838" b="16505"/>
          <a:stretch/>
        </p:blipFill>
        <p:spPr>
          <a:xfrm>
            <a:off x="888472" y="2011280"/>
            <a:ext cx="2520280" cy="1795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5" name="Picture 3" descr="C:\Documents and Settings\Троицкое\Рабочий стол\ФОТО ГРАНТ\IMG_806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2" b="13992"/>
          <a:stretch/>
        </p:blipFill>
        <p:spPr bwMode="auto">
          <a:xfrm>
            <a:off x="6941610" y="2525890"/>
            <a:ext cx="1771593" cy="23952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6" y="5092824"/>
            <a:ext cx="2725737" cy="147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83" y="1044270"/>
            <a:ext cx="1888747" cy="11282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07904" y="2172499"/>
            <a:ext cx="38884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990000"/>
                </a:solidFill>
              </a:rPr>
              <a:t>Мастер-классы: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-глиняная романовская 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игрушка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-текстильная кукла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-гончарство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-романовская вышивка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-традиционное 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ткачество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-плетение поясов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4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3"/>
    </mc:Choice>
    <mc:Fallback xmlns="">
      <p:transition spd="slow" advTm="8503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1455</TotalTime>
  <Words>660</Words>
  <Application>Microsoft Office PowerPoint</Application>
  <PresentationFormat>Экран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пк-5</cp:lastModifiedBy>
  <cp:revision>108</cp:revision>
  <cp:lastPrinted>2014-10-15T06:29:22Z</cp:lastPrinted>
  <dcterms:created xsi:type="dcterms:W3CDTF">2014-10-07T11:38:55Z</dcterms:created>
  <dcterms:modified xsi:type="dcterms:W3CDTF">2014-10-16T07:05:25Z</dcterms:modified>
</cp:coreProperties>
</file>