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8" r:id="rId1"/>
  </p:sldMasterIdLst>
  <p:notesMasterIdLst>
    <p:notesMasterId r:id="rId12"/>
  </p:notesMasterIdLst>
  <p:sldIdLst>
    <p:sldId id="256" r:id="rId2"/>
    <p:sldId id="305" r:id="rId3"/>
    <p:sldId id="309" r:id="rId4"/>
    <p:sldId id="307" r:id="rId5"/>
    <p:sldId id="296" r:id="rId6"/>
    <p:sldId id="301" r:id="rId7"/>
    <p:sldId id="310" r:id="rId8"/>
    <p:sldId id="303" r:id="rId9"/>
    <p:sldId id="285" r:id="rId10"/>
    <p:sldId id="312" r:id="rId11"/>
  </p:sldIdLst>
  <p:sldSz cx="9144000" cy="6858000" type="screen4x3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78FAF524-2A10-4FF1-8E9D-67CC1B23E92D}">
          <p14:sldIdLst>
            <p14:sldId id="256"/>
            <p14:sldId id="305"/>
            <p14:sldId id="309"/>
            <p14:sldId id="307"/>
            <p14:sldId id="296"/>
            <p14:sldId id="301"/>
            <p14:sldId id="310"/>
            <p14:sldId id="303"/>
            <p14:sldId id="285"/>
            <p14:sldId id="312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Rg st="1" end="10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11D1F"/>
    <a:srgbClr val="FFFF66"/>
    <a:srgbClr val="FEA0A0"/>
    <a:srgbClr val="FE8C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7CE84F3-28C3-443E-9E96-99CF82512B78}" styleName="Темный стиль 1 -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aximized">
    <p:restoredLeft sz="34587" autoAdjust="0"/>
    <p:restoredTop sz="86391" autoAdjust="0"/>
  </p:normalViewPr>
  <p:slideViewPr>
    <p:cSldViewPr>
      <p:cViewPr>
        <p:scale>
          <a:sx n="100" d="100"/>
          <a:sy n="100" d="100"/>
        </p:scale>
        <p:origin x="-1224" y="-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50" y="363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2166" y="-96"/>
      </p:cViewPr>
      <p:guideLst>
        <p:guide orient="horz" pos="3133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&#1050;&#1085;&#1080;&#1075;&#1072;1" TargetMode="External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&#1050;&#1085;&#1080;&#1075;&#1072;1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2"/>
    </mc:Choice>
    <mc:Fallback>
      <c:style val="3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656052067793718E-2"/>
          <c:y val="4.1607273797305562E-2"/>
          <c:w val="0.90687895864412615"/>
          <c:h val="0.77068167427431544"/>
        </c:manualLayout>
      </c:layout>
      <c:pie3DChart>
        <c:varyColors val="1"/>
        <c:ser>
          <c:idx val="0"/>
          <c:order val="0"/>
          <c:dPt>
            <c:idx val="0"/>
            <c:bubble3D val="0"/>
            <c:explosion val="26"/>
            <c:spPr>
              <a:blipFill>
                <a:blip xmlns:r="http://schemas.openxmlformats.org/officeDocument/2006/relationships" r:embed="rId1"/>
                <a:stretch>
                  <a:fillRect/>
                </a:stretch>
              </a:blipFill>
            </c:spPr>
          </c:dPt>
          <c:dPt>
            <c:idx val="1"/>
            <c:bubble3D val="0"/>
            <c:spPr>
              <a:blipFill>
                <a:blip xmlns:r="http://schemas.openxmlformats.org/officeDocument/2006/relationships" r:embed="rId2"/>
                <a:stretch>
                  <a:fillRect/>
                </a:stretch>
              </a:blipFill>
            </c:spPr>
          </c:dPt>
          <c:cat>
            <c:strRef>
              <c:f>Лист1!$B$18:$B$19</c:f>
              <c:strCache>
                <c:ptCount val="2"/>
                <c:pt idx="0">
                  <c:v>Иностранные туристы</c:v>
                </c:pt>
                <c:pt idx="1">
                  <c:v>Российские туристы</c:v>
                </c:pt>
              </c:strCache>
            </c:strRef>
          </c:cat>
          <c:val>
            <c:numRef>
              <c:f>Лист1!$C$18:$C$19</c:f>
              <c:numCache>
                <c:formatCode>General</c:formatCode>
                <c:ptCount val="2"/>
                <c:pt idx="0">
                  <c:v>30</c:v>
                </c:pt>
                <c:pt idx="1">
                  <c:v>70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layout>
        <c:manualLayout>
          <c:xMode val="edge"/>
          <c:yMode val="edge"/>
          <c:x val="0.16474856088227124"/>
          <c:y val="0.80779407293675842"/>
          <c:w val="0.69785275523118129"/>
          <c:h val="0.17349260774770714"/>
        </c:manualLayout>
      </c:layout>
      <c:overlay val="0"/>
    </c:legend>
    <c:plotVisOnly val="1"/>
    <c:dispBlanksAs val="zero"/>
    <c:showDLblsOverMax val="0"/>
  </c:chart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areaChart>
        <c:grouping val="stacked"/>
        <c:varyColors val="0"/>
        <c:ser>
          <c:idx val="0"/>
          <c:order val="0"/>
          <c:tx>
            <c:strRef>
              <c:f>Лист1!$B$3</c:f>
              <c:strCache>
                <c:ptCount val="1"/>
                <c:pt idx="0">
                  <c:v>экскурсанты</c:v>
                </c:pt>
              </c:strCache>
            </c:strRef>
          </c:tx>
          <c:dLbls>
            <c:delete val="1"/>
          </c:dLbls>
          <c:cat>
            <c:strRef>
              <c:f>Лист1!$C$2:$H$2</c:f>
              <c:strCache>
                <c:ptCount val="6"/>
                <c:pt idx="0">
                  <c:v>2008г.</c:v>
                </c:pt>
                <c:pt idx="1">
                  <c:v>2009г.</c:v>
                </c:pt>
                <c:pt idx="2">
                  <c:v>2010г.</c:v>
                </c:pt>
                <c:pt idx="3">
                  <c:v>2011г.</c:v>
                </c:pt>
                <c:pt idx="4">
                  <c:v>2012г.</c:v>
                </c:pt>
                <c:pt idx="5">
                  <c:v>2013г.</c:v>
                </c:pt>
              </c:strCache>
            </c:strRef>
          </c:cat>
          <c:val>
            <c:numRef>
              <c:f>Лист1!$C$3:$H$3</c:f>
              <c:numCache>
                <c:formatCode>General</c:formatCode>
                <c:ptCount val="6"/>
                <c:pt idx="0">
                  <c:v>4760</c:v>
                </c:pt>
                <c:pt idx="1">
                  <c:v>10000</c:v>
                </c:pt>
                <c:pt idx="2">
                  <c:v>12000</c:v>
                </c:pt>
                <c:pt idx="3">
                  <c:v>26000</c:v>
                </c:pt>
                <c:pt idx="4">
                  <c:v>35000</c:v>
                </c:pt>
                <c:pt idx="5">
                  <c:v>45000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axId val="80309248"/>
        <c:axId val="80331520"/>
      </c:areaChart>
      <c:catAx>
        <c:axId val="80309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80331520"/>
        <c:crosses val="autoZero"/>
        <c:auto val="1"/>
        <c:lblAlgn val="ctr"/>
        <c:lblOffset val="100"/>
        <c:noMultiLvlLbl val="0"/>
      </c:catAx>
      <c:valAx>
        <c:axId val="80331520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80309248"/>
        <c:crosses val="autoZero"/>
        <c:crossBetween val="midCat"/>
      </c:valAx>
      <c:dTable>
        <c:showHorzBorder val="1"/>
        <c:showVertBorder val="1"/>
        <c:showOutline val="1"/>
        <c:showKeys val="1"/>
      </c:dTable>
    </c:plotArea>
    <c:plotVisOnly val="1"/>
    <c:dispBlanksAs val="zero"/>
    <c:showDLblsOverMax val="0"/>
  </c:chart>
  <c:txPr>
    <a:bodyPr/>
    <a:lstStyle/>
    <a:p>
      <a:pPr>
        <a:defRPr sz="1200"/>
      </a:pPr>
      <a:endParaRPr lang="ru-RU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EBAA5C-47B8-4DA2-AEF2-8F8BDF6B2894}" type="datetimeFigureOut">
              <a:rPr lang="ru-RU" smtClean="0"/>
              <a:pPr/>
              <a:t>16.10.2013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EDE18F-CE7B-40D0-B5FF-7277D61CD6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2140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EDE18F-CE7B-40D0-B5FF-7277D61CD630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14413" y="233363"/>
            <a:ext cx="4972050" cy="37306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714375" y="4274221"/>
            <a:ext cx="5486400" cy="4942552"/>
          </a:xfrm>
        </p:spPr>
        <p:txBody>
          <a:bodyPr>
            <a:normAutofit lnSpcReduction="10000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76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3EADD4B-2459-4BAA-834D-41BB8F589313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EDE18F-CE7B-40D0-B5FF-7277D61CD630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EDE18F-CE7B-40D0-B5FF-7277D61CD630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26261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EDE18F-CE7B-40D0-B5FF-7277D61CD630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EDE18F-CE7B-40D0-B5FF-7277D61CD630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EDE18F-CE7B-40D0-B5FF-7277D61CD630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7763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gif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9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111629" name="Rectangle 7"/>
          <p:cNvSpPr>
            <a:spLocks noGrp="1" noChangeArrowheads="1"/>
          </p:cNvSpPr>
          <p:nvPr>
            <p:ph type="ctrTitle"/>
          </p:nvPr>
        </p:nvSpPr>
        <p:spPr>
          <a:xfrm>
            <a:off x="863600" y="4271963"/>
            <a:ext cx="7485063" cy="1081087"/>
          </a:xfrm>
        </p:spPr>
        <p:txBody>
          <a:bodyPr anchor="b"/>
          <a:lstStyle>
            <a:lvl1pPr>
              <a:lnSpc>
                <a:spcPct val="110000"/>
              </a:lnSpc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de-DE" noProof="0" smtClean="0"/>
          </a:p>
        </p:txBody>
      </p:sp>
      <p:sp>
        <p:nvSpPr>
          <p:cNvPr id="111630" name="Rectangle 12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863600" y="5284788"/>
            <a:ext cx="7510463" cy="800100"/>
          </a:xfrm>
        </p:spPr>
        <p:txBody>
          <a:bodyPr tIns="45720" bIns="45720"/>
          <a:lstStyle>
            <a:lvl1pPr marL="0" indent="0">
              <a:buFont typeface="Wingdings" pitchFamily="2" charset="2"/>
              <a:buNone/>
              <a:defRPr sz="240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de-DE" noProof="0" smtClean="0"/>
          </a:p>
        </p:txBody>
      </p:sp>
      <p:pic>
        <p:nvPicPr>
          <p:cNvPr id="5" name="Picture 3" descr="C:\Users\c059537\Desktop\ЯК - CMYK_2_УВВЕРЖДЕННЫЙ 09-06-2010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34717" y="178651"/>
            <a:ext cx="1996757" cy="1888145"/>
          </a:xfrm>
          <a:prstGeom prst="rect">
            <a:avLst/>
          </a:prstGeom>
          <a:noFill/>
        </p:spPr>
      </p:pic>
      <p:pic>
        <p:nvPicPr>
          <p:cNvPr id="111632" name="Picture 16" descr="D:\__Work\IT marketing\Marketing materials\утвержд. материалы по полиграфии\Янтарный комбинат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69" y="404041"/>
            <a:ext cx="6564201" cy="492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pic>
        <p:nvPicPr>
          <p:cNvPr id="5" name="Picture 3" descr="C:\Users\c059537\Desktop\ЯК - CMYK_2_УВВЕРЖДЕННЫЙ 09-06-2010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43147" y="116020"/>
            <a:ext cx="897291" cy="848484"/>
          </a:xfrm>
          <a:prstGeom prst="rect">
            <a:avLst/>
          </a:prstGeom>
          <a:noFill/>
        </p:spPr>
      </p:pic>
      <p:sp>
        <p:nvSpPr>
          <p:cNvPr id="6" name="Footer Placeholder 3"/>
          <p:cNvSpPr txBox="1">
            <a:spLocks/>
          </p:cNvSpPr>
          <p:nvPr/>
        </p:nvSpPr>
        <p:spPr bwMode="gray">
          <a:xfrm>
            <a:off x="3124200" y="6365875"/>
            <a:ext cx="28956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kern="1200" noProof="1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ru-RU" smtClean="0"/>
              <a:t>ГУП «Калининградский янтарный комбинат»</a:t>
            </a:r>
          </a:p>
          <a:p>
            <a:endParaRPr lang="ru-RU" dirty="0"/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0" y="6363222"/>
            <a:ext cx="9144000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Footer Placeholder 3"/>
          <p:cNvSpPr txBox="1">
            <a:spLocks/>
          </p:cNvSpPr>
          <p:nvPr/>
        </p:nvSpPr>
        <p:spPr bwMode="gray">
          <a:xfrm>
            <a:off x="6144838" y="6361613"/>
            <a:ext cx="28956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kern="1200" noProof="1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/>
            <a:r>
              <a:rPr lang="en-US" dirty="0" smtClean="0"/>
              <a:t>www.ambercombine.ru</a:t>
            </a:r>
            <a:endParaRPr lang="ru-RU" dirty="0"/>
          </a:p>
        </p:txBody>
      </p:sp>
      <p:sp>
        <p:nvSpPr>
          <p:cNvPr id="9" name="Title 1"/>
          <p:cNvSpPr txBox="1">
            <a:spLocks/>
          </p:cNvSpPr>
          <p:nvPr userDrawn="1"/>
        </p:nvSpPr>
        <p:spPr bwMode="gray">
          <a:xfrm>
            <a:off x="300038" y="252413"/>
            <a:ext cx="852011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EE65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dirty="0" smtClean="0"/>
              <a:t>Click to edit Master 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8081192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9725" y="1365337"/>
            <a:ext cx="2130425" cy="443697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5275" y="252413"/>
            <a:ext cx="6242050" cy="55499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oter Placeholder 3"/>
          <p:cNvSpPr txBox="1">
            <a:spLocks/>
          </p:cNvSpPr>
          <p:nvPr/>
        </p:nvSpPr>
        <p:spPr bwMode="gray">
          <a:xfrm>
            <a:off x="3124200" y="6365875"/>
            <a:ext cx="28956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kern="1200" noProof="1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ru-RU" dirty="0" smtClean="0"/>
              <a:t>ГУП «Калининградский янтарный комбинат»</a:t>
            </a:r>
          </a:p>
          <a:p>
            <a:endParaRPr lang="ru-RU" dirty="0"/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0" y="6363222"/>
            <a:ext cx="9144000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Footer Placeholder 3"/>
          <p:cNvSpPr txBox="1">
            <a:spLocks/>
          </p:cNvSpPr>
          <p:nvPr/>
        </p:nvSpPr>
        <p:spPr bwMode="gray">
          <a:xfrm>
            <a:off x="6144838" y="6361613"/>
            <a:ext cx="28956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kern="1200" noProof="1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/>
            <a:r>
              <a:rPr lang="en-US" dirty="0" smtClean="0"/>
              <a:t>www.ambercombine.ru</a:t>
            </a:r>
            <a:endParaRPr lang="ru-RU" dirty="0"/>
          </a:p>
        </p:txBody>
      </p:sp>
      <p:pic>
        <p:nvPicPr>
          <p:cNvPr id="9" name="Picture 3" descr="C:\Users\c059537\Desktop\ЯК - CMYK_2_УВВЕРЖДЕННЫЙ 09-06-2010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8143147" y="116020"/>
            <a:ext cx="897291" cy="8484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14774750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EE65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pic>
        <p:nvPicPr>
          <p:cNvPr id="5" name="Picture 3" descr="C:\Users\c059537\Desktop\ЯК - CMYK_2_УВВЕРЖДЕННЫЙ 09-06-2010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43147" y="116020"/>
            <a:ext cx="897291" cy="848484"/>
          </a:xfrm>
          <a:prstGeom prst="rect">
            <a:avLst/>
          </a:prstGeom>
          <a:noFill/>
        </p:spPr>
      </p:pic>
      <p:cxnSp>
        <p:nvCxnSpPr>
          <p:cNvPr id="7" name="Straight Connector 6"/>
          <p:cNvCxnSpPr/>
          <p:nvPr/>
        </p:nvCxnSpPr>
        <p:spPr bwMode="auto">
          <a:xfrm>
            <a:off x="0" y="6363222"/>
            <a:ext cx="9144000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Footer Placeholder 3"/>
          <p:cNvSpPr txBox="1">
            <a:spLocks/>
          </p:cNvSpPr>
          <p:nvPr/>
        </p:nvSpPr>
        <p:spPr bwMode="gray">
          <a:xfrm>
            <a:off x="6144838" y="6361613"/>
            <a:ext cx="28956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kern="1200" noProof="1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/>
            <a:r>
              <a:rPr lang="en-US" dirty="0" smtClean="0"/>
              <a:t>www.ambercombine.ru</a:t>
            </a:r>
            <a:endParaRPr lang="ru-RU" dirty="0"/>
          </a:p>
        </p:txBody>
      </p:sp>
      <p:sp>
        <p:nvSpPr>
          <p:cNvPr id="9" name="Footer Placeholder 3"/>
          <p:cNvSpPr txBox="1">
            <a:spLocks/>
          </p:cNvSpPr>
          <p:nvPr/>
        </p:nvSpPr>
        <p:spPr bwMode="gray">
          <a:xfrm>
            <a:off x="3126288" y="6367963"/>
            <a:ext cx="28956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kern="1200" noProof="1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ru-RU" smtClean="0"/>
              <a:t>ГУП «Калининградский янтарный комбинат»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6187034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pic>
        <p:nvPicPr>
          <p:cNvPr id="5" name="Picture 3" descr="C:\Users\c059537\Desktop\ЯК - CMYK_2_УВВЕРЖДЕННЫЙ 09-06-2010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43147" y="116020"/>
            <a:ext cx="897291" cy="848484"/>
          </a:xfrm>
          <a:prstGeom prst="rect">
            <a:avLst/>
          </a:prstGeom>
          <a:noFill/>
        </p:spPr>
      </p:pic>
      <p:sp>
        <p:nvSpPr>
          <p:cNvPr id="6" name="Footer Placeholder 3"/>
          <p:cNvSpPr txBox="1">
            <a:spLocks/>
          </p:cNvSpPr>
          <p:nvPr/>
        </p:nvSpPr>
        <p:spPr bwMode="gray">
          <a:xfrm>
            <a:off x="3124200" y="6365875"/>
            <a:ext cx="28956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kern="1200" noProof="1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ru-RU" smtClean="0"/>
              <a:t>ГУП «Калининградский янтарный комбинат»</a:t>
            </a:r>
          </a:p>
          <a:p>
            <a:endParaRPr lang="ru-RU" dirty="0"/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0" y="6363222"/>
            <a:ext cx="9144000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Footer Placeholder 3"/>
          <p:cNvSpPr txBox="1">
            <a:spLocks/>
          </p:cNvSpPr>
          <p:nvPr/>
        </p:nvSpPr>
        <p:spPr bwMode="gray">
          <a:xfrm>
            <a:off x="6144838" y="6361613"/>
            <a:ext cx="28956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kern="1200" noProof="1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/>
            <a:r>
              <a:rPr lang="en-US" dirty="0" smtClean="0"/>
              <a:t>www.ambercombine.ru</a:t>
            </a:r>
            <a:endParaRPr lang="ru-RU" dirty="0"/>
          </a:p>
        </p:txBody>
      </p:sp>
      <p:sp>
        <p:nvSpPr>
          <p:cNvPr id="9" name="Title 1"/>
          <p:cNvSpPr txBox="1">
            <a:spLocks/>
          </p:cNvSpPr>
          <p:nvPr userDrawn="1"/>
        </p:nvSpPr>
        <p:spPr bwMode="gray">
          <a:xfrm>
            <a:off x="300038" y="252413"/>
            <a:ext cx="852011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EE65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dirty="0" smtClean="0"/>
              <a:t>Click to edit Master 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1361066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5275" y="1489075"/>
            <a:ext cx="4186238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3913" y="1489075"/>
            <a:ext cx="4186237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pic>
        <p:nvPicPr>
          <p:cNvPr id="6" name="Picture 3" descr="C:\Users\c059537\Desktop\ЯК - CMYK_2_УВВЕРЖДЕННЫЙ 09-06-2010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43147" y="116020"/>
            <a:ext cx="897291" cy="848484"/>
          </a:xfrm>
          <a:prstGeom prst="rect">
            <a:avLst/>
          </a:prstGeom>
          <a:noFill/>
        </p:spPr>
      </p:pic>
      <p:sp>
        <p:nvSpPr>
          <p:cNvPr id="7" name="Footer Placeholder 3"/>
          <p:cNvSpPr txBox="1">
            <a:spLocks/>
          </p:cNvSpPr>
          <p:nvPr/>
        </p:nvSpPr>
        <p:spPr bwMode="gray">
          <a:xfrm>
            <a:off x="3124200" y="6365875"/>
            <a:ext cx="28956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kern="1200" noProof="1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ru-RU" smtClean="0"/>
              <a:t>ГУП «Калининградский янтарный комбинат»</a:t>
            </a:r>
          </a:p>
          <a:p>
            <a:endParaRPr lang="ru-RU" dirty="0"/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0" y="6363222"/>
            <a:ext cx="9144000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Footer Placeholder 3"/>
          <p:cNvSpPr txBox="1">
            <a:spLocks/>
          </p:cNvSpPr>
          <p:nvPr/>
        </p:nvSpPr>
        <p:spPr bwMode="gray">
          <a:xfrm>
            <a:off x="6144838" y="6361613"/>
            <a:ext cx="28956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kern="1200" noProof="1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/>
            <a:r>
              <a:rPr lang="en-US" dirty="0" smtClean="0"/>
              <a:t>www.ambercombine.ru</a:t>
            </a:r>
            <a:endParaRPr lang="ru-RU" dirty="0"/>
          </a:p>
        </p:txBody>
      </p:sp>
      <p:sp>
        <p:nvSpPr>
          <p:cNvPr id="10" name="Title 1"/>
          <p:cNvSpPr txBox="1">
            <a:spLocks/>
          </p:cNvSpPr>
          <p:nvPr userDrawn="1"/>
        </p:nvSpPr>
        <p:spPr bwMode="gray">
          <a:xfrm>
            <a:off x="300038" y="252413"/>
            <a:ext cx="852011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EE65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dirty="0" smtClean="0"/>
              <a:t>Click to edit Master 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4952469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pic>
        <p:nvPicPr>
          <p:cNvPr id="8" name="Picture 3" descr="C:\Users\c059537\Desktop\ЯК - CMYK_2_УВВЕРЖДЕННЫЙ 09-06-2010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43147" y="116020"/>
            <a:ext cx="897291" cy="848484"/>
          </a:xfrm>
          <a:prstGeom prst="rect">
            <a:avLst/>
          </a:prstGeom>
          <a:noFill/>
        </p:spPr>
      </p:pic>
      <p:sp>
        <p:nvSpPr>
          <p:cNvPr id="9" name="Footer Placeholder 3"/>
          <p:cNvSpPr txBox="1">
            <a:spLocks/>
          </p:cNvSpPr>
          <p:nvPr/>
        </p:nvSpPr>
        <p:spPr bwMode="gray">
          <a:xfrm>
            <a:off x="3124200" y="6365875"/>
            <a:ext cx="28956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kern="1200" noProof="1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ru-RU" smtClean="0"/>
              <a:t>ГУП «Калининградский янтарный комбинат»</a:t>
            </a:r>
          </a:p>
          <a:p>
            <a:endParaRPr lang="ru-RU" dirty="0"/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0" y="6363222"/>
            <a:ext cx="9144000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Footer Placeholder 3"/>
          <p:cNvSpPr txBox="1">
            <a:spLocks/>
          </p:cNvSpPr>
          <p:nvPr/>
        </p:nvSpPr>
        <p:spPr bwMode="gray">
          <a:xfrm>
            <a:off x="6144838" y="6361613"/>
            <a:ext cx="28956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kern="1200" noProof="1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/>
            <a:r>
              <a:rPr lang="en-US" dirty="0" smtClean="0"/>
              <a:t>www.ambercombine.ru</a:t>
            </a:r>
            <a:endParaRPr lang="ru-RU" dirty="0"/>
          </a:p>
        </p:txBody>
      </p:sp>
      <p:sp>
        <p:nvSpPr>
          <p:cNvPr id="12" name="Title 1"/>
          <p:cNvSpPr txBox="1">
            <a:spLocks/>
          </p:cNvSpPr>
          <p:nvPr userDrawn="1"/>
        </p:nvSpPr>
        <p:spPr bwMode="gray">
          <a:xfrm>
            <a:off x="300038" y="252413"/>
            <a:ext cx="852011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EE65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dirty="0" smtClean="0"/>
              <a:t>Click to edit Master 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6154470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pic>
        <p:nvPicPr>
          <p:cNvPr id="4" name="Picture 3" descr="C:\Users\c059537\Desktop\ЯК - CMYK_2_УВВЕРЖДЕННЫЙ 09-06-2010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43147" y="116020"/>
            <a:ext cx="897291" cy="848484"/>
          </a:xfrm>
          <a:prstGeom prst="rect">
            <a:avLst/>
          </a:prstGeom>
          <a:noFill/>
        </p:spPr>
      </p:pic>
      <p:sp>
        <p:nvSpPr>
          <p:cNvPr id="5" name="Footer Placeholder 3"/>
          <p:cNvSpPr txBox="1">
            <a:spLocks/>
          </p:cNvSpPr>
          <p:nvPr/>
        </p:nvSpPr>
        <p:spPr bwMode="gray">
          <a:xfrm>
            <a:off x="3124200" y="6365875"/>
            <a:ext cx="28956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kern="1200" noProof="1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ru-RU" smtClean="0"/>
              <a:t>ГУП «Калининградский янтарный комбинат»</a:t>
            </a:r>
          </a:p>
          <a:p>
            <a:endParaRPr lang="ru-RU" dirty="0"/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0" y="6363222"/>
            <a:ext cx="9144000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Footer Placeholder 3"/>
          <p:cNvSpPr txBox="1">
            <a:spLocks/>
          </p:cNvSpPr>
          <p:nvPr/>
        </p:nvSpPr>
        <p:spPr bwMode="gray">
          <a:xfrm>
            <a:off x="6144838" y="6361613"/>
            <a:ext cx="28956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kern="1200" noProof="1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/>
            <a:r>
              <a:rPr lang="en-US" dirty="0" smtClean="0"/>
              <a:t>www.ambercombine.ru</a:t>
            </a:r>
            <a:endParaRPr lang="ru-RU" dirty="0"/>
          </a:p>
        </p:txBody>
      </p:sp>
      <p:sp>
        <p:nvSpPr>
          <p:cNvPr id="8" name="Title 1"/>
          <p:cNvSpPr txBox="1">
            <a:spLocks/>
          </p:cNvSpPr>
          <p:nvPr userDrawn="1"/>
        </p:nvSpPr>
        <p:spPr bwMode="gray">
          <a:xfrm>
            <a:off x="300038" y="252413"/>
            <a:ext cx="852011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EE65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dirty="0" smtClean="0"/>
              <a:t>Click to edit Master 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3852501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pic>
        <p:nvPicPr>
          <p:cNvPr id="3" name="Picture 3" descr="C:\Users\c059537\Desktop\ЯК - CMYK_2_УВВЕРЖДЕННЫЙ 09-06-2010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43147" y="116020"/>
            <a:ext cx="897291" cy="848484"/>
          </a:xfrm>
          <a:prstGeom prst="rect">
            <a:avLst/>
          </a:prstGeom>
          <a:noFill/>
        </p:spPr>
      </p:pic>
      <p:sp>
        <p:nvSpPr>
          <p:cNvPr id="4" name="Footer Placeholder 3"/>
          <p:cNvSpPr txBox="1">
            <a:spLocks/>
          </p:cNvSpPr>
          <p:nvPr/>
        </p:nvSpPr>
        <p:spPr bwMode="gray">
          <a:xfrm>
            <a:off x="3124200" y="6365875"/>
            <a:ext cx="28956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kern="1200" noProof="1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ru-RU" smtClean="0"/>
              <a:t>ГУП «Калининградский янтарный комбинат»</a:t>
            </a:r>
          </a:p>
          <a:p>
            <a:endParaRPr lang="ru-RU" dirty="0"/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6363222"/>
            <a:ext cx="9144000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Footer Placeholder 3"/>
          <p:cNvSpPr txBox="1">
            <a:spLocks/>
          </p:cNvSpPr>
          <p:nvPr/>
        </p:nvSpPr>
        <p:spPr bwMode="gray">
          <a:xfrm>
            <a:off x="6144838" y="6361613"/>
            <a:ext cx="28956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kern="1200" noProof="1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/>
            <a:r>
              <a:rPr lang="en-US" dirty="0" smtClean="0"/>
              <a:t>www.ambercombine.ru</a:t>
            </a:r>
            <a:endParaRPr lang="ru-RU" dirty="0"/>
          </a:p>
        </p:txBody>
      </p:sp>
      <p:sp>
        <p:nvSpPr>
          <p:cNvPr id="7" name="Title 1"/>
          <p:cNvSpPr txBox="1">
            <a:spLocks/>
          </p:cNvSpPr>
          <p:nvPr userDrawn="1"/>
        </p:nvSpPr>
        <p:spPr bwMode="gray">
          <a:xfrm>
            <a:off x="300038" y="252413"/>
            <a:ext cx="852011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EE65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dirty="0" smtClean="0"/>
              <a:t>Click to edit Master 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9695037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pic>
        <p:nvPicPr>
          <p:cNvPr id="6" name="Picture 3" descr="C:\Users\c059537\Desktop\ЯК - CMYK_2_УВВЕРЖДЕННЫЙ 09-06-2010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43147" y="116020"/>
            <a:ext cx="897291" cy="848484"/>
          </a:xfrm>
          <a:prstGeom prst="rect">
            <a:avLst/>
          </a:prstGeom>
          <a:noFill/>
        </p:spPr>
      </p:pic>
      <p:sp>
        <p:nvSpPr>
          <p:cNvPr id="7" name="Footer Placeholder 3"/>
          <p:cNvSpPr txBox="1">
            <a:spLocks/>
          </p:cNvSpPr>
          <p:nvPr/>
        </p:nvSpPr>
        <p:spPr bwMode="gray">
          <a:xfrm>
            <a:off x="3124200" y="6365875"/>
            <a:ext cx="28956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kern="1200" noProof="1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ru-RU" smtClean="0"/>
              <a:t>ГУП «Калининградский янтарный комбинат»</a:t>
            </a:r>
          </a:p>
          <a:p>
            <a:endParaRPr lang="ru-RU" dirty="0"/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0" y="6363222"/>
            <a:ext cx="9144000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Footer Placeholder 3"/>
          <p:cNvSpPr txBox="1">
            <a:spLocks/>
          </p:cNvSpPr>
          <p:nvPr/>
        </p:nvSpPr>
        <p:spPr bwMode="gray">
          <a:xfrm>
            <a:off x="6144838" y="6361613"/>
            <a:ext cx="28956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kern="1200" noProof="1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/>
            <a:r>
              <a:rPr lang="en-US" dirty="0" smtClean="0"/>
              <a:t>www.ambercombine.ru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238370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pic>
        <p:nvPicPr>
          <p:cNvPr id="6" name="Picture 3" descr="C:\Users\c059537\Desktop\ЯК - CMYK_2_УВВЕРЖДЕННЫЙ 09-06-2010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43147" y="116020"/>
            <a:ext cx="897291" cy="848484"/>
          </a:xfrm>
          <a:prstGeom prst="rect">
            <a:avLst/>
          </a:prstGeom>
          <a:noFill/>
        </p:spPr>
      </p:pic>
      <p:sp>
        <p:nvSpPr>
          <p:cNvPr id="7" name="Footer Placeholder 3"/>
          <p:cNvSpPr txBox="1">
            <a:spLocks/>
          </p:cNvSpPr>
          <p:nvPr/>
        </p:nvSpPr>
        <p:spPr bwMode="gray">
          <a:xfrm>
            <a:off x="3124200" y="6365875"/>
            <a:ext cx="28956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kern="1200" noProof="1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ru-RU" smtClean="0"/>
              <a:t>ГУП «Калининградский янтарный комбинат»</a:t>
            </a:r>
          </a:p>
          <a:p>
            <a:endParaRPr lang="ru-RU" dirty="0"/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0" y="6363222"/>
            <a:ext cx="9144000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Footer Placeholder 3"/>
          <p:cNvSpPr txBox="1">
            <a:spLocks/>
          </p:cNvSpPr>
          <p:nvPr/>
        </p:nvSpPr>
        <p:spPr bwMode="gray">
          <a:xfrm>
            <a:off x="6144838" y="6361613"/>
            <a:ext cx="28956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kern="1200" noProof="1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/>
            <a:r>
              <a:rPr lang="en-US" dirty="0" smtClean="0"/>
              <a:t>www.ambercombine.ru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3215147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5275" y="1489075"/>
            <a:ext cx="8524875" cy="431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110595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124200" y="6365875"/>
            <a:ext cx="28956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noProof="1">
                <a:solidFill>
                  <a:schemeClr val="bg1"/>
                </a:solidFill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110596" name="Rectangle 7"/>
          <p:cNvSpPr>
            <a:spLocks noGrp="1" noChangeArrowheads="1"/>
          </p:cNvSpPr>
          <p:nvPr>
            <p:ph type="title"/>
          </p:nvPr>
        </p:nvSpPr>
        <p:spPr bwMode="gray">
          <a:xfrm>
            <a:off x="300038" y="252413"/>
            <a:ext cx="852011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das Titelformat zu bearbeiten</a:t>
            </a:r>
          </a:p>
        </p:txBody>
      </p:sp>
      <p:sp>
        <p:nvSpPr>
          <p:cNvPr id="110597" name="Rectangle 5"/>
          <p:cNvSpPr>
            <a:spLocks noChangeArrowheads="1"/>
          </p:cNvSpPr>
          <p:nvPr/>
        </p:nvSpPr>
        <p:spPr bwMode="gray">
          <a:xfrm>
            <a:off x="219075" y="6365875"/>
            <a:ext cx="13430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sz="1000">
                <a:cs typeface="Arial" charset="0"/>
              </a:rPr>
              <a:t>Page </a:t>
            </a:r>
            <a:r>
              <a:rPr lang="de-DE" sz="1000">
                <a:cs typeface="Arial" charset="0"/>
                <a:sym typeface="Wingdings" pitchFamily="2" charset="2"/>
              </a:rPr>
              <a:t></a:t>
            </a:r>
            <a:r>
              <a:rPr lang="de-DE" sz="1000">
                <a:cs typeface="Arial" charset="0"/>
              </a:rPr>
              <a:t> </a:t>
            </a:r>
            <a:fld id="{9329F471-5254-4EEB-9346-C0ACCA8A4DBF}" type="slidenum">
              <a:rPr lang="de-DE" sz="1000">
                <a:cs typeface="Arial" charset="0"/>
              </a:rPr>
              <a:pPr/>
              <a:t>‹#›</a:t>
            </a:fld>
            <a:endParaRPr lang="de-DE" sz="1000"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</p:sldLayoutIdLst>
  <p:transition>
    <p:wipe dir="d"/>
  </p:transition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cs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cs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cs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cs typeface="Arial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cs typeface="Arial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cs typeface="Arial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cs typeface="Arial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180975" indent="-180975" algn="l" rtl="0" eaLnBrk="1" fontAlgn="base" hangingPunct="1">
        <a:spcBef>
          <a:spcPct val="0"/>
        </a:spcBef>
        <a:spcAft>
          <a:spcPct val="4000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444500" indent="-261938" algn="l" rtl="0" eaLnBrk="1" fontAlgn="base" hangingPunct="1">
        <a:spcBef>
          <a:spcPct val="0"/>
        </a:spcBef>
        <a:spcAft>
          <a:spcPct val="40000"/>
        </a:spcAft>
        <a:buChar char="–"/>
        <a:defRPr>
          <a:solidFill>
            <a:schemeClr val="tx1"/>
          </a:solidFill>
          <a:latin typeface="+mn-lt"/>
          <a:cs typeface="+mn-cs"/>
        </a:defRPr>
      </a:lvl2pPr>
      <a:lvl3pPr marL="720725" indent="-274638" algn="l" rtl="0" eaLnBrk="1" fontAlgn="base" hangingPunct="1">
        <a:spcBef>
          <a:spcPct val="0"/>
        </a:spcBef>
        <a:spcAft>
          <a:spcPct val="40000"/>
        </a:spcAft>
        <a:buChar char="•"/>
        <a:defRPr>
          <a:solidFill>
            <a:schemeClr val="tx1"/>
          </a:solidFill>
          <a:latin typeface="+mn-lt"/>
          <a:cs typeface="+mn-cs"/>
        </a:defRPr>
      </a:lvl3pPr>
      <a:lvl4pPr marL="987425" indent="-265113" algn="l" rtl="0" eaLnBrk="1" fontAlgn="base" hangingPunct="1">
        <a:spcBef>
          <a:spcPct val="0"/>
        </a:spcBef>
        <a:spcAft>
          <a:spcPct val="40000"/>
        </a:spcAft>
        <a:buChar char="–"/>
        <a:defRPr>
          <a:solidFill>
            <a:schemeClr val="tx1"/>
          </a:solidFill>
          <a:latin typeface="+mn-lt"/>
          <a:cs typeface="+mn-cs"/>
        </a:defRPr>
      </a:lvl4pPr>
      <a:lvl5pPr marL="1254125" indent="-265113" algn="l" rtl="0" eaLnBrk="1" fontAlgn="base" hangingPunct="1">
        <a:spcBef>
          <a:spcPct val="0"/>
        </a:spcBef>
        <a:spcAft>
          <a:spcPct val="40000"/>
        </a:spcAft>
        <a:buChar char="»"/>
        <a:defRPr>
          <a:solidFill>
            <a:schemeClr val="tx1"/>
          </a:solidFill>
          <a:latin typeface="+mn-lt"/>
          <a:cs typeface="+mn-cs"/>
        </a:defRPr>
      </a:lvl5pPr>
      <a:lvl6pPr marL="1711325" indent="-265113" algn="l" rtl="0" eaLnBrk="1" fontAlgn="base" hangingPunct="1">
        <a:spcBef>
          <a:spcPct val="0"/>
        </a:spcBef>
        <a:spcAft>
          <a:spcPct val="40000"/>
        </a:spcAft>
        <a:buChar char="»"/>
        <a:defRPr>
          <a:solidFill>
            <a:schemeClr val="tx1"/>
          </a:solidFill>
          <a:latin typeface="+mn-lt"/>
          <a:cs typeface="+mn-cs"/>
        </a:defRPr>
      </a:lvl6pPr>
      <a:lvl7pPr marL="2168525" indent="-265113" algn="l" rtl="0" eaLnBrk="1" fontAlgn="base" hangingPunct="1">
        <a:spcBef>
          <a:spcPct val="0"/>
        </a:spcBef>
        <a:spcAft>
          <a:spcPct val="40000"/>
        </a:spcAft>
        <a:buChar char="»"/>
        <a:defRPr>
          <a:solidFill>
            <a:schemeClr val="tx1"/>
          </a:solidFill>
          <a:latin typeface="+mn-lt"/>
          <a:cs typeface="+mn-cs"/>
        </a:defRPr>
      </a:lvl7pPr>
      <a:lvl8pPr marL="2625725" indent="-265113" algn="l" rtl="0" eaLnBrk="1" fontAlgn="base" hangingPunct="1">
        <a:spcBef>
          <a:spcPct val="0"/>
        </a:spcBef>
        <a:spcAft>
          <a:spcPct val="40000"/>
        </a:spcAft>
        <a:buChar char="»"/>
        <a:defRPr>
          <a:solidFill>
            <a:schemeClr val="tx1"/>
          </a:solidFill>
          <a:latin typeface="+mn-lt"/>
          <a:cs typeface="+mn-cs"/>
        </a:defRPr>
      </a:lvl8pPr>
      <a:lvl9pPr marL="3082925" indent="-265113" algn="l" rtl="0" eaLnBrk="1" fontAlgn="base" hangingPunct="1">
        <a:spcBef>
          <a:spcPct val="0"/>
        </a:spcBef>
        <a:spcAft>
          <a:spcPct val="40000"/>
        </a:spcAft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microsoft.com/office/2007/relationships/hdphoto" Target="../media/hdphoto4.wdp"/><Relationship Id="rId4" Type="http://schemas.openxmlformats.org/officeDocument/2006/relationships/image" Target="../media/image9.jpeg"/><Relationship Id="rId9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13.png"/><Relationship Id="rId4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png"/><Relationship Id="rId7" Type="http://schemas.microsoft.com/office/2007/relationships/hdphoto" Target="../media/hdphoto10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microsoft.com/office/2007/relationships/hdphoto" Target="../media/hdphoto9.wdp"/><Relationship Id="rId9" Type="http://schemas.microsoft.com/office/2007/relationships/hdphoto" Target="../media/hdphoto1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22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5" Type="http://schemas.openxmlformats.org/officeDocument/2006/relationships/image" Target="../media/image23.jpeg"/><Relationship Id="rId10" Type="http://schemas.microsoft.com/office/2007/relationships/hdphoto" Target="../media/hdphoto15.wdp"/><Relationship Id="rId4" Type="http://schemas.microsoft.com/office/2007/relationships/hdphoto" Target="../media/hdphoto12.wdp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Title 2"/>
          <p:cNvSpPr txBox="1">
            <a:spLocks/>
          </p:cNvSpPr>
          <p:nvPr/>
        </p:nvSpPr>
        <p:spPr bwMode="gray">
          <a:xfrm>
            <a:off x="1691681" y="5949280"/>
            <a:ext cx="5953670" cy="648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sz="1600" dirty="0" smtClean="0"/>
              <a:t> 201</a:t>
            </a:r>
            <a:r>
              <a:rPr lang="en-US" sz="1600" dirty="0" smtClean="0"/>
              <a:t>2</a:t>
            </a:r>
            <a:endParaRPr lang="ru-RU" sz="1600" dirty="0"/>
          </a:p>
        </p:txBody>
      </p:sp>
      <p:pic>
        <p:nvPicPr>
          <p:cNvPr id="2" name="Picture 2" descr="\\Yksvr01\exhibit\Мартынюк.Т\_SHE5416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822" y1="91829" x2="3822" y2="91829"/>
                        <a14:foregroundMark x1="54550" y1="96498" x2="53503" y2="96498"/>
                        <a14:foregroundMark x1="40218" y1="78210" x2="40218" y2="78210"/>
                        <a14:foregroundMark x1="25341" y1="94034" x2="25341" y2="94034"/>
                        <a14:foregroundMark x1="43130" y1="49027" x2="43130" y2="49027"/>
                        <a14:foregroundMark x1="35714" y1="39559" x2="34668" y2="38521"/>
                        <a14:foregroundMark x1="2229" y1="28145" x2="2229" y2="28145"/>
                        <a14:foregroundMark x1="1865" y1="30999" x2="1865" y2="30999"/>
                        <a14:foregroundMark x1="5914" y1="23995" x2="5914" y2="23995"/>
                        <a14:foregroundMark x1="8963" y1="16732" x2="8963" y2="16732"/>
                        <a14:foregroundMark x1="14286" y1="11673" x2="14786" y2="11673"/>
                        <a14:foregroundMark x1="21065" y1="8820" x2="21611" y2="8171"/>
                        <a14:foregroundMark x1="30255" y1="3372" x2="31165" y2="3372"/>
                        <a14:foregroundMark x1="40946" y1="10376" x2="41765" y2="11025"/>
                        <a14:foregroundMark x1="54186" y1="14527" x2="54550" y2="16342"/>
                        <a14:foregroundMark x1="69199" y1="15435" x2="68972" y2="13489"/>
                        <a14:foregroundMark x1="73021" y1="22438" x2="74431" y2="22698"/>
                        <a14:foregroundMark x1="85350" y1="8431" x2="85805" y2="10636"/>
                        <a14:foregroundMark x1="90582" y1="22698" x2="90582" y2="22698"/>
                        <a14:foregroundMark x1="98954" y1="16083" x2="98954" y2="16083"/>
                        <a14:foregroundMark x1="94768" y1="11933" x2="94768" y2="11933"/>
                        <a14:foregroundMark x1="93585" y1="11025" x2="93585" y2="11025"/>
                        <a14:foregroundMark x1="90127" y1="10636" x2="90127" y2="10636"/>
                        <a14:foregroundMark x1="96724" y1="29702" x2="96724" y2="29702"/>
                        <a14:foregroundMark x1="93130" y1="20233" x2="93130" y2="20233"/>
                        <a14:foregroundMark x1="95814" y1="16083" x2="95814" y2="16083"/>
                        <a14:foregroundMark x1="88626" y1="16991" x2="88626" y2="16991"/>
                        <a14:foregroundMark x1="91629" y1="16083" x2="91265" y2="16083"/>
                        <a14:foregroundMark x1="84668" y1="14786" x2="84668" y2="14786"/>
                        <a14:foregroundMark x1="83940" y1="7782" x2="83394" y2="8431"/>
                        <a14:foregroundMark x1="80482" y1="9987" x2="80482" y2="9987"/>
                        <a14:foregroundMark x1="78025" y1="9987" x2="78025" y2="9987"/>
                        <a14:foregroundMark x1="75250" y1="10376" x2="74659" y2="10636"/>
                        <a14:foregroundMark x1="72202" y1="11025" x2="72202" y2="11025"/>
                        <a14:foregroundMark x1="70792" y1="11025" x2="70792" y2="11025"/>
                        <a14:foregroundMark x1="66060" y1="17639" x2="65696" y2="17380"/>
                        <a14:foregroundMark x1="62693" y1="15694" x2="61965" y2="15694"/>
                        <a14:foregroundMark x1="57916" y1="16732" x2="57916" y2="16732"/>
                        <a14:foregroundMark x1="49181" y1="17639" x2="49181" y2="17639"/>
                        <a14:foregroundMark x1="51410" y1="14137" x2="51046" y2="14137"/>
                        <a14:foregroundMark x1="46497" y1="13878" x2="46497" y2="13878"/>
                        <a14:foregroundMark x1="65241" y1="7523" x2="64422" y2="7523"/>
                        <a14:foregroundMark x1="61510" y1="6615" x2="59281" y2="7263"/>
                        <a14:foregroundMark x1="52684" y1="9468" x2="51638" y2="9468"/>
                        <a14:foregroundMark x1="45678" y1="9468" x2="44995" y2="9468"/>
                        <a14:foregroundMark x1="34440" y1="8820" x2="34440" y2="8820"/>
                        <a14:foregroundMark x1="31392" y1="31258" x2="31392" y2="31258"/>
                        <a14:foregroundMark x1="42448" y1="27497" x2="42448" y2="27497"/>
                        <a14:foregroundMark x1="41037" y1="91829" x2="41037" y2="91829"/>
                        <a14:foregroundMark x1="47088" y1="84825" x2="47088" y2="84825"/>
                        <a14:foregroundMark x1="9054" y1="86641" x2="9054" y2="86641"/>
                        <a14:foregroundMark x1="3503" y1="52140" x2="3503" y2="52140"/>
                        <a14:foregroundMark x1="18471" y1="39170" x2="18471" y2="39170"/>
                        <a14:foregroundMark x1="16151" y1="67315" x2="16151" y2="67315"/>
                        <a14:foregroundMark x1="10919" y1="55642" x2="10919" y2="55642"/>
                        <a14:foregroundMark x1="97680" y1="33204" x2="97680" y2="33204"/>
                        <a14:foregroundMark x1="94904" y1="31258" x2="94904" y2="31258"/>
                        <a14:foregroundMark x1="28389" y1="31647" x2="28389" y2="31647"/>
                        <a14:foregroundMark x1="36761" y1="41375" x2="36761" y2="41375"/>
                        <a14:foregroundMark x1="36988" y1="23606" x2="36988" y2="23606"/>
                        <a14:foregroundMark x1="26979" y1="18288" x2="26979" y2="18288"/>
                        <a14:foregroundMark x1="16379" y1="30999" x2="16379" y2="30999"/>
                        <a14:foregroundMark x1="25478" y1="12581" x2="25478" y2="12581"/>
                        <a14:foregroundMark x1="21292" y1="28405" x2="21292" y2="28405"/>
                        <a14:foregroundMark x1="10601" y1="36706" x2="10601" y2="36706"/>
                        <a14:foregroundMark x1="13831" y1="22438" x2="13831" y2="22438"/>
                        <a14:foregroundMark x1="19063" y1="15435" x2="19063" y2="15435"/>
                        <a14:foregroundMark x1="3731" y1="41115" x2="3731" y2="41115"/>
                        <a14:foregroundMark x1="25023" y1="23606" x2="25023" y2="23606"/>
                        <a14:foregroundMark x1="11374" y1="21141" x2="11374" y2="21141"/>
                        <a14:backgroundMark x1="1183" y1="2464" x2="1183" y2="2464"/>
                        <a14:backgroundMark x1="5914" y1="1167" x2="5914" y2="1167"/>
                        <a14:backgroundMark x1="91629" y1="1556" x2="91629" y2="1556"/>
                        <a14:backgroundMark x1="96633" y1="3372" x2="96633" y2="3372"/>
                        <a14:backgroundMark x1="98044" y1="12840" x2="98044" y2="12840"/>
                        <a14:backgroundMark x1="90355" y1="2464" x2="90355" y2="2464"/>
                        <a14:backgroundMark x1="88262" y1="2724" x2="88262" y2="2724"/>
                        <a14:backgroundMark x1="83030" y1="2464" x2="83030" y2="2464"/>
                        <a14:backgroundMark x1="79982" y1="2075" x2="79982" y2="2075"/>
                        <a14:backgroundMark x1="76069" y1="2724" x2="76069" y2="2724"/>
                        <a14:backgroundMark x1="68972" y1="2464" x2="68972" y2="2464"/>
                        <a14:backgroundMark x1="62921" y1="1556" x2="62921" y2="1556"/>
                        <a14:backgroundMark x1="71383" y1="1556" x2="71383" y2="1556"/>
                        <a14:backgroundMark x1="66288" y1="1816" x2="66288" y2="1816"/>
                        <a14:backgroundMark x1="60464" y1="1556" x2="60464" y2="1556"/>
                        <a14:backgroundMark x1="56733" y1="1167" x2="56733" y2="1167"/>
                        <a14:backgroundMark x1="52229" y1="1816" x2="52229" y2="1816"/>
                        <a14:backgroundMark x1="53822" y1="2075" x2="53822" y2="2075"/>
                        <a14:backgroundMark x1="58826" y1="2464" x2="58826" y2="2464"/>
                        <a14:backgroundMark x1="48954" y1="2724" x2="48954" y2="2724"/>
                        <a14:backgroundMark x1="44313" y1="1167" x2="44313" y2="1167"/>
                        <a14:backgroundMark x1="32075" y1="2075" x2="32075" y2="2075"/>
                        <a14:backgroundMark x1="28253" y1="1816" x2="28253" y2="1816"/>
                        <a14:backgroundMark x1="23385" y1="3113" x2="23385" y2="3113"/>
                        <a14:backgroundMark x1="16515" y1="1556" x2="16515" y2="1556"/>
                        <a14:backgroundMark x1="18380" y1="908" x2="18380" y2="908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1008"/>
            <a:ext cx="9144000" cy="3356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  <a:extLst/>
        </p:spPr>
      </p:pic>
      <p:sp>
        <p:nvSpPr>
          <p:cNvPr id="3" name="TextBox 2"/>
          <p:cNvSpPr txBox="1"/>
          <p:nvPr/>
        </p:nvSpPr>
        <p:spPr>
          <a:xfrm>
            <a:off x="1691680" y="3861048"/>
            <a:ext cx="62646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40000"/>
              </a:spcAft>
            </a:pPr>
            <a:r>
              <a:rPr lang="ru-RU" sz="2400" b="1" dirty="0" smtClean="0">
                <a:solidFill>
                  <a:srgbClr val="811D1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ЯНТАРНЫЙ КОМБИНАТ, КАК ЧАСТЬ ЯНТАРНОГО ПУТИ</a:t>
            </a:r>
            <a:endParaRPr lang="ru-RU" sz="2400" b="1" dirty="0">
              <a:solidFill>
                <a:srgbClr val="811D1F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p:transition advTm="3452"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520112" cy="647700"/>
          </a:xfrm>
        </p:spPr>
        <p:txBody>
          <a:bodyPr/>
          <a:lstStyle/>
          <a:p>
            <a:pPr algn="ctr"/>
            <a:r>
              <a:rPr lang="ru-RU" sz="2000" dirty="0" smtClean="0"/>
              <a:t> ЯНТАРНЫЙ   КОМБИНАТ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412776"/>
            <a:ext cx="8856984" cy="4680520"/>
          </a:xfrm>
        </p:spPr>
        <p:txBody>
          <a:bodyPr/>
          <a:lstStyle/>
          <a:p>
            <a:pPr marL="0" indent="0" algn="ctr">
              <a:buNone/>
            </a:pPr>
            <a:r>
              <a:rPr lang="ru-RU" sz="1800" dirty="0" smtClean="0">
                <a:solidFill>
                  <a:srgbClr val="811D1F"/>
                </a:solidFill>
              </a:rPr>
              <a:t>          </a:t>
            </a:r>
            <a:r>
              <a:rPr lang="ru-RU" dirty="0" smtClean="0">
                <a:solidFill>
                  <a:srgbClr val="811D1F"/>
                </a:solidFill>
              </a:rPr>
              <a:t>Янтарный </a:t>
            </a:r>
            <a:r>
              <a:rPr lang="ru-RU" dirty="0">
                <a:solidFill>
                  <a:srgbClr val="811D1F"/>
                </a:solidFill>
              </a:rPr>
              <a:t>комбинат предлагает </a:t>
            </a:r>
            <a:r>
              <a:rPr lang="ru-RU" dirty="0" smtClean="0">
                <a:solidFill>
                  <a:srgbClr val="811D1F"/>
                </a:solidFill>
              </a:rPr>
              <a:t> </a:t>
            </a:r>
            <a:r>
              <a:rPr lang="ru-RU" dirty="0">
                <a:solidFill>
                  <a:srgbClr val="811D1F"/>
                </a:solidFill>
              </a:rPr>
              <a:t>свои туристические </a:t>
            </a:r>
            <a:r>
              <a:rPr lang="ru-RU" dirty="0" smtClean="0">
                <a:solidFill>
                  <a:srgbClr val="811D1F"/>
                </a:solidFill>
              </a:rPr>
              <a:t>объекты</a:t>
            </a:r>
          </a:p>
          <a:p>
            <a:pPr marL="0" indent="0" algn="ctr">
              <a:buNone/>
            </a:pPr>
            <a:r>
              <a:rPr lang="ru-RU" dirty="0" smtClean="0">
                <a:solidFill>
                  <a:srgbClr val="811D1F"/>
                </a:solidFill>
              </a:rPr>
              <a:t> </a:t>
            </a:r>
            <a:r>
              <a:rPr lang="ru-RU" dirty="0">
                <a:solidFill>
                  <a:srgbClr val="811D1F"/>
                </a:solidFill>
              </a:rPr>
              <a:t>как </a:t>
            </a:r>
            <a:r>
              <a:rPr lang="ru-RU" dirty="0" smtClean="0">
                <a:solidFill>
                  <a:srgbClr val="811D1F"/>
                </a:solidFill>
              </a:rPr>
              <a:t> часть    «Великого Янтарного </a:t>
            </a:r>
            <a:r>
              <a:rPr lang="ru-RU" dirty="0">
                <a:solidFill>
                  <a:srgbClr val="811D1F"/>
                </a:solidFill>
              </a:rPr>
              <a:t>пути</a:t>
            </a:r>
            <a:r>
              <a:rPr lang="ru-RU" dirty="0" smtClean="0">
                <a:solidFill>
                  <a:srgbClr val="811D1F"/>
                </a:solidFill>
              </a:rPr>
              <a:t>». </a:t>
            </a:r>
          </a:p>
          <a:p>
            <a:pPr marL="0" indent="0" algn="ctr">
              <a:buNone/>
            </a:pPr>
            <a:r>
              <a:rPr lang="ru-RU" dirty="0"/>
              <a:t>       </a:t>
            </a:r>
            <a:r>
              <a:rPr lang="ru-RU" sz="1800" dirty="0"/>
              <a:t>Промышленный туризм является не только развлечением</a:t>
            </a:r>
            <a:r>
              <a:rPr lang="ru-RU" sz="1800" dirty="0" smtClean="0"/>
              <a:t>,</a:t>
            </a:r>
            <a:r>
              <a:rPr lang="ru-RU" sz="1800" dirty="0"/>
              <a:t> </a:t>
            </a:r>
            <a:endParaRPr lang="ru-RU" sz="1800" dirty="0" smtClean="0"/>
          </a:p>
          <a:p>
            <a:pPr marL="0" indent="0" algn="ctr">
              <a:buNone/>
            </a:pPr>
            <a:r>
              <a:rPr lang="ru-RU" sz="1800" dirty="0"/>
              <a:t> </a:t>
            </a:r>
            <a:r>
              <a:rPr lang="ru-RU" sz="1800" dirty="0" smtClean="0"/>
              <a:t>      который  позволяет  удовлетворить  </a:t>
            </a:r>
            <a:r>
              <a:rPr lang="ru-RU" sz="1800" dirty="0"/>
              <a:t>естественный интерес </a:t>
            </a:r>
            <a:r>
              <a:rPr lang="ru-RU" sz="1800" dirty="0" smtClean="0"/>
              <a:t>людей, </a:t>
            </a:r>
          </a:p>
          <a:p>
            <a:pPr marL="0" indent="0" algn="ctr">
              <a:buNone/>
            </a:pPr>
            <a:r>
              <a:rPr lang="ru-RU" sz="1800" dirty="0"/>
              <a:t> </a:t>
            </a:r>
            <a:r>
              <a:rPr lang="ru-RU" sz="1800" dirty="0" smtClean="0"/>
              <a:t> но  и </a:t>
            </a:r>
            <a:r>
              <a:rPr lang="ru-RU" sz="1800" dirty="0"/>
              <a:t>дополнительным способом привлечения  </a:t>
            </a:r>
            <a:r>
              <a:rPr lang="ru-RU" sz="1800" dirty="0" smtClean="0"/>
              <a:t>внимания к солнечному камню-янтарю.</a:t>
            </a:r>
            <a:endParaRPr lang="ru-RU" sz="1800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ru-RU" sz="1800" dirty="0" smtClean="0"/>
              <a:t>   </a:t>
            </a:r>
            <a:r>
              <a:rPr lang="ru-RU" sz="1800" dirty="0"/>
              <a:t>С</a:t>
            </a:r>
            <a:r>
              <a:rPr lang="ru-RU" sz="1800" dirty="0" smtClean="0"/>
              <a:t>реди </a:t>
            </a:r>
            <a:r>
              <a:rPr lang="ru-RU" sz="1800" dirty="0"/>
              <a:t>предлагаемых </a:t>
            </a:r>
            <a:r>
              <a:rPr lang="ru-RU" sz="1800" dirty="0" smtClean="0"/>
              <a:t>в </a:t>
            </a:r>
            <a:r>
              <a:rPr lang="ru-RU" sz="1800" dirty="0"/>
              <a:t>Калининградском регионе </a:t>
            </a:r>
            <a:r>
              <a:rPr lang="ru-RU" sz="1800" dirty="0" smtClean="0"/>
              <a:t> туристических маршрутов</a:t>
            </a:r>
            <a:r>
              <a:rPr lang="ru-RU" sz="1800" dirty="0"/>
              <a:t>, посещение </a:t>
            </a:r>
            <a:r>
              <a:rPr lang="ru-RU" sz="1800" dirty="0" smtClean="0"/>
              <a:t>Единственного </a:t>
            </a:r>
            <a:r>
              <a:rPr lang="ru-RU" sz="1800" dirty="0"/>
              <a:t>в мире </a:t>
            </a:r>
            <a:r>
              <a:rPr lang="ru-RU" sz="1800" dirty="0" smtClean="0"/>
              <a:t>янтарного карьера</a:t>
            </a:r>
            <a:r>
              <a:rPr lang="ru-RU" sz="1800" dirty="0"/>
              <a:t>, где сосредоточено 90% мирового запаса янтаря, заняло своё особое место</a:t>
            </a:r>
            <a:r>
              <a:rPr lang="ru-RU" sz="1800" dirty="0" smtClean="0"/>
              <a:t>.    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159442038"/>
      </p:ext>
    </p:extLst>
  </p:cSld>
  <p:clrMapOvr>
    <a:masterClrMapping/>
  </p:clrMapOvr>
  <p:transition advTm="11758"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8" y="188640"/>
            <a:ext cx="8520112" cy="647700"/>
          </a:xfrm>
        </p:spPr>
        <p:txBody>
          <a:bodyPr/>
          <a:lstStyle/>
          <a:p>
            <a:pPr algn="ctr"/>
            <a:r>
              <a:rPr lang="ru-RU" dirty="0" smtClean="0"/>
              <a:t>ЯНТАРНЫЙ КОМБИНАТ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340768"/>
            <a:ext cx="8208912" cy="4896544"/>
          </a:xfrm>
          <a:noFill/>
        </p:spPr>
        <p:txBody>
          <a:bodyPr/>
          <a:lstStyle/>
          <a:p>
            <a:pPr marL="0" indent="0" algn="ctr">
              <a:buNone/>
            </a:pPr>
            <a:r>
              <a:rPr lang="ru-RU" sz="1800" b="1" dirty="0" smtClean="0">
                <a:solidFill>
                  <a:srgbClr val="811D1F"/>
                </a:solidFill>
              </a:rPr>
              <a:t>Приглашаем Вас посетить единственное место в мире, на котором  ведётся промышленная добыча солнечного камня.</a:t>
            </a:r>
          </a:p>
          <a:p>
            <a:pPr marL="0" indent="0" algn="ctr">
              <a:buNone/>
            </a:pPr>
            <a:r>
              <a:rPr lang="ru-RU" sz="1800" b="1" dirty="0" smtClean="0">
                <a:solidFill>
                  <a:srgbClr val="811D1F"/>
                </a:solidFill>
              </a:rPr>
              <a:t>Мы представляем янтарную вертикаль, которая включает в себя:</a:t>
            </a:r>
          </a:p>
          <a:p>
            <a:pPr marL="0" indent="0" algn="ctr">
              <a:spcAft>
                <a:spcPts val="0"/>
              </a:spcAft>
              <a:buNone/>
            </a:pPr>
            <a:endParaRPr lang="ru-RU" sz="1600" b="1" dirty="0" smtClean="0">
              <a:solidFill>
                <a:srgbClr val="811D1F"/>
              </a:solidFill>
            </a:endParaRPr>
          </a:p>
          <a:p>
            <a:pPr marL="0" indent="0" algn="ctr">
              <a:spcAft>
                <a:spcPts val="0"/>
              </a:spcAft>
              <a:buNone/>
            </a:pPr>
            <a:endParaRPr lang="ru-RU" sz="1600" b="1" dirty="0">
              <a:solidFill>
                <a:srgbClr val="811D1F"/>
              </a:solidFill>
            </a:endParaRPr>
          </a:p>
          <a:p>
            <a:pPr>
              <a:spcAft>
                <a:spcPts val="600"/>
              </a:spcAft>
            </a:pPr>
            <a:r>
              <a:rPr lang="ru-RU" sz="1800" dirty="0" smtClean="0">
                <a:solidFill>
                  <a:srgbClr val="811D1F"/>
                </a:solidFill>
              </a:rPr>
              <a:t>Добыча янтаря</a:t>
            </a:r>
          </a:p>
          <a:p>
            <a:pPr>
              <a:spcAft>
                <a:spcPts val="600"/>
              </a:spcAft>
            </a:pPr>
            <a:r>
              <a:rPr lang="ru-RU" sz="1800" dirty="0" smtClean="0">
                <a:solidFill>
                  <a:srgbClr val="811D1F"/>
                </a:solidFill>
              </a:rPr>
              <a:t>Переработка янтаря</a:t>
            </a:r>
          </a:p>
          <a:p>
            <a:pPr>
              <a:spcAft>
                <a:spcPts val="600"/>
              </a:spcAft>
            </a:pPr>
            <a:r>
              <a:rPr lang="ru-RU" sz="1800" dirty="0" smtClean="0">
                <a:solidFill>
                  <a:srgbClr val="811D1F"/>
                </a:solidFill>
              </a:rPr>
              <a:t>Оптово-розничный сбыт сырья и готовых изделий</a:t>
            </a:r>
          </a:p>
          <a:p>
            <a:pPr>
              <a:spcAft>
                <a:spcPts val="600"/>
              </a:spcAft>
            </a:pPr>
            <a:r>
              <a:rPr lang="ru-RU" sz="1800" dirty="0" smtClean="0">
                <a:solidFill>
                  <a:srgbClr val="811D1F"/>
                </a:solidFill>
              </a:rPr>
              <a:t>Промышленный туризм</a:t>
            </a:r>
          </a:p>
          <a:p>
            <a:pPr marL="0" indent="0" algn="ctr">
              <a:spcAft>
                <a:spcPts val="0"/>
              </a:spcAft>
              <a:buNone/>
            </a:pPr>
            <a:endParaRPr lang="ru-RU" sz="1600" b="1" dirty="0" smtClean="0">
              <a:solidFill>
                <a:srgbClr val="811D1F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060848"/>
            <a:ext cx="6552728" cy="5050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0322474"/>
      </p:ext>
    </p:extLst>
  </p:cSld>
  <p:clrMapOvr>
    <a:masterClrMapping/>
  </p:clrMapOvr>
  <p:transition advTm="11114"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ТУРИСТИЧЕСКИЙ МАРШРУТ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5275" y="1489074"/>
            <a:ext cx="8309173" cy="4316189"/>
          </a:xfrm>
        </p:spPr>
        <p:txBody>
          <a:bodyPr/>
          <a:lstStyle/>
          <a:p>
            <a:pPr>
              <a:spcAft>
                <a:spcPts val="0"/>
              </a:spcAft>
            </a:pPr>
            <a:endParaRPr lang="ru-RU" sz="1600" dirty="0" smtClean="0">
              <a:solidFill>
                <a:srgbClr val="811D1F"/>
              </a:solidFill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sz="1600" b="1" dirty="0" smtClean="0">
                <a:solidFill>
                  <a:srgbClr val="811D1F"/>
                </a:solidFill>
              </a:rPr>
              <a:t>	Обладая уникальным промышленным запасам янтаря, мы  создали экскурсионный маршрут для туристов, который включает в себя:</a:t>
            </a:r>
            <a:endParaRPr lang="ru-RU" sz="1600" dirty="0">
              <a:solidFill>
                <a:srgbClr val="811D1F"/>
              </a:solidFill>
            </a:endParaRPr>
          </a:p>
          <a:p>
            <a:pPr>
              <a:spcAft>
                <a:spcPts val="0"/>
              </a:spcAft>
            </a:pPr>
            <a:endParaRPr lang="ru-RU" sz="1600" dirty="0" smtClean="0">
              <a:solidFill>
                <a:srgbClr val="811D1F"/>
              </a:solidFill>
            </a:endParaRPr>
          </a:p>
          <a:p>
            <a:pPr marL="0" indent="0">
              <a:spcAft>
                <a:spcPts val="0"/>
              </a:spcAft>
              <a:buNone/>
            </a:pPr>
            <a:endParaRPr lang="ru-RU" sz="1600" dirty="0">
              <a:solidFill>
                <a:srgbClr val="811D1F"/>
              </a:solidFill>
            </a:endParaRPr>
          </a:p>
          <a:p>
            <a:pPr>
              <a:spcAft>
                <a:spcPts val="500"/>
              </a:spcAft>
            </a:pPr>
            <a:r>
              <a:rPr lang="ru-RU" sz="1600" dirty="0" smtClean="0">
                <a:solidFill>
                  <a:srgbClr val="811D1F"/>
                </a:solidFill>
              </a:rPr>
              <a:t>Обзорная площадка </a:t>
            </a:r>
            <a:r>
              <a:rPr lang="ru-RU" sz="1600" dirty="0">
                <a:solidFill>
                  <a:srgbClr val="811D1F"/>
                </a:solidFill>
              </a:rPr>
              <a:t>- </a:t>
            </a:r>
            <a:r>
              <a:rPr lang="ru-RU" sz="1600" dirty="0" smtClean="0">
                <a:solidFill>
                  <a:srgbClr val="811D1F"/>
                </a:solidFill>
              </a:rPr>
              <a:t>позволяющая </a:t>
            </a:r>
            <a:r>
              <a:rPr lang="ru-RU" sz="1600" dirty="0">
                <a:solidFill>
                  <a:srgbClr val="811D1F"/>
                </a:solidFill>
              </a:rPr>
              <a:t>ознакомится с процессом добычи янтаря;</a:t>
            </a:r>
          </a:p>
          <a:p>
            <a:pPr>
              <a:spcAft>
                <a:spcPts val="500"/>
              </a:spcAft>
            </a:pPr>
            <a:r>
              <a:rPr lang="ru-RU" sz="1600" dirty="0" smtClean="0">
                <a:solidFill>
                  <a:srgbClr val="811D1F"/>
                </a:solidFill>
              </a:rPr>
              <a:t>«</a:t>
            </a:r>
            <a:r>
              <a:rPr lang="ru-RU" sz="1600" dirty="0">
                <a:solidFill>
                  <a:srgbClr val="811D1F"/>
                </a:solidFill>
              </a:rPr>
              <a:t>Янтарная пирамида» под открытым небом;</a:t>
            </a:r>
          </a:p>
          <a:p>
            <a:pPr>
              <a:spcAft>
                <a:spcPts val="500"/>
              </a:spcAft>
            </a:pPr>
            <a:r>
              <a:rPr lang="ru-RU" sz="1600" dirty="0" smtClean="0">
                <a:solidFill>
                  <a:srgbClr val="811D1F"/>
                </a:solidFill>
              </a:rPr>
              <a:t>Музейно-выставочный </a:t>
            </a:r>
            <a:r>
              <a:rPr lang="ru-RU" sz="1600" dirty="0">
                <a:solidFill>
                  <a:srgbClr val="811D1F"/>
                </a:solidFill>
              </a:rPr>
              <a:t>зал предприятия</a:t>
            </a:r>
            <a:r>
              <a:rPr lang="ru-RU" sz="1600" dirty="0" smtClean="0">
                <a:solidFill>
                  <a:srgbClr val="811D1F"/>
                </a:solidFill>
              </a:rPr>
              <a:t>;</a:t>
            </a:r>
          </a:p>
          <a:p>
            <a:pPr>
              <a:spcAft>
                <a:spcPts val="500"/>
              </a:spcAft>
            </a:pPr>
            <a:r>
              <a:rPr lang="ru-RU" sz="1600" dirty="0" smtClean="0">
                <a:solidFill>
                  <a:srgbClr val="811D1F"/>
                </a:solidFill>
              </a:rPr>
              <a:t>Переработка янтаря на предприятии;</a:t>
            </a:r>
          </a:p>
          <a:p>
            <a:pPr>
              <a:spcAft>
                <a:spcPts val="500"/>
              </a:spcAft>
            </a:pPr>
            <a:r>
              <a:rPr lang="ru-RU" sz="1600" dirty="0" smtClean="0">
                <a:solidFill>
                  <a:srgbClr val="811D1F"/>
                </a:solidFill>
              </a:rPr>
              <a:t>Памятные и коллекционные материалы;</a:t>
            </a:r>
            <a:endParaRPr lang="ru-RU" sz="1600" dirty="0">
              <a:solidFill>
                <a:srgbClr val="811D1F"/>
              </a:solidFill>
            </a:endParaRPr>
          </a:p>
          <a:p>
            <a:pPr>
              <a:spcAft>
                <a:spcPts val="500"/>
              </a:spcAft>
            </a:pPr>
            <a:r>
              <a:rPr lang="ru-RU" sz="1600" dirty="0" smtClean="0">
                <a:solidFill>
                  <a:srgbClr val="811D1F"/>
                </a:solidFill>
              </a:rPr>
              <a:t>Кафе </a:t>
            </a:r>
            <a:r>
              <a:rPr lang="ru-RU" sz="1600" dirty="0">
                <a:solidFill>
                  <a:srgbClr val="811D1F"/>
                </a:solidFill>
              </a:rPr>
              <a:t>с фирменным «Янтарным меню</a:t>
            </a:r>
            <a:r>
              <a:rPr lang="ru-RU" sz="1600" dirty="0" smtClean="0">
                <a:solidFill>
                  <a:srgbClr val="811D1F"/>
                </a:solidFill>
              </a:rPr>
              <a:t>».</a:t>
            </a:r>
            <a:endParaRPr lang="ru-RU" sz="1600" dirty="0">
              <a:solidFill>
                <a:srgbClr val="811D1F"/>
              </a:solidFill>
            </a:endParaRPr>
          </a:p>
        </p:txBody>
      </p:sp>
      <p:pic>
        <p:nvPicPr>
          <p:cNvPr id="1026" name="Picture 2" descr="O:\Отдел продаж\Презентация\_SHE5339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284984"/>
            <a:ext cx="4104456" cy="2730779"/>
          </a:xfrm>
          <a:prstGeom prst="rect">
            <a:avLst/>
          </a:prstGeom>
          <a:noFill/>
          <a:effectLst>
            <a:glow rad="127000">
              <a:schemeClr val="bg1">
                <a:alpha val="74000"/>
              </a:schemeClr>
            </a:glo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3659467"/>
      </p:ext>
    </p:extLst>
  </p:cSld>
  <p:clrMapOvr>
    <a:masterClrMapping/>
  </p:clrMapOvr>
  <p:transition advTm="15018"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Новая папка\IMG_56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340710">
            <a:off x="6111517" y="3956020"/>
            <a:ext cx="2427859" cy="2128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C:\Users\Татьяна\Desktop\100___06\IMG_0039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5180982">
            <a:off x="-11516" y="3943464"/>
            <a:ext cx="2552888" cy="18680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4065" y="260648"/>
            <a:ext cx="7728346" cy="648072"/>
          </a:xfrm>
        </p:spPr>
        <p:txBody>
          <a:bodyPr/>
          <a:lstStyle/>
          <a:p>
            <a:pPr algn="ctr"/>
            <a:r>
              <a:rPr lang="ru-RU" dirty="0" smtClean="0"/>
              <a:t>СМОТРОВАЯ ПЛОЩАДКА КАРЬЕРА</a:t>
            </a:r>
            <a:endParaRPr lang="ru-RU" dirty="0"/>
          </a:p>
        </p:txBody>
      </p:sp>
      <p:pic>
        <p:nvPicPr>
          <p:cNvPr id="6" name="Рисунок 5" descr="D:\Новая папка\IMG_5129.jpg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508103" y="1385601"/>
            <a:ext cx="3299861" cy="24555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251520" y="1766534"/>
            <a:ext cx="5400874" cy="2004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ts val="700"/>
              </a:spcAft>
            </a:pPr>
            <a:r>
              <a:rPr lang="ru-RU" sz="1600" b="1" dirty="0" smtClean="0">
                <a:solidFill>
                  <a:srgbClr val="811D1F"/>
                </a:solidFill>
              </a:rPr>
              <a:t>Обзорная </a:t>
            </a:r>
            <a:r>
              <a:rPr lang="ru-RU" sz="1600" b="1" dirty="0">
                <a:solidFill>
                  <a:srgbClr val="811D1F"/>
                </a:solidFill>
              </a:rPr>
              <a:t>площадка </a:t>
            </a:r>
            <a:r>
              <a:rPr lang="ru-RU" sz="1600" b="1" dirty="0" smtClean="0">
                <a:solidFill>
                  <a:srgbClr val="811D1F"/>
                </a:solidFill>
              </a:rPr>
              <a:t>карьера </a:t>
            </a:r>
            <a:r>
              <a:rPr lang="ru-RU" sz="1600" dirty="0" smtClean="0">
                <a:solidFill>
                  <a:srgbClr val="811D1F"/>
                </a:solidFill>
              </a:rPr>
              <a:t>открывает </a:t>
            </a:r>
            <a:r>
              <a:rPr lang="ru-RU" sz="1600" dirty="0">
                <a:solidFill>
                  <a:srgbClr val="811D1F"/>
                </a:solidFill>
              </a:rPr>
              <a:t>панорамный  вид  уникального  месторождения с высоты  </a:t>
            </a:r>
            <a:r>
              <a:rPr lang="ru-RU" sz="1600" b="1" dirty="0">
                <a:solidFill>
                  <a:srgbClr val="811D1F"/>
                </a:solidFill>
              </a:rPr>
              <a:t>60 </a:t>
            </a:r>
            <a:r>
              <a:rPr lang="ru-RU" sz="1600" b="1" dirty="0" smtClean="0">
                <a:solidFill>
                  <a:srgbClr val="811D1F"/>
                </a:solidFill>
              </a:rPr>
              <a:t>м</a:t>
            </a:r>
            <a:r>
              <a:rPr lang="ru-RU" sz="1600" dirty="0" smtClean="0">
                <a:solidFill>
                  <a:srgbClr val="811D1F"/>
                </a:solidFill>
              </a:rPr>
              <a:t>, </a:t>
            </a:r>
            <a:r>
              <a:rPr lang="ru-RU" sz="1600" dirty="0">
                <a:solidFill>
                  <a:srgbClr val="811D1F"/>
                </a:solidFill>
              </a:rPr>
              <a:t>где промышленным способом добывают янтарь.</a:t>
            </a:r>
          </a:p>
          <a:p>
            <a:pPr fontAlgn="base">
              <a:spcBef>
                <a:spcPct val="0"/>
              </a:spcBef>
              <a:spcAft>
                <a:spcPct val="40000"/>
              </a:spcAft>
            </a:pPr>
            <a:r>
              <a:rPr lang="ru-RU" sz="1600" dirty="0">
                <a:solidFill>
                  <a:srgbClr val="811D1F"/>
                </a:solidFill>
              </a:rPr>
              <a:t>Экскурсанты  принимают участие в «ловле янтаря» и в рыцарских </a:t>
            </a:r>
            <a:r>
              <a:rPr lang="ru-RU" sz="1600" dirty="0" smtClean="0">
                <a:solidFill>
                  <a:srgbClr val="811D1F"/>
                </a:solidFill>
              </a:rPr>
              <a:t>сражениях</a:t>
            </a:r>
            <a:r>
              <a:rPr lang="ru-RU" sz="1600" dirty="0">
                <a:solidFill>
                  <a:srgbClr val="811D1F"/>
                </a:solidFill>
              </a:rPr>
              <a:t>, </a:t>
            </a:r>
            <a:r>
              <a:rPr lang="ru-RU" sz="1600" dirty="0" smtClean="0">
                <a:solidFill>
                  <a:srgbClr val="811D1F"/>
                </a:solidFill>
              </a:rPr>
              <a:t>в анимационных </a:t>
            </a:r>
            <a:r>
              <a:rPr lang="ru-RU" sz="1600" dirty="0">
                <a:solidFill>
                  <a:srgbClr val="811D1F"/>
                </a:solidFill>
              </a:rPr>
              <a:t>мероприятия «Янтарные </a:t>
            </a:r>
            <a:r>
              <a:rPr lang="ru-RU" sz="1600" dirty="0" smtClean="0">
                <a:solidFill>
                  <a:srgbClr val="811D1F"/>
                </a:solidFill>
              </a:rPr>
              <a:t>суды».</a:t>
            </a:r>
            <a:endParaRPr lang="ru-RU" sz="1600" dirty="0">
              <a:solidFill>
                <a:srgbClr val="811D1F"/>
              </a:solidFill>
            </a:endParaRPr>
          </a:p>
          <a:p>
            <a:pPr fontAlgn="base">
              <a:spcBef>
                <a:spcPct val="0"/>
              </a:spcBef>
              <a:spcAft>
                <a:spcPct val="40000"/>
              </a:spcAft>
            </a:pPr>
            <a:endParaRPr lang="ru-RU" sz="1600" dirty="0">
              <a:solidFill>
                <a:srgbClr val="811D1F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6448" y="3682864"/>
            <a:ext cx="3413704" cy="23680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8034332"/>
      </p:ext>
    </p:extLst>
  </p:cSld>
  <p:clrMapOvr>
    <a:masterClrMapping/>
  </p:clrMapOvr>
  <p:transition advTm="11085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O:\Отдел продаж\Презентация\P52360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132856"/>
            <a:ext cx="5757019" cy="38164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/>
              <a:t>ЯНТАРНАЯ ПИРАМИДА</a:t>
            </a:r>
            <a:endParaRPr lang="ru-RU" dirty="0"/>
          </a:p>
        </p:txBody>
      </p:sp>
      <p:pic>
        <p:nvPicPr>
          <p:cNvPr id="2051" name="Picture 3" descr="D:\Новая папка\543507 - копия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043608" y="3861048"/>
            <a:ext cx="2516244" cy="2454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53388" y="1395874"/>
            <a:ext cx="5430366" cy="176663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ts val="700"/>
              </a:spcAft>
            </a:pPr>
            <a:r>
              <a:rPr lang="ru-RU" sz="1600" b="1" dirty="0" smtClean="0">
                <a:solidFill>
                  <a:srgbClr val="811D1F"/>
                </a:solidFill>
              </a:rPr>
              <a:t>В мае 2012 года открыт новый туристический объект Янтарная пирамида высотой - 3,3м.</a:t>
            </a:r>
            <a:endParaRPr lang="ru-RU" sz="1600" b="1" dirty="0">
              <a:solidFill>
                <a:srgbClr val="811D1F"/>
              </a:solidFill>
            </a:endParaRPr>
          </a:p>
          <a:p>
            <a:pPr fontAlgn="base">
              <a:spcBef>
                <a:spcPct val="0"/>
              </a:spcBef>
              <a:spcAft>
                <a:spcPct val="40000"/>
              </a:spcAft>
            </a:pPr>
            <a:r>
              <a:rPr lang="ru-RU" sz="1600" dirty="0" smtClean="0">
                <a:solidFill>
                  <a:srgbClr val="811D1F"/>
                </a:solidFill>
              </a:rPr>
              <a:t>Пирамида построена </a:t>
            </a:r>
            <a:r>
              <a:rPr lang="ru-RU" sz="1600" dirty="0">
                <a:solidFill>
                  <a:srgbClr val="811D1F"/>
                </a:solidFill>
              </a:rPr>
              <a:t>по принципу «Золотого сечения». </a:t>
            </a:r>
          </a:p>
          <a:p>
            <a:pPr fontAlgn="base">
              <a:spcBef>
                <a:spcPct val="0"/>
              </a:spcBef>
            </a:pPr>
            <a:r>
              <a:rPr lang="ru-RU" sz="1600" dirty="0">
                <a:solidFill>
                  <a:srgbClr val="811D1F"/>
                </a:solidFill>
              </a:rPr>
              <a:t>На создание пирамиды ушло </a:t>
            </a:r>
            <a:r>
              <a:rPr lang="ru-RU" sz="1600" dirty="0" smtClean="0">
                <a:solidFill>
                  <a:srgbClr val="811D1F"/>
                </a:solidFill>
              </a:rPr>
              <a:t>- </a:t>
            </a:r>
            <a:r>
              <a:rPr lang="ru-RU" sz="1600" b="1" dirty="0" smtClean="0">
                <a:solidFill>
                  <a:srgbClr val="811D1F"/>
                </a:solidFill>
              </a:rPr>
              <a:t>800 </a:t>
            </a:r>
            <a:r>
              <a:rPr lang="ru-RU" sz="1600" b="1" dirty="0">
                <a:solidFill>
                  <a:srgbClr val="811D1F"/>
                </a:solidFill>
              </a:rPr>
              <a:t>кг</a:t>
            </a:r>
            <a:r>
              <a:rPr lang="ru-RU" sz="1600" dirty="0">
                <a:solidFill>
                  <a:srgbClr val="811D1F"/>
                </a:solidFill>
              </a:rPr>
              <a:t> </a:t>
            </a:r>
            <a:r>
              <a:rPr lang="ru-RU" sz="1600" dirty="0" smtClean="0">
                <a:solidFill>
                  <a:srgbClr val="811D1F"/>
                </a:solidFill>
              </a:rPr>
              <a:t>янтаря. В месяц пирамиду посещает около </a:t>
            </a:r>
          </a:p>
          <a:p>
            <a:pPr fontAlgn="base">
              <a:spcBef>
                <a:spcPct val="0"/>
              </a:spcBef>
            </a:pPr>
            <a:r>
              <a:rPr lang="ru-RU" sz="1600" b="1" dirty="0" smtClean="0">
                <a:solidFill>
                  <a:srgbClr val="811D1F"/>
                </a:solidFill>
              </a:rPr>
              <a:t>5 000 тысяч </a:t>
            </a:r>
            <a:r>
              <a:rPr lang="ru-RU" sz="1600" dirty="0" smtClean="0">
                <a:solidFill>
                  <a:srgbClr val="811D1F"/>
                </a:solidFill>
              </a:rPr>
              <a:t>человек.</a:t>
            </a:r>
            <a:endParaRPr lang="ru-RU" sz="1600" dirty="0">
              <a:solidFill>
                <a:srgbClr val="811D1F"/>
              </a:solidFill>
            </a:endParaRPr>
          </a:p>
        </p:txBody>
      </p:sp>
    </p:spTree>
  </p:cSld>
  <p:clrMapOvr>
    <a:masterClrMapping/>
  </p:clrMapOvr>
  <p:transition advTm="11176"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МУЗЕЙНО-ВЫСТАВОЧНЫЙ ЗАЛ</a:t>
            </a:r>
            <a:endParaRPr lang="ru-RU" dirty="0"/>
          </a:p>
        </p:txBody>
      </p:sp>
      <p:pic>
        <p:nvPicPr>
          <p:cNvPr id="4" name="Рисунок 3" descr="R:\Бейда.О\фотки\pano.tif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227411"/>
            <a:ext cx="4176464" cy="2752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 descr="D:\Новая папка\Кусок. Музей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11081">
            <a:off x="6152865" y="4303195"/>
            <a:ext cx="2893730" cy="1815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143439" y="1628800"/>
            <a:ext cx="4572577" cy="2151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Aft>
                <a:spcPts val="700"/>
              </a:spcAft>
            </a:pPr>
            <a:r>
              <a:rPr lang="ru-RU" sz="1600" b="1" dirty="0" smtClean="0">
                <a:solidFill>
                  <a:srgbClr val="811D1F"/>
                </a:solidFill>
              </a:rPr>
              <a:t>Экспозиция  </a:t>
            </a:r>
            <a:r>
              <a:rPr lang="ru-RU" sz="1600" b="1" dirty="0">
                <a:solidFill>
                  <a:srgbClr val="811D1F"/>
                </a:solidFill>
              </a:rPr>
              <a:t>уникальных экземпляров янтаря </a:t>
            </a:r>
            <a:r>
              <a:rPr lang="ru-RU" sz="1600" dirty="0">
                <a:solidFill>
                  <a:srgbClr val="811D1F"/>
                </a:solidFill>
              </a:rPr>
              <a:t>- весом до </a:t>
            </a:r>
            <a:r>
              <a:rPr lang="ru-RU" sz="1600" b="1" dirty="0">
                <a:solidFill>
                  <a:srgbClr val="811D1F"/>
                </a:solidFill>
              </a:rPr>
              <a:t>3 кг</a:t>
            </a:r>
            <a:r>
              <a:rPr lang="ru-RU" sz="1600" dirty="0">
                <a:solidFill>
                  <a:srgbClr val="811D1F"/>
                </a:solidFill>
              </a:rPr>
              <a:t>, украшения и </a:t>
            </a:r>
            <a:r>
              <a:rPr lang="ru-RU" sz="1600" dirty="0" smtClean="0">
                <a:solidFill>
                  <a:srgbClr val="811D1F"/>
                </a:solidFill>
              </a:rPr>
              <a:t>произведения камнерезов янтарного комбината . Так же представлена история добычи и переработки янтаря.</a:t>
            </a:r>
            <a:endParaRPr lang="ru-RU" sz="1600" dirty="0">
              <a:solidFill>
                <a:srgbClr val="811D1F"/>
              </a:solidFill>
            </a:endParaRPr>
          </a:p>
          <a:p>
            <a:pPr fontAlgn="base">
              <a:spcAft>
                <a:spcPts val="700"/>
              </a:spcAft>
            </a:pPr>
            <a:r>
              <a:rPr lang="ru-RU" sz="1600" dirty="0" smtClean="0">
                <a:solidFill>
                  <a:srgbClr val="811D1F"/>
                </a:solidFill>
              </a:rPr>
              <a:t>В </a:t>
            </a:r>
            <a:r>
              <a:rPr lang="ru-RU" sz="1600" dirty="0">
                <a:solidFill>
                  <a:srgbClr val="811D1F"/>
                </a:solidFill>
              </a:rPr>
              <a:t>музее представлена возможность своими руками смастерить себе – янтарный сувенир и получить </a:t>
            </a:r>
            <a:r>
              <a:rPr lang="ru-RU" sz="1600" dirty="0" smtClean="0">
                <a:solidFill>
                  <a:srgbClr val="811D1F"/>
                </a:solidFill>
              </a:rPr>
              <a:t>диплом </a:t>
            </a:r>
            <a:r>
              <a:rPr lang="ru-RU" sz="1600" dirty="0">
                <a:solidFill>
                  <a:srgbClr val="811D1F"/>
                </a:solidFill>
              </a:rPr>
              <a:t>«Янтарных дел мастер».</a:t>
            </a:r>
          </a:p>
        </p:txBody>
      </p:sp>
      <p:pic>
        <p:nvPicPr>
          <p:cNvPr id="11" name="Рисунок 10" descr="D:\Новая папка\DSC_2781.jpg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21293827">
            <a:off x="159700" y="4055303"/>
            <a:ext cx="2386524" cy="1878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D:\Новая папка\TMP249.bmp"/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659194" y="4005064"/>
            <a:ext cx="3479956" cy="22785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6886"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93" y="116632"/>
            <a:ext cx="8520112" cy="647700"/>
          </a:xfrm>
        </p:spPr>
        <p:txBody>
          <a:bodyPr/>
          <a:lstStyle/>
          <a:p>
            <a:pPr algn="ctr"/>
            <a:r>
              <a:rPr lang="ru-RU" sz="2400" dirty="0" smtClean="0"/>
              <a:t>ПРОИЗВОДСТВО ЯНТАРНЫХ ИЗДЕЛИЙ</a:t>
            </a:r>
            <a:br>
              <a:rPr lang="ru-RU" sz="2400" dirty="0" smtClean="0"/>
            </a:br>
            <a:r>
              <a:rPr lang="ru-RU" sz="2400" dirty="0" smtClean="0"/>
              <a:t>И ПОКУПКА СУВЕНИРОВ ЯНТАРНОГО КОМБИНАТА</a:t>
            </a:r>
            <a:endParaRPr lang="ru-RU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51520" y="1268760"/>
            <a:ext cx="4320480" cy="2487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Aft>
                <a:spcPts val="700"/>
              </a:spcAft>
            </a:pPr>
            <a:r>
              <a:rPr lang="ru-RU" b="1" dirty="0" smtClean="0">
                <a:solidFill>
                  <a:srgbClr val="811D1F"/>
                </a:solidFill>
              </a:rPr>
              <a:t>  Посещение участков переработки и полного цикла производства </a:t>
            </a:r>
            <a:r>
              <a:rPr lang="ru-RU" dirty="0" smtClean="0">
                <a:solidFill>
                  <a:srgbClr val="811D1F"/>
                </a:solidFill>
              </a:rPr>
              <a:t>готовой продукции из янтаря. </a:t>
            </a:r>
          </a:p>
          <a:p>
            <a:pPr fontAlgn="base">
              <a:spcAft>
                <a:spcPts val="700"/>
              </a:spcAft>
            </a:pPr>
            <a:r>
              <a:rPr lang="ru-RU" dirty="0" smtClean="0">
                <a:solidFill>
                  <a:srgbClr val="811D1F"/>
                </a:solidFill>
              </a:rPr>
              <a:t> </a:t>
            </a:r>
          </a:p>
          <a:p>
            <a:pPr fontAlgn="base">
              <a:spcAft>
                <a:spcPts val="700"/>
              </a:spcAft>
            </a:pPr>
            <a:r>
              <a:rPr lang="ru-RU" dirty="0" smtClean="0">
                <a:solidFill>
                  <a:srgbClr val="811D1F"/>
                </a:solidFill>
              </a:rPr>
              <a:t> Покупка сувениров Янтарного комбината, представленных в широком ассортименте в шоу-</a:t>
            </a:r>
            <a:r>
              <a:rPr lang="ru-RU" dirty="0" err="1" smtClean="0">
                <a:solidFill>
                  <a:srgbClr val="811D1F"/>
                </a:solidFill>
              </a:rPr>
              <a:t>руме</a:t>
            </a:r>
            <a:r>
              <a:rPr lang="ru-RU" dirty="0">
                <a:solidFill>
                  <a:srgbClr val="811D1F"/>
                </a:solidFill>
              </a:rPr>
              <a:t> </a:t>
            </a:r>
            <a:r>
              <a:rPr lang="ru-RU" dirty="0" smtClean="0">
                <a:solidFill>
                  <a:srgbClr val="811D1F"/>
                </a:solidFill>
              </a:rPr>
              <a:t>и   магазинах предприятия.</a:t>
            </a:r>
            <a:endParaRPr lang="ru-RU" dirty="0">
              <a:solidFill>
                <a:srgbClr val="811D1F"/>
              </a:solidFill>
            </a:endParaRPr>
          </a:p>
        </p:txBody>
      </p:sp>
      <p:pic>
        <p:nvPicPr>
          <p:cNvPr id="10" name="Picture 6" descr="R:\Величко.Е\_SHE54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1788">
            <a:off x="6720530" y="3941948"/>
            <a:ext cx="2112918" cy="22321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yk0076\Desktop\Фотки\b4b4da86700d43e5306a7f10f424bd8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170" y="1721392"/>
            <a:ext cx="3242270" cy="19524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yk0076\Desktop\Для Татьяны\DSCN001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004682"/>
            <a:ext cx="3312368" cy="20886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6"/>
          <a:srcRect/>
          <a:stretch>
            <a:fillRect/>
          </a:stretch>
        </p:blipFill>
        <p:spPr bwMode="auto">
          <a:xfrm rot="21420189">
            <a:off x="369872" y="4122325"/>
            <a:ext cx="2571750" cy="1975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43966449"/>
      </p:ext>
    </p:extLst>
  </p:cSld>
  <p:clrMapOvr>
    <a:masterClrMapping/>
  </p:clrMapOvr>
  <p:transition advTm="12697"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ЯНТАРНОЕ МЕНЮ</a:t>
            </a:r>
            <a:endParaRPr lang="ru-RU" dirty="0"/>
          </a:p>
        </p:txBody>
      </p:sp>
      <p:pic>
        <p:nvPicPr>
          <p:cNvPr id="7" name="Рисунок 6" descr="D:\Новая папка\DSCF8937.JPG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373932">
            <a:off x="6576626" y="3966431"/>
            <a:ext cx="2422451" cy="22643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296202" y="1988840"/>
            <a:ext cx="3747468" cy="12900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Aft>
                <a:spcPts val="700"/>
              </a:spcAft>
            </a:pPr>
            <a:r>
              <a:rPr lang="ru-RU" b="1" dirty="0">
                <a:solidFill>
                  <a:srgbClr val="811D1F"/>
                </a:solidFill>
              </a:rPr>
              <a:t>В кафе «Алатырь» </a:t>
            </a:r>
            <a:endParaRPr lang="ru-RU" b="1" dirty="0" smtClean="0">
              <a:solidFill>
                <a:srgbClr val="811D1F"/>
              </a:solidFill>
            </a:endParaRPr>
          </a:p>
          <a:p>
            <a:pPr fontAlgn="base">
              <a:spcAft>
                <a:spcPts val="700"/>
              </a:spcAft>
            </a:pPr>
            <a:r>
              <a:rPr lang="ru-RU" dirty="0" smtClean="0">
                <a:solidFill>
                  <a:srgbClr val="811D1F"/>
                </a:solidFill>
              </a:rPr>
              <a:t>можно </a:t>
            </a:r>
            <a:r>
              <a:rPr lang="ru-RU" dirty="0">
                <a:solidFill>
                  <a:srgbClr val="811D1F"/>
                </a:solidFill>
              </a:rPr>
              <a:t>отведать </a:t>
            </a:r>
            <a:r>
              <a:rPr lang="ru-RU" dirty="0" smtClean="0">
                <a:solidFill>
                  <a:srgbClr val="811D1F"/>
                </a:solidFill>
              </a:rPr>
              <a:t>янтарные </a:t>
            </a:r>
            <a:r>
              <a:rPr lang="ru-RU" dirty="0">
                <a:solidFill>
                  <a:srgbClr val="811D1F"/>
                </a:solidFill>
              </a:rPr>
              <a:t>блюда по специальному </a:t>
            </a:r>
            <a:r>
              <a:rPr lang="ru-RU" b="1" dirty="0">
                <a:solidFill>
                  <a:srgbClr val="811D1F"/>
                </a:solidFill>
              </a:rPr>
              <a:t>фирменному  </a:t>
            </a:r>
            <a:r>
              <a:rPr lang="ru-RU" b="1" dirty="0" smtClean="0">
                <a:solidFill>
                  <a:srgbClr val="811D1F"/>
                </a:solidFill>
              </a:rPr>
              <a:t>рецепту.</a:t>
            </a:r>
            <a:endParaRPr lang="ru-RU" b="1" dirty="0">
              <a:solidFill>
                <a:srgbClr val="811D1F"/>
              </a:solidFill>
            </a:endParaRPr>
          </a:p>
        </p:txBody>
      </p:sp>
      <p:pic>
        <p:nvPicPr>
          <p:cNvPr id="11" name="Рисунок 10" descr="F:\Угощения\IMG_0008.JPG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125" y="4070405"/>
            <a:ext cx="3218656" cy="20865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0" name="Picture 2" descr="D:\Новая папка\DSCN245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21380533">
            <a:off x="224194" y="4123300"/>
            <a:ext cx="2880320" cy="1950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/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043670" y="1161233"/>
            <a:ext cx="4176464" cy="3088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6051"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8" y="260648"/>
            <a:ext cx="7728346" cy="648072"/>
          </a:xfrm>
        </p:spPr>
        <p:txBody>
          <a:bodyPr/>
          <a:lstStyle/>
          <a:p>
            <a:pPr algn="ctr"/>
            <a:r>
              <a:rPr lang="ru-RU" dirty="0" smtClean="0"/>
              <a:t>ДИНАМИКА ПОСЕЩЕНИЯ</a:t>
            </a:r>
            <a:endParaRPr lang="ru-RU" dirty="0"/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3240940165"/>
              </p:ext>
            </p:extLst>
          </p:nvPr>
        </p:nvGraphicFramePr>
        <p:xfrm>
          <a:off x="-357222" y="928670"/>
          <a:ext cx="2786082" cy="40719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96925109"/>
              </p:ext>
            </p:extLst>
          </p:nvPr>
        </p:nvGraphicFramePr>
        <p:xfrm>
          <a:off x="2267744" y="1700808"/>
          <a:ext cx="6462464" cy="39638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946508855"/>
      </p:ext>
    </p:extLst>
  </p:cSld>
  <p:clrMapOvr>
    <a:masterClrMapping/>
  </p:clrMapOvr>
  <p:transition advTm="15364">
    <p:wipe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andarddesign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Standard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4C7013"/>
        </a:dk2>
        <a:lt2>
          <a:srgbClr val="0061B2"/>
        </a:lt2>
        <a:accent1>
          <a:srgbClr val="FEA501"/>
        </a:accent1>
        <a:accent2>
          <a:srgbClr val="C8A058"/>
        </a:accent2>
        <a:accent3>
          <a:srgbClr val="FFFFFF"/>
        </a:accent3>
        <a:accent4>
          <a:srgbClr val="000000"/>
        </a:accent4>
        <a:accent5>
          <a:srgbClr val="FECFAA"/>
        </a:accent5>
        <a:accent6>
          <a:srgbClr val="B5914F"/>
        </a:accent6>
        <a:hlink>
          <a:srgbClr val="C40505"/>
        </a:hlink>
        <a:folHlink>
          <a:srgbClr val="91919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8734</TotalTime>
  <Words>316</Words>
  <Application>Microsoft Office PowerPoint</Application>
  <PresentationFormat>Экран (4:3)</PresentationFormat>
  <Paragraphs>55</Paragraphs>
  <Slides>10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Standarddesign</vt:lpstr>
      <vt:lpstr>Презентация PowerPoint</vt:lpstr>
      <vt:lpstr>ЯНТАРНЫЙ КОМБИНАТ</vt:lpstr>
      <vt:lpstr>ТУРИСТИЧЕСКИЙ МАРШРУТ</vt:lpstr>
      <vt:lpstr>СМОТРОВАЯ ПЛОЩАДКА КАРЬЕРА</vt:lpstr>
      <vt:lpstr>ЯНТАРНАЯ ПИРАМИДА</vt:lpstr>
      <vt:lpstr>МУЗЕЙНО-ВЫСТАВОЧНЫЙ ЗАЛ</vt:lpstr>
      <vt:lpstr>ПРОИЗВОДСТВО ЯНТАРНЫХ ИЗДЕЛИЙ И ПОКУПКА СУВЕНИРОВ ЯНТАРНОГО КОМБИНАТА</vt:lpstr>
      <vt:lpstr>ЯНТАРНОЕ МЕНЮ</vt:lpstr>
      <vt:lpstr>ДИНАМИКА ПОСЕЩЕНИЯ</vt:lpstr>
      <vt:lpstr> ЯНТАРНЫЙ   КОМБИНАТ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Кадровый резерв. Отдел АСУ.</dc:title>
  <dc:creator>c059537</dc:creator>
  <cp:lastModifiedBy>Татьяна Мартынюк</cp:lastModifiedBy>
  <cp:revision>553</cp:revision>
  <cp:lastPrinted>2012-11-21T10:43:06Z</cp:lastPrinted>
  <dcterms:created xsi:type="dcterms:W3CDTF">2010-08-11T19:08:59Z</dcterms:created>
  <dcterms:modified xsi:type="dcterms:W3CDTF">2013-10-16T09:47:04Z</dcterms:modified>
</cp:coreProperties>
</file>