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8" r:id="rId1"/>
  </p:sldMasterIdLst>
  <p:notesMasterIdLst>
    <p:notesMasterId r:id="rId12"/>
  </p:notesMasterIdLst>
  <p:sldIdLst>
    <p:sldId id="256" r:id="rId2"/>
    <p:sldId id="305" r:id="rId3"/>
    <p:sldId id="309" r:id="rId4"/>
    <p:sldId id="307" r:id="rId5"/>
    <p:sldId id="296" r:id="rId6"/>
    <p:sldId id="301" r:id="rId7"/>
    <p:sldId id="310" r:id="rId8"/>
    <p:sldId id="303" r:id="rId9"/>
    <p:sldId id="285" r:id="rId10"/>
    <p:sldId id="313" r:id="rId11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10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1D1F"/>
    <a:srgbClr val="FFFF66"/>
    <a:srgbClr val="FEA0A0"/>
    <a:srgbClr val="FE8C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86391" autoAdjust="0"/>
  </p:normalViewPr>
  <p:slideViewPr>
    <p:cSldViewPr>
      <p:cViewPr>
        <p:scale>
          <a:sx n="100" d="100"/>
          <a:sy n="100" d="100"/>
        </p:scale>
        <p:origin x="-122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50" y="36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2166" y="-96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656052067793718E-2"/>
          <c:y val="4.1607273797305562E-2"/>
          <c:w val="0.90687895864412627"/>
          <c:h val="0.77068167427431555"/>
        </c:manualLayout>
      </c:layout>
      <c:pie3DChart>
        <c:varyColors val="1"/>
        <c:ser>
          <c:idx val="0"/>
          <c:order val="0"/>
          <c:dPt>
            <c:idx val="0"/>
            <c:bubble3D val="0"/>
            <c:explosion val="26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</c:spPr>
          </c:dPt>
          <c:dPt>
            <c:idx val="1"/>
            <c:bubble3D val="0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</c:spPr>
          </c:dPt>
          <c:cat>
            <c:strRef>
              <c:f>Лист1!$B$18:$B$19</c:f>
              <c:strCache>
                <c:ptCount val="2"/>
                <c:pt idx="0">
                  <c:v>Иностранные туристы</c:v>
                </c:pt>
                <c:pt idx="1">
                  <c:v>Российские туристы</c:v>
                </c:pt>
              </c:strCache>
            </c:strRef>
          </c:cat>
          <c:val>
            <c:numRef>
              <c:f>Лист1!$C$18:$C$19</c:f>
              <c:numCache>
                <c:formatCode>General</c:formatCode>
                <c:ptCount val="2"/>
                <c:pt idx="0">
                  <c:v>30</c:v>
                </c:pt>
                <c:pt idx="1">
                  <c:v>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b"/>
      <c:layout>
        <c:manualLayout>
          <c:xMode val="edge"/>
          <c:yMode val="edge"/>
          <c:x val="0.1647485608822713"/>
          <c:y val="0.80779407293675853"/>
          <c:w val="0.69785275523118151"/>
          <c:h val="0.17349260774770717"/>
        </c:manualLayout>
      </c:layout>
      <c:overlay val="0"/>
    </c:legend>
    <c:plotVisOnly val="1"/>
    <c:dispBlanksAs val="zero"/>
    <c:showDLblsOverMax val="0"/>
  </c:chart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Лист1!$B$3</c:f>
              <c:strCache>
                <c:ptCount val="1"/>
                <c:pt idx="0">
                  <c:v>экскурсанты</c:v>
                </c:pt>
              </c:strCache>
            </c:strRef>
          </c:tx>
          <c:dLbls>
            <c:delete val="1"/>
          </c:dLbls>
          <c:cat>
            <c:strRef>
              <c:f>Лист1!$C$2:$H$2</c:f>
              <c:strCache>
                <c:ptCount val="6"/>
                <c:pt idx="0">
                  <c:v>2008г.</c:v>
                </c:pt>
                <c:pt idx="1">
                  <c:v>2009г.</c:v>
                </c:pt>
                <c:pt idx="2">
                  <c:v>2010г.</c:v>
                </c:pt>
                <c:pt idx="3">
                  <c:v>2011г.</c:v>
                </c:pt>
                <c:pt idx="4">
                  <c:v>2012г.</c:v>
                </c:pt>
                <c:pt idx="5">
                  <c:v>2013г.</c:v>
                </c:pt>
              </c:strCache>
            </c:strRef>
          </c:cat>
          <c:val>
            <c:numRef>
              <c:f>Лист1!$C$3:$H$3</c:f>
              <c:numCache>
                <c:formatCode>General</c:formatCode>
                <c:ptCount val="6"/>
                <c:pt idx="0">
                  <c:v>4760</c:v>
                </c:pt>
                <c:pt idx="1">
                  <c:v>10000</c:v>
                </c:pt>
                <c:pt idx="2">
                  <c:v>12000</c:v>
                </c:pt>
                <c:pt idx="3">
                  <c:v>26000</c:v>
                </c:pt>
                <c:pt idx="4">
                  <c:v>35000</c:v>
                </c:pt>
                <c:pt idx="5">
                  <c:v>45000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75608064"/>
        <c:axId val="75609600"/>
      </c:areaChart>
      <c:catAx>
        <c:axId val="75608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75609600"/>
        <c:crosses val="autoZero"/>
        <c:auto val="1"/>
        <c:lblAlgn val="ctr"/>
        <c:lblOffset val="100"/>
        <c:noMultiLvlLbl val="0"/>
      </c:catAx>
      <c:valAx>
        <c:axId val="7560960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75608064"/>
        <c:crosses val="autoZero"/>
        <c:crossBetween val="midCat"/>
      </c:valAx>
      <c:dTable>
        <c:showHorzBorder val="1"/>
        <c:showVertBorder val="1"/>
        <c:showOutline val="1"/>
        <c:showKeys val="1"/>
      </c:dTable>
    </c:plotArea>
    <c:plotVisOnly val="1"/>
    <c:dispBlanksAs val="zero"/>
    <c:showDLblsOverMax val="0"/>
  </c:chart>
  <c:txPr>
    <a:bodyPr/>
    <a:lstStyle/>
    <a:p>
      <a:pPr>
        <a:defRPr sz="1200"/>
      </a:pPr>
      <a:endParaRPr lang="ru-RU"/>
    </a:p>
  </c:tx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0.29603</cdr:x>
      <cdr:y>0.82624</cdr:y>
    </cdr:from>
    <cdr:to>
      <cdr:x>0.81294</cdr:x>
      <cdr:y>0.95003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24766" y="3364426"/>
          <a:ext cx="1440160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0.08914</cdr:x>
      <cdr:y>0.94463</cdr:y>
    </cdr:from>
    <cdr:to>
      <cdr:x>0.17828</cdr:x>
      <cdr:y>0.9628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6064" y="3744416"/>
          <a:ext cx="576064" cy="720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BAA5C-47B8-4DA2-AEF2-8F8BDF6B2894}" type="datetimeFigureOut">
              <a:rPr lang="ru-RU" smtClean="0"/>
              <a:pPr/>
              <a:t>21.11.2012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EDE18F-CE7B-40D0-B5FF-7277D61CD6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140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DE18F-CE7B-40D0-B5FF-7277D61CD630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14413" y="233363"/>
            <a:ext cx="4972050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714375" y="4274221"/>
            <a:ext cx="5486400" cy="4942552"/>
          </a:xfrm>
        </p:spPr>
        <p:txBody>
          <a:bodyPr>
            <a:normAutofit lnSpcReduction="1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3EADD4B-2459-4BAA-834D-41BB8F58931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DE18F-CE7B-40D0-B5FF-7277D61CD630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DE18F-CE7B-40D0-B5FF-7277D61CD63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522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DE18F-CE7B-40D0-B5FF-7277D61CD630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DE18F-CE7B-40D0-B5FF-7277D61CD630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11162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863600" y="4271963"/>
            <a:ext cx="7485063" cy="1081087"/>
          </a:xfrm>
        </p:spPr>
        <p:txBody>
          <a:bodyPr anchor="b"/>
          <a:lstStyle>
            <a:lvl1pPr>
              <a:lnSpc>
                <a:spcPct val="110000"/>
              </a:lnSpc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de-DE" noProof="0" smtClean="0"/>
          </a:p>
        </p:txBody>
      </p:sp>
      <p:sp>
        <p:nvSpPr>
          <p:cNvPr id="111630" name="Rectangle 12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863600" y="5284788"/>
            <a:ext cx="7510463" cy="800100"/>
          </a:xfrm>
        </p:spPr>
        <p:txBody>
          <a:bodyPr tIns="45720" bIns="45720"/>
          <a:lstStyle>
            <a:lvl1pPr marL="0" indent="0">
              <a:buFont typeface="Wingdings" pitchFamily="2" charset="2"/>
              <a:buNone/>
              <a:defRPr sz="24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de-DE" noProof="0" smtClean="0"/>
          </a:p>
        </p:txBody>
      </p:sp>
      <p:pic>
        <p:nvPicPr>
          <p:cNvPr id="5" name="Picture 3" descr="C:\Users\c059537\Desktop\ЯК - CMYK_2_УВВЕРЖДЕННЫЙ 09-06-201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4717" y="178651"/>
            <a:ext cx="1996757" cy="1888145"/>
          </a:xfrm>
          <a:prstGeom prst="rect">
            <a:avLst/>
          </a:prstGeom>
          <a:noFill/>
        </p:spPr>
      </p:pic>
      <p:pic>
        <p:nvPicPr>
          <p:cNvPr id="111632" name="Picture 16" descr="D:\__Work\IT marketing\Marketing materials\утвержд. материалы по полиграфии\Янтарный комбинат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69" y="404041"/>
            <a:ext cx="6564201" cy="49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pic>
        <p:nvPicPr>
          <p:cNvPr id="5" name="Picture 3" descr="C:\Users\c059537\Desktop\ЯК - CMYK_2_УВВЕРЖДЕННЫЙ 09-06-201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147" y="116020"/>
            <a:ext cx="897291" cy="848484"/>
          </a:xfrm>
          <a:prstGeom prst="rect">
            <a:avLst/>
          </a:prstGeom>
          <a:noFill/>
        </p:spPr>
      </p:pic>
      <p:sp>
        <p:nvSpPr>
          <p:cNvPr id="6" name="Footer Placeholder 3"/>
          <p:cNvSpPr txBox="1">
            <a:spLocks/>
          </p:cNvSpPr>
          <p:nvPr/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 noProof="1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mtClean="0"/>
              <a:t>ГУП «Калининградский янтарный комбинат»</a:t>
            </a:r>
          </a:p>
          <a:p>
            <a:endParaRPr lang="ru-RU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0" y="6363222"/>
            <a:ext cx="91440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Footer Placeholder 3"/>
          <p:cNvSpPr txBox="1">
            <a:spLocks/>
          </p:cNvSpPr>
          <p:nvPr/>
        </p:nvSpPr>
        <p:spPr bwMode="gray">
          <a:xfrm>
            <a:off x="6144838" y="6361613"/>
            <a:ext cx="28956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 noProof="1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/>
              <a:t>www.ambercombine.ru</a:t>
            </a:r>
            <a:endParaRPr lang="ru-RU" dirty="0"/>
          </a:p>
        </p:txBody>
      </p:sp>
      <p:sp>
        <p:nvSpPr>
          <p:cNvPr id="9" name="Title 1"/>
          <p:cNvSpPr txBox="1">
            <a:spLocks/>
          </p:cNvSpPr>
          <p:nvPr userDrawn="1"/>
        </p:nvSpPr>
        <p:spPr bwMode="gray">
          <a:xfrm>
            <a:off x="300038" y="252413"/>
            <a:ext cx="85201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EE65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808119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9725" y="1365337"/>
            <a:ext cx="2130425" cy="443697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5275" y="252413"/>
            <a:ext cx="6242050" cy="5549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3"/>
          <p:cNvSpPr txBox="1">
            <a:spLocks/>
          </p:cNvSpPr>
          <p:nvPr/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 noProof="1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dirty="0" smtClean="0"/>
              <a:t>ГУП «Калининградский янтарный комбинат»</a:t>
            </a:r>
          </a:p>
          <a:p>
            <a:endParaRPr lang="ru-RU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0" y="6363222"/>
            <a:ext cx="91440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Footer Placeholder 3"/>
          <p:cNvSpPr txBox="1">
            <a:spLocks/>
          </p:cNvSpPr>
          <p:nvPr/>
        </p:nvSpPr>
        <p:spPr bwMode="gray">
          <a:xfrm>
            <a:off x="6144838" y="6361613"/>
            <a:ext cx="28956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 noProof="1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/>
              <a:t>www.ambercombine.ru</a:t>
            </a:r>
            <a:endParaRPr lang="ru-RU" dirty="0"/>
          </a:p>
        </p:txBody>
      </p:sp>
      <p:pic>
        <p:nvPicPr>
          <p:cNvPr id="9" name="Picture 3" descr="C:\Users\c059537\Desktop\ЯК - CMYK_2_УВВЕРЖДЕННЫЙ 09-06-201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8143147" y="116020"/>
            <a:ext cx="897291" cy="8484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477475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EE65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pic>
        <p:nvPicPr>
          <p:cNvPr id="5" name="Picture 3" descr="C:\Users\c059537\Desktop\ЯК - CMYK_2_УВВЕРЖДЕННЫЙ 09-06-201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147" y="116020"/>
            <a:ext cx="897291" cy="848484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/>
        </p:nvCxnSpPr>
        <p:spPr bwMode="auto">
          <a:xfrm>
            <a:off x="0" y="6363222"/>
            <a:ext cx="91440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Footer Placeholder 3"/>
          <p:cNvSpPr txBox="1">
            <a:spLocks/>
          </p:cNvSpPr>
          <p:nvPr/>
        </p:nvSpPr>
        <p:spPr bwMode="gray">
          <a:xfrm>
            <a:off x="6144838" y="6361613"/>
            <a:ext cx="28956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 noProof="1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/>
              <a:t>www.ambercombine.ru</a:t>
            </a:r>
            <a:endParaRPr lang="ru-RU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 bwMode="gray">
          <a:xfrm>
            <a:off x="3126288" y="6367963"/>
            <a:ext cx="28956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 noProof="1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mtClean="0"/>
              <a:t>ГУП «Калининградский янтарный комбинат»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618703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pic>
        <p:nvPicPr>
          <p:cNvPr id="5" name="Picture 3" descr="C:\Users\c059537\Desktop\ЯК - CMYK_2_УВВЕРЖДЕННЫЙ 09-06-201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147" y="116020"/>
            <a:ext cx="897291" cy="848484"/>
          </a:xfrm>
          <a:prstGeom prst="rect">
            <a:avLst/>
          </a:prstGeom>
          <a:noFill/>
        </p:spPr>
      </p:pic>
      <p:sp>
        <p:nvSpPr>
          <p:cNvPr id="6" name="Footer Placeholder 3"/>
          <p:cNvSpPr txBox="1">
            <a:spLocks/>
          </p:cNvSpPr>
          <p:nvPr/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 noProof="1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mtClean="0"/>
              <a:t>ГУП «Калининградский янтарный комбинат»</a:t>
            </a:r>
          </a:p>
          <a:p>
            <a:endParaRPr lang="ru-RU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0" y="6363222"/>
            <a:ext cx="91440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Footer Placeholder 3"/>
          <p:cNvSpPr txBox="1">
            <a:spLocks/>
          </p:cNvSpPr>
          <p:nvPr/>
        </p:nvSpPr>
        <p:spPr bwMode="gray">
          <a:xfrm>
            <a:off x="6144838" y="6361613"/>
            <a:ext cx="28956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 noProof="1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/>
              <a:t>www.ambercombine.ru</a:t>
            </a:r>
            <a:endParaRPr lang="ru-RU" dirty="0"/>
          </a:p>
        </p:txBody>
      </p:sp>
      <p:sp>
        <p:nvSpPr>
          <p:cNvPr id="9" name="Title 1"/>
          <p:cNvSpPr txBox="1">
            <a:spLocks/>
          </p:cNvSpPr>
          <p:nvPr userDrawn="1"/>
        </p:nvSpPr>
        <p:spPr bwMode="gray">
          <a:xfrm>
            <a:off x="300038" y="252413"/>
            <a:ext cx="85201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EE65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136106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pic>
        <p:nvPicPr>
          <p:cNvPr id="6" name="Picture 3" descr="C:\Users\c059537\Desktop\ЯК - CMYK_2_УВВЕРЖДЕННЫЙ 09-06-201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147" y="116020"/>
            <a:ext cx="897291" cy="848484"/>
          </a:xfrm>
          <a:prstGeom prst="rect">
            <a:avLst/>
          </a:prstGeom>
          <a:noFill/>
        </p:spPr>
      </p:pic>
      <p:sp>
        <p:nvSpPr>
          <p:cNvPr id="7" name="Footer Placeholder 3"/>
          <p:cNvSpPr txBox="1">
            <a:spLocks/>
          </p:cNvSpPr>
          <p:nvPr/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 noProof="1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mtClean="0"/>
              <a:t>ГУП «Калининградский янтарный комбинат»</a:t>
            </a:r>
          </a:p>
          <a:p>
            <a:endParaRPr lang="ru-RU" dirty="0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0" y="6363222"/>
            <a:ext cx="91440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Footer Placeholder 3"/>
          <p:cNvSpPr txBox="1">
            <a:spLocks/>
          </p:cNvSpPr>
          <p:nvPr/>
        </p:nvSpPr>
        <p:spPr bwMode="gray">
          <a:xfrm>
            <a:off x="6144838" y="6361613"/>
            <a:ext cx="28956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 noProof="1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/>
              <a:t>www.ambercombine.ru</a:t>
            </a:r>
            <a:endParaRPr lang="ru-RU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 bwMode="gray">
          <a:xfrm>
            <a:off x="300038" y="252413"/>
            <a:ext cx="85201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EE65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495246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pic>
        <p:nvPicPr>
          <p:cNvPr id="8" name="Picture 3" descr="C:\Users\c059537\Desktop\ЯК - CMYK_2_УВВЕРЖДЕННЫЙ 09-06-201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147" y="116020"/>
            <a:ext cx="897291" cy="848484"/>
          </a:xfrm>
          <a:prstGeom prst="rect">
            <a:avLst/>
          </a:prstGeom>
          <a:noFill/>
        </p:spPr>
      </p:pic>
      <p:sp>
        <p:nvSpPr>
          <p:cNvPr id="9" name="Footer Placeholder 3"/>
          <p:cNvSpPr txBox="1">
            <a:spLocks/>
          </p:cNvSpPr>
          <p:nvPr/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 noProof="1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mtClean="0"/>
              <a:t>ГУП «Калининградский янтарный комбинат»</a:t>
            </a:r>
          </a:p>
          <a:p>
            <a:endParaRPr lang="ru-RU" dirty="0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0" y="6363222"/>
            <a:ext cx="91440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Footer Placeholder 3"/>
          <p:cNvSpPr txBox="1">
            <a:spLocks/>
          </p:cNvSpPr>
          <p:nvPr/>
        </p:nvSpPr>
        <p:spPr bwMode="gray">
          <a:xfrm>
            <a:off x="6144838" y="6361613"/>
            <a:ext cx="28956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 noProof="1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/>
              <a:t>www.ambercombine.ru</a:t>
            </a:r>
            <a:endParaRPr lang="ru-RU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 bwMode="gray">
          <a:xfrm>
            <a:off x="300038" y="252413"/>
            <a:ext cx="85201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EE65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615447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pic>
        <p:nvPicPr>
          <p:cNvPr id="4" name="Picture 3" descr="C:\Users\c059537\Desktop\ЯК - CMYK_2_УВВЕРЖДЕННЫЙ 09-06-201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147" y="116020"/>
            <a:ext cx="897291" cy="848484"/>
          </a:xfrm>
          <a:prstGeom prst="rect">
            <a:avLst/>
          </a:prstGeom>
          <a:noFill/>
        </p:spPr>
      </p:pic>
      <p:sp>
        <p:nvSpPr>
          <p:cNvPr id="5" name="Footer Placeholder 3"/>
          <p:cNvSpPr txBox="1">
            <a:spLocks/>
          </p:cNvSpPr>
          <p:nvPr/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 noProof="1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mtClean="0"/>
              <a:t>ГУП «Калининградский янтарный комбинат»</a:t>
            </a:r>
          </a:p>
          <a:p>
            <a:endParaRPr lang="ru-RU" dirty="0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6363222"/>
            <a:ext cx="91440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Footer Placeholder 3"/>
          <p:cNvSpPr txBox="1">
            <a:spLocks/>
          </p:cNvSpPr>
          <p:nvPr/>
        </p:nvSpPr>
        <p:spPr bwMode="gray">
          <a:xfrm>
            <a:off x="6144838" y="6361613"/>
            <a:ext cx="28956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 noProof="1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/>
              <a:t>www.ambercombine.ru</a:t>
            </a:r>
            <a:endParaRPr lang="ru-RU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 bwMode="gray">
          <a:xfrm>
            <a:off x="300038" y="252413"/>
            <a:ext cx="85201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EE65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385250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pic>
        <p:nvPicPr>
          <p:cNvPr id="3" name="Picture 3" descr="C:\Users\c059537\Desktop\ЯК - CMYK_2_УВВЕРЖДЕННЫЙ 09-06-201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147" y="116020"/>
            <a:ext cx="897291" cy="848484"/>
          </a:xfrm>
          <a:prstGeom prst="rect">
            <a:avLst/>
          </a:prstGeom>
          <a:noFill/>
        </p:spPr>
      </p:pic>
      <p:sp>
        <p:nvSpPr>
          <p:cNvPr id="4" name="Footer Placeholder 3"/>
          <p:cNvSpPr txBox="1">
            <a:spLocks/>
          </p:cNvSpPr>
          <p:nvPr/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 noProof="1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mtClean="0"/>
              <a:t>ГУП «Калининградский янтарный комбинат»</a:t>
            </a:r>
          </a:p>
          <a:p>
            <a:endParaRPr lang="ru-RU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6363222"/>
            <a:ext cx="91440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Footer Placeholder 3"/>
          <p:cNvSpPr txBox="1">
            <a:spLocks/>
          </p:cNvSpPr>
          <p:nvPr/>
        </p:nvSpPr>
        <p:spPr bwMode="gray">
          <a:xfrm>
            <a:off x="6144838" y="6361613"/>
            <a:ext cx="28956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 noProof="1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/>
              <a:t>www.ambercombine.ru</a:t>
            </a:r>
            <a:endParaRPr lang="ru-RU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gray">
          <a:xfrm>
            <a:off x="300038" y="252413"/>
            <a:ext cx="85201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EE65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969503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pic>
        <p:nvPicPr>
          <p:cNvPr id="6" name="Picture 3" descr="C:\Users\c059537\Desktop\ЯК - CMYK_2_УВВЕРЖДЕННЫЙ 09-06-201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147" y="116020"/>
            <a:ext cx="897291" cy="848484"/>
          </a:xfrm>
          <a:prstGeom prst="rect">
            <a:avLst/>
          </a:prstGeom>
          <a:noFill/>
        </p:spPr>
      </p:pic>
      <p:sp>
        <p:nvSpPr>
          <p:cNvPr id="7" name="Footer Placeholder 3"/>
          <p:cNvSpPr txBox="1">
            <a:spLocks/>
          </p:cNvSpPr>
          <p:nvPr/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 noProof="1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mtClean="0"/>
              <a:t>ГУП «Калининградский янтарный комбинат»</a:t>
            </a:r>
          </a:p>
          <a:p>
            <a:endParaRPr lang="ru-RU" dirty="0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0" y="6363222"/>
            <a:ext cx="91440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Footer Placeholder 3"/>
          <p:cNvSpPr txBox="1">
            <a:spLocks/>
          </p:cNvSpPr>
          <p:nvPr/>
        </p:nvSpPr>
        <p:spPr bwMode="gray">
          <a:xfrm>
            <a:off x="6144838" y="6361613"/>
            <a:ext cx="28956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 noProof="1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/>
              <a:t>www.ambercombine.ru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23837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pic>
        <p:nvPicPr>
          <p:cNvPr id="6" name="Picture 3" descr="C:\Users\c059537\Desktop\ЯК - CMYK_2_УВВЕРЖДЕННЫЙ 09-06-201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147" y="116020"/>
            <a:ext cx="897291" cy="848484"/>
          </a:xfrm>
          <a:prstGeom prst="rect">
            <a:avLst/>
          </a:prstGeom>
          <a:noFill/>
        </p:spPr>
      </p:pic>
      <p:sp>
        <p:nvSpPr>
          <p:cNvPr id="7" name="Footer Placeholder 3"/>
          <p:cNvSpPr txBox="1">
            <a:spLocks/>
          </p:cNvSpPr>
          <p:nvPr/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 noProof="1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mtClean="0"/>
              <a:t>ГУП «Калининградский янтарный комбинат»</a:t>
            </a:r>
          </a:p>
          <a:p>
            <a:endParaRPr lang="ru-RU" dirty="0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0" y="6363222"/>
            <a:ext cx="91440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Footer Placeholder 3"/>
          <p:cNvSpPr txBox="1">
            <a:spLocks/>
          </p:cNvSpPr>
          <p:nvPr/>
        </p:nvSpPr>
        <p:spPr bwMode="gray">
          <a:xfrm>
            <a:off x="6144838" y="6361613"/>
            <a:ext cx="28956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 noProof="1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/>
              <a:t>www.ambercombine.ru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321514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10595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>
                <a:solidFill>
                  <a:schemeClr val="bg1"/>
                </a:solidFill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110596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252413"/>
            <a:ext cx="85201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110597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sz="1000">
                <a:cs typeface="Arial" charset="0"/>
              </a:rPr>
              <a:t>Page </a:t>
            </a:r>
            <a:r>
              <a:rPr lang="de-DE" sz="1000">
                <a:cs typeface="Arial" charset="0"/>
                <a:sym typeface="Wingdings" pitchFamily="2" charset="2"/>
              </a:rPr>
              <a:t></a:t>
            </a:r>
            <a:r>
              <a:rPr lang="de-DE" sz="1000">
                <a:cs typeface="Arial" charset="0"/>
              </a:rPr>
              <a:t> </a:t>
            </a:r>
            <a:fld id="{9329F471-5254-4EEB-9346-C0ACCA8A4DBF}" type="slidenum">
              <a:rPr lang="de-DE" sz="1000">
                <a:cs typeface="Arial" charset="0"/>
              </a:rPr>
              <a:pPr/>
              <a:t>‹#›</a:t>
            </a:fld>
            <a:endParaRPr lang="de-DE" sz="1000"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ransition>
    <p:wipe dir="d"/>
  </p:transition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180975" indent="-180975" algn="l" rtl="0" eaLnBrk="1" fontAlgn="base" hangingPunct="1">
        <a:spcBef>
          <a:spcPct val="0"/>
        </a:spcBef>
        <a:spcAft>
          <a:spcPct val="4000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444500" indent="-261938" algn="l" rtl="0" eaLnBrk="1" fontAlgn="base" hangingPunct="1">
        <a:spcBef>
          <a:spcPct val="0"/>
        </a:spcBef>
        <a:spcAft>
          <a:spcPct val="40000"/>
        </a:spcAft>
        <a:buChar char="–"/>
        <a:defRPr>
          <a:solidFill>
            <a:schemeClr val="tx1"/>
          </a:solidFill>
          <a:latin typeface="+mn-lt"/>
          <a:cs typeface="+mn-cs"/>
        </a:defRPr>
      </a:lvl2pPr>
      <a:lvl3pPr marL="720725" indent="-274638" algn="l" rtl="0" eaLnBrk="1" fontAlgn="base" hangingPunct="1">
        <a:spcBef>
          <a:spcPct val="0"/>
        </a:spcBef>
        <a:spcAft>
          <a:spcPct val="4000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987425" indent="-265113" algn="l" rtl="0" eaLnBrk="1" fontAlgn="base" hangingPunct="1">
        <a:spcBef>
          <a:spcPct val="0"/>
        </a:spcBef>
        <a:spcAft>
          <a:spcPct val="4000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1254125" indent="-265113" algn="l" rtl="0" eaLnBrk="1" fontAlgn="base" hangingPunct="1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1711325" indent="-265113" algn="l" rtl="0" eaLnBrk="1" fontAlgn="base" hangingPunct="1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eaLnBrk="1" fontAlgn="base" hangingPunct="1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eaLnBrk="1" fontAlgn="base" hangingPunct="1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eaLnBrk="1" fontAlgn="base" hangingPunct="1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microsoft.com/office/2007/relationships/hdphoto" Target="../media/hdphoto4.wdp"/><Relationship Id="rId4" Type="http://schemas.openxmlformats.org/officeDocument/2006/relationships/image" Target="../media/image9.jpeg"/><Relationship Id="rId9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3.png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microsoft.com/office/2007/relationships/hdphoto" Target="../media/hdphoto10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microsoft.com/office/2007/relationships/hdphoto" Target="../media/hdphoto9.wdp"/><Relationship Id="rId9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2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23.jpeg"/><Relationship Id="rId10" Type="http://schemas.microsoft.com/office/2007/relationships/hdphoto" Target="../media/hdphoto15.wdp"/><Relationship Id="rId4" Type="http://schemas.microsoft.com/office/2007/relationships/hdphoto" Target="../media/hdphoto12.wdp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itle 2"/>
          <p:cNvSpPr txBox="1">
            <a:spLocks/>
          </p:cNvSpPr>
          <p:nvPr/>
        </p:nvSpPr>
        <p:spPr bwMode="gray">
          <a:xfrm>
            <a:off x="1691681" y="5949280"/>
            <a:ext cx="5953670" cy="64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1600" dirty="0" smtClean="0"/>
              <a:t> 201</a:t>
            </a:r>
            <a:r>
              <a:rPr lang="en-US" sz="1600" dirty="0" smtClean="0"/>
              <a:t>2</a:t>
            </a:r>
            <a:endParaRPr lang="ru-RU" sz="1600" dirty="0"/>
          </a:p>
        </p:txBody>
      </p:sp>
      <p:pic>
        <p:nvPicPr>
          <p:cNvPr id="2" name="Picture 2" descr="\\Yksvr01\exhibit\Мартынюк.Т\_SHE5416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822" y1="91829" x2="3822" y2="91829"/>
                        <a14:foregroundMark x1="54550" y1="96498" x2="53503" y2="96498"/>
                        <a14:foregroundMark x1="40218" y1="78210" x2="40218" y2="78210"/>
                        <a14:foregroundMark x1="25341" y1="94034" x2="25341" y2="94034"/>
                        <a14:foregroundMark x1="43130" y1="49027" x2="43130" y2="49027"/>
                        <a14:foregroundMark x1="35714" y1="39559" x2="34668" y2="38521"/>
                        <a14:foregroundMark x1="2229" y1="28145" x2="2229" y2="28145"/>
                        <a14:foregroundMark x1="1865" y1="30999" x2="1865" y2="30999"/>
                        <a14:foregroundMark x1="5914" y1="23995" x2="5914" y2="23995"/>
                        <a14:foregroundMark x1="8963" y1="16732" x2="8963" y2="16732"/>
                        <a14:foregroundMark x1="14286" y1="11673" x2="14786" y2="11673"/>
                        <a14:foregroundMark x1="21065" y1="8820" x2="21611" y2="8171"/>
                        <a14:foregroundMark x1="30255" y1="3372" x2="31165" y2="3372"/>
                        <a14:foregroundMark x1="40946" y1="10376" x2="41765" y2="11025"/>
                        <a14:foregroundMark x1="54186" y1="14527" x2="54550" y2="16342"/>
                        <a14:foregroundMark x1="69199" y1="15435" x2="68972" y2="13489"/>
                        <a14:foregroundMark x1="73021" y1="22438" x2="74431" y2="22698"/>
                        <a14:foregroundMark x1="85350" y1="8431" x2="85805" y2="10636"/>
                        <a14:foregroundMark x1="90582" y1="22698" x2="90582" y2="22698"/>
                        <a14:foregroundMark x1="98954" y1="16083" x2="98954" y2="16083"/>
                        <a14:foregroundMark x1="94768" y1="11933" x2="94768" y2="11933"/>
                        <a14:foregroundMark x1="93585" y1="11025" x2="93585" y2="11025"/>
                        <a14:foregroundMark x1="90127" y1="10636" x2="90127" y2="10636"/>
                        <a14:foregroundMark x1="96724" y1="29702" x2="96724" y2="29702"/>
                        <a14:foregroundMark x1="93130" y1="20233" x2="93130" y2="20233"/>
                        <a14:foregroundMark x1="95814" y1="16083" x2="95814" y2="16083"/>
                        <a14:foregroundMark x1="88626" y1="16991" x2="88626" y2="16991"/>
                        <a14:foregroundMark x1="91629" y1="16083" x2="91265" y2="16083"/>
                        <a14:foregroundMark x1="84668" y1="14786" x2="84668" y2="14786"/>
                        <a14:foregroundMark x1="83940" y1="7782" x2="83394" y2="8431"/>
                        <a14:foregroundMark x1="80482" y1="9987" x2="80482" y2="9987"/>
                        <a14:foregroundMark x1="78025" y1="9987" x2="78025" y2="9987"/>
                        <a14:foregroundMark x1="75250" y1="10376" x2="74659" y2="10636"/>
                        <a14:foregroundMark x1="72202" y1="11025" x2="72202" y2="11025"/>
                        <a14:foregroundMark x1="70792" y1="11025" x2="70792" y2="11025"/>
                        <a14:foregroundMark x1="66060" y1="17639" x2="65696" y2="17380"/>
                        <a14:foregroundMark x1="62693" y1="15694" x2="61965" y2="15694"/>
                        <a14:foregroundMark x1="57916" y1="16732" x2="57916" y2="16732"/>
                        <a14:foregroundMark x1="49181" y1="17639" x2="49181" y2="17639"/>
                        <a14:foregroundMark x1="51410" y1="14137" x2="51046" y2="14137"/>
                        <a14:foregroundMark x1="46497" y1="13878" x2="46497" y2="13878"/>
                        <a14:foregroundMark x1="65241" y1="7523" x2="64422" y2="7523"/>
                        <a14:foregroundMark x1="61510" y1="6615" x2="59281" y2="7263"/>
                        <a14:foregroundMark x1="52684" y1="9468" x2="51638" y2="9468"/>
                        <a14:foregroundMark x1="45678" y1="9468" x2="44995" y2="9468"/>
                        <a14:foregroundMark x1="34440" y1="8820" x2="34440" y2="8820"/>
                        <a14:foregroundMark x1="31392" y1="31258" x2="31392" y2="31258"/>
                        <a14:foregroundMark x1="42448" y1="27497" x2="42448" y2="27497"/>
                        <a14:foregroundMark x1="41037" y1="91829" x2="41037" y2="91829"/>
                        <a14:foregroundMark x1="47088" y1="84825" x2="47088" y2="84825"/>
                        <a14:foregroundMark x1="9054" y1="86641" x2="9054" y2="86641"/>
                        <a14:foregroundMark x1="3503" y1="52140" x2="3503" y2="52140"/>
                        <a14:foregroundMark x1="18471" y1="39170" x2="18471" y2="39170"/>
                        <a14:foregroundMark x1="16151" y1="67315" x2="16151" y2="67315"/>
                        <a14:foregroundMark x1="10919" y1="55642" x2="10919" y2="55642"/>
                        <a14:foregroundMark x1="97680" y1="33204" x2="97680" y2="33204"/>
                        <a14:foregroundMark x1="94904" y1="31258" x2="94904" y2="31258"/>
                        <a14:foregroundMark x1="28389" y1="31647" x2="28389" y2="31647"/>
                        <a14:foregroundMark x1="36761" y1="41375" x2="36761" y2="41375"/>
                        <a14:foregroundMark x1="36988" y1="23606" x2="36988" y2="23606"/>
                        <a14:foregroundMark x1="26979" y1="18288" x2="26979" y2="18288"/>
                        <a14:foregroundMark x1="16379" y1="30999" x2="16379" y2="30999"/>
                        <a14:foregroundMark x1="25478" y1="12581" x2="25478" y2="12581"/>
                        <a14:foregroundMark x1="21292" y1="28405" x2="21292" y2="28405"/>
                        <a14:foregroundMark x1="10601" y1="36706" x2="10601" y2="36706"/>
                        <a14:foregroundMark x1="13831" y1="22438" x2="13831" y2="22438"/>
                        <a14:foregroundMark x1="19063" y1="15435" x2="19063" y2="15435"/>
                        <a14:foregroundMark x1="3731" y1="41115" x2="3731" y2="41115"/>
                        <a14:foregroundMark x1="25023" y1="23606" x2="25023" y2="23606"/>
                        <a14:foregroundMark x1="11374" y1="21141" x2="11374" y2="21141"/>
                        <a14:backgroundMark x1="1183" y1="2464" x2="1183" y2="2464"/>
                        <a14:backgroundMark x1="5914" y1="1167" x2="5914" y2="1167"/>
                        <a14:backgroundMark x1="91629" y1="1556" x2="91629" y2="1556"/>
                        <a14:backgroundMark x1="96633" y1="3372" x2="96633" y2="3372"/>
                        <a14:backgroundMark x1="98044" y1="12840" x2="98044" y2="12840"/>
                        <a14:backgroundMark x1="90355" y1="2464" x2="90355" y2="2464"/>
                        <a14:backgroundMark x1="88262" y1="2724" x2="88262" y2="2724"/>
                        <a14:backgroundMark x1="83030" y1="2464" x2="83030" y2="2464"/>
                        <a14:backgroundMark x1="79982" y1="2075" x2="79982" y2="2075"/>
                        <a14:backgroundMark x1="76069" y1="2724" x2="76069" y2="2724"/>
                        <a14:backgroundMark x1="68972" y1="2464" x2="68972" y2="2464"/>
                        <a14:backgroundMark x1="62921" y1="1556" x2="62921" y2="1556"/>
                        <a14:backgroundMark x1="71383" y1="1556" x2="71383" y2="1556"/>
                        <a14:backgroundMark x1="66288" y1="1816" x2="66288" y2="1816"/>
                        <a14:backgroundMark x1="60464" y1="1556" x2="60464" y2="1556"/>
                        <a14:backgroundMark x1="56733" y1="1167" x2="56733" y2="1167"/>
                        <a14:backgroundMark x1="52229" y1="1816" x2="52229" y2="1816"/>
                        <a14:backgroundMark x1="53822" y1="2075" x2="53822" y2="2075"/>
                        <a14:backgroundMark x1="58826" y1="2464" x2="58826" y2="2464"/>
                        <a14:backgroundMark x1="48954" y1="2724" x2="48954" y2="2724"/>
                        <a14:backgroundMark x1="44313" y1="1167" x2="44313" y2="1167"/>
                        <a14:backgroundMark x1="32075" y1="2075" x2="32075" y2="2075"/>
                        <a14:backgroundMark x1="28253" y1="1816" x2="28253" y2="1816"/>
                        <a14:backgroundMark x1="23385" y1="3113" x2="23385" y2="3113"/>
                        <a14:backgroundMark x1="16515" y1="1556" x2="16515" y2="1556"/>
                        <a14:backgroundMark x1="18380" y1="908" x2="18380" y2="90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9144000" cy="3356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  <a:extLst/>
        </p:spPr>
      </p:pic>
      <p:sp>
        <p:nvSpPr>
          <p:cNvPr id="3" name="TextBox 2"/>
          <p:cNvSpPr txBox="1"/>
          <p:nvPr/>
        </p:nvSpPr>
        <p:spPr>
          <a:xfrm>
            <a:off x="1661618" y="3861048"/>
            <a:ext cx="6264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40000"/>
              </a:spcAft>
            </a:pPr>
            <a:r>
              <a:rPr lang="en-US" sz="2400" b="1" dirty="0">
                <a:solidFill>
                  <a:srgbClr val="811D1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AMBER </a:t>
            </a:r>
            <a:r>
              <a:rPr lang="en-US" sz="2400" b="1" dirty="0" smtClean="0">
                <a:solidFill>
                  <a:srgbClr val="811D1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COMBINE AS </a:t>
            </a:r>
            <a:r>
              <a:rPr lang="en-US" sz="2400" b="1" dirty="0">
                <a:solidFill>
                  <a:srgbClr val="811D1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A  PART OF THE AMBER ROUTE</a:t>
            </a:r>
            <a:endParaRPr lang="ru-RU" sz="2400" b="1" dirty="0">
              <a:solidFill>
                <a:srgbClr val="811D1F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      </a:t>
            </a:r>
            <a:r>
              <a:rPr lang="en-US" sz="3200" dirty="0" smtClean="0"/>
              <a:t>AMBER    COMBINE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84784"/>
            <a:ext cx="8524875" cy="4313238"/>
          </a:xfrm>
        </p:spPr>
        <p:txBody>
          <a:bodyPr/>
          <a:lstStyle/>
          <a:p>
            <a:endParaRPr lang="en-US" dirty="0" smtClean="0"/>
          </a:p>
          <a:p>
            <a:pPr marL="0" indent="0" algn="ctr">
              <a:buNone/>
            </a:pPr>
            <a:r>
              <a:rPr lang="en-US" sz="1800" dirty="0" smtClean="0"/>
              <a:t>   </a:t>
            </a:r>
            <a:r>
              <a:rPr lang="en-US" dirty="0" smtClean="0"/>
              <a:t>AMBER  FACTORY</a:t>
            </a:r>
            <a:r>
              <a:rPr lang="en-US" dirty="0" smtClean="0"/>
              <a:t> </a:t>
            </a:r>
            <a:r>
              <a:rPr lang="en-US" dirty="0" smtClean="0"/>
              <a:t>offers  </a:t>
            </a:r>
            <a:r>
              <a:rPr lang="en-US" dirty="0" smtClean="0"/>
              <a:t>its</a:t>
            </a:r>
            <a:r>
              <a:rPr lang="en-US" dirty="0" smtClean="0"/>
              <a:t>  </a:t>
            </a:r>
            <a:r>
              <a:rPr lang="en-US" dirty="0" smtClean="0"/>
              <a:t>tourist  </a:t>
            </a:r>
            <a:r>
              <a:rPr lang="en-US" dirty="0" smtClean="0"/>
              <a:t>objects</a:t>
            </a:r>
            <a:r>
              <a:rPr lang="en-US" dirty="0" smtClean="0"/>
              <a:t> </a:t>
            </a:r>
            <a:r>
              <a:rPr lang="ru-RU" dirty="0" smtClean="0"/>
              <a:t> </a:t>
            </a:r>
            <a:r>
              <a:rPr lang="en-US" dirty="0" smtClean="0"/>
              <a:t>as a </a:t>
            </a:r>
            <a:r>
              <a:rPr lang="en-US" dirty="0" smtClean="0"/>
              <a:t>part of </a:t>
            </a:r>
            <a:r>
              <a:rPr lang="en-US" dirty="0" smtClean="0"/>
              <a:t>the </a:t>
            </a:r>
            <a:r>
              <a:rPr lang="ru-RU" dirty="0" smtClean="0"/>
              <a:t>«</a:t>
            </a:r>
            <a:r>
              <a:rPr lang="en-US" dirty="0" smtClean="0"/>
              <a:t> Baltic Amber </a:t>
            </a:r>
            <a:r>
              <a:rPr lang="en-US" dirty="0"/>
              <a:t>W</a:t>
            </a:r>
            <a:r>
              <a:rPr lang="en-US" dirty="0" smtClean="0"/>
              <a:t>ay</a:t>
            </a:r>
            <a:r>
              <a:rPr lang="ru-RU" dirty="0" smtClean="0"/>
              <a:t>».</a:t>
            </a:r>
            <a:endParaRPr lang="en-US" dirty="0" smtClean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en-US" dirty="0" smtClean="0"/>
              <a:t> Industrial tourism </a:t>
            </a:r>
            <a:r>
              <a:rPr lang="en-US" dirty="0" smtClean="0"/>
              <a:t>in the enterprise is </a:t>
            </a:r>
            <a:r>
              <a:rPr lang="en-US" dirty="0" smtClean="0"/>
              <a:t>not </a:t>
            </a:r>
            <a:r>
              <a:rPr lang="en-US" dirty="0" smtClean="0"/>
              <a:t> an only</a:t>
            </a:r>
            <a:r>
              <a:rPr lang="ru-RU" dirty="0" smtClean="0"/>
              <a:t>,</a:t>
            </a:r>
            <a:r>
              <a:rPr lang="en-US" dirty="0" smtClean="0"/>
              <a:t> </a:t>
            </a:r>
            <a:r>
              <a:rPr lang="en-US" dirty="0" smtClean="0"/>
              <a:t>but also an additional </a:t>
            </a:r>
            <a:r>
              <a:rPr lang="en-US" dirty="0" smtClean="0"/>
              <a:t>way </a:t>
            </a:r>
            <a:r>
              <a:rPr lang="en-US" dirty="0" smtClean="0"/>
              <a:t>to </a:t>
            </a:r>
            <a:r>
              <a:rPr lang="en-US" dirty="0" smtClean="0"/>
              <a:t>attract the  </a:t>
            </a:r>
            <a:r>
              <a:rPr lang="en-US" dirty="0" smtClean="0"/>
              <a:t>attention to </a:t>
            </a:r>
            <a:r>
              <a:rPr lang="en-US" dirty="0" smtClean="0"/>
              <a:t>the amber</a:t>
            </a:r>
            <a:r>
              <a:rPr lang="ru-RU" dirty="0" smtClean="0"/>
              <a:t>,</a:t>
            </a:r>
            <a:r>
              <a:rPr lang="en-US" dirty="0" smtClean="0"/>
              <a:t>the so-called sunstone</a:t>
            </a:r>
            <a:r>
              <a:rPr lang="ru-RU" dirty="0" smtClean="0"/>
              <a:t>.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Visit to the only amber borrow pit in the world containing  90% of the of the</a:t>
            </a:r>
          </a:p>
          <a:p>
            <a:pPr marL="0" indent="0" algn="ctr">
              <a:buNone/>
            </a:pPr>
            <a:r>
              <a:rPr lang="en-US" dirty="0" smtClean="0"/>
              <a:t>world’s deposits of the amber took its specific place among the tourist routes available in Kaliningrad region.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521578"/>
      </p:ext>
    </p:extLst>
  </p:cSld>
  <p:clrMapOvr>
    <a:masterClrMapping/>
  </p:clrMapOvr>
  <p:transition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8" y="188640"/>
            <a:ext cx="8520112" cy="647700"/>
          </a:xfrm>
        </p:spPr>
        <p:txBody>
          <a:bodyPr/>
          <a:lstStyle/>
          <a:p>
            <a:pPr algn="ctr"/>
            <a:r>
              <a:rPr lang="en-US" dirty="0"/>
              <a:t>THE AMBER </a:t>
            </a:r>
            <a:r>
              <a:rPr lang="en-US" dirty="0" smtClean="0"/>
              <a:t>COMBINE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8208912" cy="4896544"/>
          </a:xfrm>
          <a:noFill/>
        </p:spPr>
        <p:txBody>
          <a:bodyPr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811D1F"/>
                </a:solidFill>
              </a:rPr>
              <a:t>We invite you to visit the only place in the world, where the solar stone is commercially produced</a:t>
            </a:r>
            <a:r>
              <a:rPr lang="ru-RU" sz="1800" b="1" dirty="0" smtClean="0">
                <a:solidFill>
                  <a:srgbClr val="811D1F"/>
                </a:solidFill>
              </a:rPr>
              <a:t>.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srgbClr val="811D1F"/>
                </a:solidFill>
              </a:rPr>
              <a:t> We present an amber vertical, which includes</a:t>
            </a:r>
            <a:r>
              <a:rPr lang="en-US" sz="1800" b="1" dirty="0" smtClean="0">
                <a:solidFill>
                  <a:srgbClr val="811D1F"/>
                </a:solidFill>
              </a:rPr>
              <a:t>:</a:t>
            </a:r>
            <a:endParaRPr lang="ru-RU" sz="1800" b="1" dirty="0" smtClean="0">
              <a:solidFill>
                <a:srgbClr val="811D1F"/>
              </a:solidFill>
            </a:endParaRPr>
          </a:p>
          <a:p>
            <a:pPr marL="0" indent="0" algn="ctr">
              <a:spcAft>
                <a:spcPts val="0"/>
              </a:spcAft>
              <a:buNone/>
            </a:pPr>
            <a:endParaRPr lang="ru-RU" sz="1600" b="1" dirty="0" smtClean="0">
              <a:solidFill>
                <a:srgbClr val="811D1F"/>
              </a:solidFill>
            </a:endParaRPr>
          </a:p>
          <a:p>
            <a:pPr marL="0" indent="0" algn="ctr">
              <a:spcAft>
                <a:spcPts val="0"/>
              </a:spcAft>
              <a:buNone/>
            </a:pPr>
            <a:endParaRPr lang="ru-RU" sz="1600" b="1" dirty="0">
              <a:solidFill>
                <a:srgbClr val="811D1F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800" dirty="0" smtClean="0">
                <a:solidFill>
                  <a:srgbClr val="811D1F"/>
                </a:solidFill>
              </a:rPr>
              <a:t>Amber mining</a:t>
            </a:r>
            <a:endParaRPr lang="en-US" sz="1800" dirty="0">
              <a:solidFill>
                <a:srgbClr val="811D1F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800" dirty="0" smtClean="0">
                <a:solidFill>
                  <a:srgbClr val="811D1F"/>
                </a:solidFill>
              </a:rPr>
              <a:t>Processing </a:t>
            </a:r>
            <a:r>
              <a:rPr lang="en-US" sz="1800" dirty="0">
                <a:solidFill>
                  <a:srgbClr val="811D1F"/>
                </a:solidFill>
              </a:rPr>
              <a:t>of amber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solidFill>
                  <a:srgbClr val="811D1F"/>
                </a:solidFill>
              </a:rPr>
              <a:t>Wholesale </a:t>
            </a:r>
            <a:r>
              <a:rPr lang="en-US" sz="1800" dirty="0">
                <a:solidFill>
                  <a:srgbClr val="811D1F"/>
                </a:solidFill>
              </a:rPr>
              <a:t>and retail sales of raw amber and finished products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solidFill>
                  <a:srgbClr val="811D1F"/>
                </a:solidFill>
              </a:rPr>
              <a:t>Industrial </a:t>
            </a:r>
            <a:r>
              <a:rPr lang="en-US" sz="1800" dirty="0">
                <a:solidFill>
                  <a:srgbClr val="811D1F"/>
                </a:solidFill>
              </a:rPr>
              <a:t>tours </a:t>
            </a:r>
          </a:p>
          <a:p>
            <a:pPr marL="0" indent="0" algn="ctr">
              <a:spcAft>
                <a:spcPts val="0"/>
              </a:spcAft>
              <a:buNone/>
            </a:pPr>
            <a:endParaRPr lang="ru-RU" sz="1600" b="1" dirty="0" smtClean="0">
              <a:solidFill>
                <a:srgbClr val="811D1F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983" y="2060848"/>
            <a:ext cx="6552728" cy="5050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032247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TOUR  </a:t>
            </a:r>
            <a:r>
              <a:rPr lang="en-US" dirty="0" smtClean="0"/>
              <a:t>ITINERARY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5275" y="1489074"/>
            <a:ext cx="8309173" cy="4316189"/>
          </a:xfrm>
        </p:spPr>
        <p:txBody>
          <a:bodyPr/>
          <a:lstStyle/>
          <a:p>
            <a:pPr>
              <a:spcAft>
                <a:spcPts val="0"/>
              </a:spcAft>
            </a:pPr>
            <a:endParaRPr lang="ru-RU" sz="1600" dirty="0" smtClean="0">
              <a:solidFill>
                <a:srgbClr val="811D1F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1600" b="1" dirty="0" smtClean="0">
                <a:solidFill>
                  <a:srgbClr val="811D1F"/>
                </a:solidFill>
              </a:rPr>
              <a:t>	</a:t>
            </a:r>
            <a:r>
              <a:rPr lang="en-US" sz="1600" b="1" dirty="0">
                <a:solidFill>
                  <a:srgbClr val="811D1F"/>
                </a:solidFill>
              </a:rPr>
              <a:t>Having a unique industrial deposits of amber, we created a guided tour for tourists, which includes the following:</a:t>
            </a:r>
            <a:endParaRPr lang="ru-RU" sz="1600" dirty="0">
              <a:solidFill>
                <a:srgbClr val="811D1F"/>
              </a:solidFill>
            </a:endParaRPr>
          </a:p>
          <a:p>
            <a:pPr>
              <a:spcAft>
                <a:spcPts val="500"/>
              </a:spcAft>
            </a:pPr>
            <a:r>
              <a:rPr lang="en-US" sz="1600" dirty="0">
                <a:solidFill>
                  <a:srgbClr val="811D1F"/>
                </a:solidFill>
              </a:rPr>
              <a:t>The observation site </a:t>
            </a:r>
            <a:r>
              <a:rPr lang="en-US" sz="1600" dirty="0" smtClean="0">
                <a:solidFill>
                  <a:srgbClr val="811D1F"/>
                </a:solidFill>
              </a:rPr>
              <a:t>for acquaintance </a:t>
            </a:r>
            <a:r>
              <a:rPr lang="en-US" sz="1600" dirty="0">
                <a:solidFill>
                  <a:srgbClr val="811D1F"/>
                </a:solidFill>
              </a:rPr>
              <a:t>with the amber </a:t>
            </a:r>
            <a:r>
              <a:rPr lang="en-US" sz="1600" dirty="0" smtClean="0">
                <a:solidFill>
                  <a:srgbClr val="811D1F"/>
                </a:solidFill>
              </a:rPr>
              <a:t>mining;</a:t>
            </a:r>
          </a:p>
          <a:p>
            <a:pPr>
              <a:spcAft>
                <a:spcPts val="500"/>
              </a:spcAft>
            </a:pPr>
            <a:r>
              <a:rPr lang="en-US" sz="1600" dirty="0">
                <a:solidFill>
                  <a:srgbClr val="811D1F"/>
                </a:solidFill>
              </a:rPr>
              <a:t>«Amber </a:t>
            </a:r>
            <a:r>
              <a:rPr lang="en-US" sz="1600" dirty="0" smtClean="0">
                <a:solidFill>
                  <a:srgbClr val="811D1F"/>
                </a:solidFill>
              </a:rPr>
              <a:t>pyramid</a:t>
            </a:r>
            <a:r>
              <a:rPr lang="ru-RU" sz="1600" dirty="0" smtClean="0">
                <a:solidFill>
                  <a:srgbClr val="811D1F"/>
                </a:solidFill>
              </a:rPr>
              <a:t>»</a:t>
            </a:r>
            <a:r>
              <a:rPr lang="en-US" sz="1600" dirty="0" smtClean="0">
                <a:solidFill>
                  <a:srgbClr val="811D1F"/>
                </a:solidFill>
              </a:rPr>
              <a:t> located close to production site;</a:t>
            </a:r>
            <a:endParaRPr lang="ru-RU" sz="1600" dirty="0" smtClean="0">
              <a:solidFill>
                <a:srgbClr val="811D1F"/>
              </a:solidFill>
            </a:endParaRPr>
          </a:p>
          <a:p>
            <a:pPr>
              <a:spcAft>
                <a:spcPts val="500"/>
              </a:spcAft>
            </a:pPr>
            <a:r>
              <a:rPr lang="en-US" sz="1600" dirty="0">
                <a:solidFill>
                  <a:srgbClr val="811D1F"/>
                </a:solidFill>
              </a:rPr>
              <a:t>Museum and Exhibition Hall of the company;</a:t>
            </a:r>
            <a:endParaRPr lang="ru-RU" sz="1600" dirty="0" smtClean="0">
              <a:solidFill>
                <a:srgbClr val="811D1F"/>
              </a:solidFill>
            </a:endParaRPr>
          </a:p>
          <a:p>
            <a:pPr>
              <a:spcAft>
                <a:spcPts val="500"/>
              </a:spcAft>
            </a:pPr>
            <a:r>
              <a:rPr lang="en-US" sz="1600" dirty="0">
                <a:solidFill>
                  <a:srgbClr val="811D1F"/>
                </a:solidFill>
              </a:rPr>
              <a:t>Processing of amber in the factory</a:t>
            </a:r>
            <a:r>
              <a:rPr lang="en-US" sz="1600" dirty="0" smtClean="0">
                <a:solidFill>
                  <a:srgbClr val="811D1F"/>
                </a:solidFill>
              </a:rPr>
              <a:t>;</a:t>
            </a:r>
            <a:endParaRPr lang="ru-RU" sz="1600" dirty="0" smtClean="0">
              <a:solidFill>
                <a:srgbClr val="811D1F"/>
              </a:solidFill>
            </a:endParaRPr>
          </a:p>
          <a:p>
            <a:pPr>
              <a:spcAft>
                <a:spcPts val="500"/>
              </a:spcAft>
            </a:pPr>
            <a:r>
              <a:rPr lang="en-US" sz="1600" dirty="0">
                <a:solidFill>
                  <a:srgbClr val="811D1F"/>
                </a:solidFill>
              </a:rPr>
              <a:t>Souvenirs and </a:t>
            </a:r>
            <a:r>
              <a:rPr lang="en-US" sz="1600" dirty="0" smtClean="0">
                <a:solidFill>
                  <a:srgbClr val="811D1F"/>
                </a:solidFill>
              </a:rPr>
              <a:t>collection </a:t>
            </a:r>
            <a:r>
              <a:rPr lang="en-US" sz="1600" dirty="0">
                <a:solidFill>
                  <a:srgbClr val="811D1F"/>
                </a:solidFill>
              </a:rPr>
              <a:t>items </a:t>
            </a:r>
            <a:r>
              <a:rPr lang="en-US" sz="1600" dirty="0" smtClean="0">
                <a:solidFill>
                  <a:srgbClr val="811D1F"/>
                </a:solidFill>
              </a:rPr>
              <a:t>;</a:t>
            </a:r>
            <a:endParaRPr lang="ru-RU" sz="1600" dirty="0" smtClean="0">
              <a:solidFill>
                <a:srgbClr val="811D1F"/>
              </a:solidFill>
            </a:endParaRPr>
          </a:p>
          <a:p>
            <a:pPr>
              <a:spcAft>
                <a:spcPts val="500"/>
              </a:spcAft>
            </a:pPr>
            <a:r>
              <a:rPr lang="en-US" sz="1600" dirty="0">
                <a:solidFill>
                  <a:srgbClr val="811D1F"/>
                </a:solidFill>
              </a:rPr>
              <a:t>Café  with the special "Amber menu."</a:t>
            </a:r>
            <a:endParaRPr lang="ru-RU" sz="1600" dirty="0">
              <a:solidFill>
                <a:srgbClr val="811D1F"/>
              </a:solidFill>
            </a:endParaRPr>
          </a:p>
        </p:txBody>
      </p:sp>
      <p:pic>
        <p:nvPicPr>
          <p:cNvPr id="1026" name="Picture 2" descr="O:\Отдел продаж\Презентация\_SHE5339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84984"/>
            <a:ext cx="4104456" cy="2730779"/>
          </a:xfrm>
          <a:prstGeom prst="rect">
            <a:avLst/>
          </a:prstGeom>
          <a:noFill/>
          <a:effectLst>
            <a:glow rad="127000">
              <a:schemeClr val="bg1">
                <a:alpha val="74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65946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Новая папка\IMG_56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340710">
            <a:off x="6111517" y="3956020"/>
            <a:ext cx="2427859" cy="2128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Татьяна\Desktop\100___06\IMG_0039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5180982">
            <a:off x="-11516" y="3943464"/>
            <a:ext cx="2552888" cy="1868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065" y="260648"/>
            <a:ext cx="7728346" cy="648072"/>
          </a:xfrm>
        </p:spPr>
        <p:txBody>
          <a:bodyPr/>
          <a:lstStyle/>
          <a:p>
            <a:pPr algn="ctr"/>
            <a:r>
              <a:rPr lang="en-US" dirty="0"/>
              <a:t>THE OBSERVATION SITE OF THE OPEN-PIT. </a:t>
            </a:r>
            <a:endParaRPr lang="ru-RU" dirty="0"/>
          </a:p>
        </p:txBody>
      </p:sp>
      <p:pic>
        <p:nvPicPr>
          <p:cNvPr id="6" name="Рисунок 5" descr="D:\Новая папка\IMG_5129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508103" y="1385601"/>
            <a:ext cx="3299861" cy="2455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51520" y="1766534"/>
            <a:ext cx="5400874" cy="1995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700"/>
              </a:spcAft>
            </a:pPr>
            <a:r>
              <a:rPr lang="en-US" sz="1600" b="1" dirty="0">
                <a:solidFill>
                  <a:srgbClr val="811D1F"/>
                </a:solidFill>
              </a:rPr>
              <a:t>The observation site offers a panoramic view of the unique deposit from the  height of 60 m, where the amber is industrially produced.</a:t>
            </a:r>
          </a:p>
          <a:p>
            <a:pPr fontAlgn="base">
              <a:spcBef>
                <a:spcPct val="0"/>
              </a:spcBef>
              <a:spcAft>
                <a:spcPts val="700"/>
              </a:spcAft>
            </a:pPr>
            <a:r>
              <a:rPr lang="en-US" sz="1600" b="1" dirty="0">
                <a:solidFill>
                  <a:srgbClr val="811D1F"/>
                </a:solidFill>
              </a:rPr>
              <a:t>Tourists take part in " amber catching ", participate in spear </a:t>
            </a:r>
            <a:r>
              <a:rPr lang="en-US" sz="1600" b="1" dirty="0" smtClean="0">
                <a:solidFill>
                  <a:srgbClr val="811D1F"/>
                </a:solidFill>
              </a:rPr>
              <a:t>running and in </a:t>
            </a:r>
            <a:r>
              <a:rPr lang="en-US" sz="1600" b="1" dirty="0">
                <a:solidFill>
                  <a:srgbClr val="811D1F"/>
                </a:solidFill>
              </a:rPr>
              <a:t>animated </a:t>
            </a:r>
            <a:r>
              <a:rPr lang="en-US" sz="1600" b="1" dirty="0" smtClean="0">
                <a:solidFill>
                  <a:srgbClr val="811D1F"/>
                </a:solidFill>
              </a:rPr>
              <a:t>activities such as </a:t>
            </a:r>
            <a:r>
              <a:rPr lang="en-US" sz="1600" b="1" dirty="0">
                <a:solidFill>
                  <a:srgbClr val="811D1F"/>
                </a:solidFill>
              </a:rPr>
              <a:t>"Amber trials."</a:t>
            </a:r>
          </a:p>
          <a:p>
            <a:pPr fontAlgn="base">
              <a:spcBef>
                <a:spcPct val="0"/>
              </a:spcBef>
              <a:spcAft>
                <a:spcPct val="40000"/>
              </a:spcAft>
            </a:pPr>
            <a:endParaRPr lang="ru-RU" sz="1600" dirty="0">
              <a:solidFill>
                <a:srgbClr val="811D1F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448" y="3682864"/>
            <a:ext cx="3413704" cy="23680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80343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O:\Отдел продаж\Презентация\P52360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132856"/>
            <a:ext cx="5757019" cy="3816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/>
              <a:t>AMBER PYRAMID</a:t>
            </a:r>
            <a:endParaRPr lang="ru-RU" dirty="0"/>
          </a:p>
        </p:txBody>
      </p:sp>
      <p:pic>
        <p:nvPicPr>
          <p:cNvPr id="2051" name="Picture 3" descr="D:\Новая папка\543507 - копия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59632" y="3861048"/>
            <a:ext cx="2300220" cy="2454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3388" y="1395874"/>
            <a:ext cx="5430366" cy="20851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ts val="700"/>
              </a:spcAft>
            </a:pPr>
            <a:r>
              <a:rPr lang="en-US" sz="1600" b="1" dirty="0">
                <a:solidFill>
                  <a:srgbClr val="811D1F"/>
                </a:solidFill>
              </a:rPr>
              <a:t>In May 2012 a new tourist attraction “Amber pyramid” with the height of  3.3 m  was opened.</a:t>
            </a:r>
          </a:p>
          <a:p>
            <a:pPr algn="just" fontAlgn="base">
              <a:spcBef>
                <a:spcPct val="0"/>
              </a:spcBef>
              <a:spcAft>
                <a:spcPts val="700"/>
              </a:spcAft>
            </a:pPr>
            <a:r>
              <a:rPr lang="en-US" sz="1600" b="1" dirty="0">
                <a:solidFill>
                  <a:srgbClr val="811D1F"/>
                </a:solidFill>
              </a:rPr>
              <a:t>The pyramid is built </a:t>
            </a:r>
            <a:r>
              <a:rPr lang="en-US" sz="1600" b="1" dirty="0" smtClean="0">
                <a:solidFill>
                  <a:srgbClr val="811D1F"/>
                </a:solidFill>
              </a:rPr>
              <a:t>according to the </a:t>
            </a:r>
            <a:r>
              <a:rPr lang="en-US" sz="1600" b="1" dirty="0">
                <a:solidFill>
                  <a:srgbClr val="811D1F"/>
                </a:solidFill>
              </a:rPr>
              <a:t>principal of  a "golden section".</a:t>
            </a:r>
          </a:p>
          <a:p>
            <a:pPr algn="just" fontAlgn="base">
              <a:spcBef>
                <a:spcPct val="0"/>
              </a:spcBef>
              <a:spcAft>
                <a:spcPts val="700"/>
              </a:spcAft>
            </a:pPr>
            <a:r>
              <a:rPr lang="en-US" sz="1600" b="1" dirty="0">
                <a:solidFill>
                  <a:srgbClr val="811D1F"/>
                </a:solidFill>
              </a:rPr>
              <a:t>800 kg of amber were used to build the pyramid.</a:t>
            </a:r>
          </a:p>
          <a:p>
            <a:pPr algn="just" fontAlgn="base">
              <a:spcBef>
                <a:spcPct val="0"/>
              </a:spcBef>
              <a:spcAft>
                <a:spcPts val="700"/>
              </a:spcAft>
            </a:pPr>
            <a:r>
              <a:rPr lang="en-US" sz="1600" b="1" dirty="0" smtClean="0">
                <a:solidFill>
                  <a:srgbClr val="811D1F"/>
                </a:solidFill>
              </a:rPr>
              <a:t>About 5000 people have </a:t>
            </a:r>
            <a:r>
              <a:rPr lang="en-US" sz="1600" b="1" dirty="0">
                <a:solidFill>
                  <a:srgbClr val="811D1F"/>
                </a:solidFill>
              </a:rPr>
              <a:t>visited the </a:t>
            </a:r>
            <a:r>
              <a:rPr lang="en-US" sz="1600" b="1" dirty="0" smtClean="0">
                <a:solidFill>
                  <a:srgbClr val="811D1F"/>
                </a:solidFill>
              </a:rPr>
              <a:t>pyramid within </a:t>
            </a:r>
            <a:r>
              <a:rPr lang="en-US" sz="1600" b="1" dirty="0">
                <a:solidFill>
                  <a:srgbClr val="811D1F"/>
                </a:solidFill>
              </a:rPr>
              <a:t>one </a:t>
            </a:r>
            <a:r>
              <a:rPr lang="en-US" sz="1600" b="1" dirty="0" smtClean="0">
                <a:solidFill>
                  <a:srgbClr val="811D1F"/>
                </a:solidFill>
              </a:rPr>
              <a:t>month.</a:t>
            </a:r>
            <a:endParaRPr lang="en-US" sz="1600" b="1" dirty="0">
              <a:solidFill>
                <a:srgbClr val="811D1F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MUSEUM AND EXHIBITION HALL</a:t>
            </a:r>
            <a:endParaRPr lang="ru-RU" dirty="0"/>
          </a:p>
        </p:txBody>
      </p:sp>
      <p:pic>
        <p:nvPicPr>
          <p:cNvPr id="4" name="Рисунок 3" descr="R:\Бейда.О\фотки\pano.tif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27411"/>
            <a:ext cx="4176464" cy="2752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D:\Новая папка\Кусок. Музей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11081">
            <a:off x="6152865" y="4303195"/>
            <a:ext cx="2893730" cy="1815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43439" y="1268760"/>
            <a:ext cx="4572577" cy="2577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Aft>
                <a:spcPts val="700"/>
              </a:spcAft>
            </a:pPr>
            <a:r>
              <a:rPr lang="en-US" sz="1600" b="1" dirty="0">
                <a:solidFill>
                  <a:srgbClr val="811D1F"/>
                </a:solidFill>
              </a:rPr>
              <a:t>The </a:t>
            </a:r>
            <a:r>
              <a:rPr lang="en-US" sz="1600" b="1" dirty="0" smtClean="0">
                <a:solidFill>
                  <a:srgbClr val="811D1F"/>
                </a:solidFill>
              </a:rPr>
              <a:t>collection </a:t>
            </a:r>
            <a:r>
              <a:rPr lang="en-US" sz="1600" b="1" dirty="0">
                <a:solidFill>
                  <a:srgbClr val="811D1F"/>
                </a:solidFill>
              </a:rPr>
              <a:t>of unique pieces of </a:t>
            </a:r>
            <a:r>
              <a:rPr lang="en-US" sz="1600" b="1" dirty="0" smtClean="0">
                <a:solidFill>
                  <a:srgbClr val="811D1F"/>
                </a:solidFill>
              </a:rPr>
              <a:t>amber some of which are up </a:t>
            </a:r>
            <a:r>
              <a:rPr lang="en-US" sz="1600" b="1" dirty="0">
                <a:solidFill>
                  <a:srgbClr val="811D1F"/>
                </a:solidFill>
              </a:rPr>
              <a:t>to 3 </a:t>
            </a:r>
            <a:r>
              <a:rPr lang="en-US" sz="1600" b="1" dirty="0" smtClean="0">
                <a:solidFill>
                  <a:srgbClr val="811D1F"/>
                </a:solidFill>
              </a:rPr>
              <a:t>kg</a:t>
            </a:r>
          </a:p>
          <a:p>
            <a:pPr algn="just" fontAlgn="base">
              <a:spcAft>
                <a:spcPts val="700"/>
              </a:spcAft>
            </a:pPr>
            <a:r>
              <a:rPr lang="en-US" sz="1600" b="1" dirty="0" smtClean="0">
                <a:solidFill>
                  <a:srgbClr val="811D1F"/>
                </a:solidFill>
              </a:rPr>
              <a:t>Jewelry </a:t>
            </a:r>
            <a:r>
              <a:rPr lang="en-US" sz="1600" b="1" dirty="0">
                <a:solidFill>
                  <a:srgbClr val="811D1F"/>
                </a:solidFill>
              </a:rPr>
              <a:t>and artworks of amber stone-cutters of the factory</a:t>
            </a:r>
            <a:r>
              <a:rPr lang="en-US" sz="1600" b="1" dirty="0" smtClean="0">
                <a:solidFill>
                  <a:srgbClr val="811D1F"/>
                </a:solidFill>
              </a:rPr>
              <a:t>. </a:t>
            </a:r>
          </a:p>
          <a:p>
            <a:pPr algn="just" fontAlgn="base">
              <a:spcAft>
                <a:spcPts val="700"/>
              </a:spcAft>
            </a:pPr>
            <a:r>
              <a:rPr lang="en-US" sz="1600" b="1" dirty="0" smtClean="0">
                <a:solidFill>
                  <a:srgbClr val="811D1F"/>
                </a:solidFill>
              </a:rPr>
              <a:t>History </a:t>
            </a:r>
            <a:r>
              <a:rPr lang="en-US" sz="1600" b="1" dirty="0">
                <a:solidFill>
                  <a:srgbClr val="811D1F"/>
                </a:solidFill>
              </a:rPr>
              <a:t>of mining and processing of </a:t>
            </a:r>
            <a:r>
              <a:rPr lang="en-US" sz="1600" b="1" dirty="0" smtClean="0">
                <a:solidFill>
                  <a:srgbClr val="811D1F"/>
                </a:solidFill>
              </a:rPr>
              <a:t>amber.</a:t>
            </a:r>
            <a:endParaRPr lang="en-US" sz="1600" b="1" dirty="0">
              <a:solidFill>
                <a:srgbClr val="811D1F"/>
              </a:solidFill>
            </a:endParaRPr>
          </a:p>
          <a:p>
            <a:pPr algn="just" fontAlgn="base">
              <a:spcAft>
                <a:spcPts val="700"/>
              </a:spcAft>
            </a:pPr>
            <a:r>
              <a:rPr lang="en-US" sz="1600" b="1" dirty="0">
                <a:solidFill>
                  <a:srgbClr val="811D1F"/>
                </a:solidFill>
              </a:rPr>
              <a:t>The museum presents an opportunity </a:t>
            </a:r>
            <a:r>
              <a:rPr lang="en-US" sz="1600" b="1" dirty="0" smtClean="0">
                <a:solidFill>
                  <a:srgbClr val="811D1F"/>
                </a:solidFill>
              </a:rPr>
              <a:t>for its visitors to </a:t>
            </a:r>
            <a:r>
              <a:rPr lang="en-US" sz="1600" b="1" dirty="0">
                <a:solidFill>
                  <a:srgbClr val="811D1F"/>
                </a:solidFill>
              </a:rPr>
              <a:t>make </a:t>
            </a:r>
            <a:r>
              <a:rPr lang="en-US" sz="1600" b="1" dirty="0" smtClean="0">
                <a:solidFill>
                  <a:srgbClr val="811D1F"/>
                </a:solidFill>
              </a:rPr>
              <a:t>a hand-made </a:t>
            </a:r>
            <a:r>
              <a:rPr lang="en-US" sz="1600" b="1" dirty="0">
                <a:solidFill>
                  <a:srgbClr val="811D1F"/>
                </a:solidFill>
              </a:rPr>
              <a:t>amber souvenir </a:t>
            </a:r>
            <a:r>
              <a:rPr lang="en-US" sz="1600" b="1" dirty="0" smtClean="0">
                <a:solidFill>
                  <a:srgbClr val="811D1F"/>
                </a:solidFill>
              </a:rPr>
              <a:t>by themselves and to get </a:t>
            </a:r>
            <a:r>
              <a:rPr lang="en-US" sz="1600" b="1" dirty="0">
                <a:solidFill>
                  <a:srgbClr val="811D1F"/>
                </a:solidFill>
              </a:rPr>
              <a:t>a diploma "Amber-maker."</a:t>
            </a:r>
          </a:p>
        </p:txBody>
      </p:sp>
      <p:pic>
        <p:nvPicPr>
          <p:cNvPr id="11" name="Рисунок 10" descr="D:\Новая папка\DSC_2781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21293827">
            <a:off x="159700" y="4055303"/>
            <a:ext cx="2386524" cy="1878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:\Новая папка\TMP249.bmp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659194" y="4005064"/>
            <a:ext cx="3479956" cy="2278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93" y="116632"/>
            <a:ext cx="8520112" cy="647700"/>
          </a:xfrm>
        </p:spPr>
        <p:txBody>
          <a:bodyPr/>
          <a:lstStyle/>
          <a:p>
            <a:pPr algn="ctr"/>
            <a:r>
              <a:rPr lang="en-US" sz="2400" dirty="0"/>
              <a:t>PRODUCTION OF AMBER  ITEMS AND BUYING SOUVENIRS OF THE AMBER </a:t>
            </a:r>
            <a:r>
              <a:rPr lang="en-US" sz="2400" dirty="0" smtClean="0"/>
              <a:t>COMBINE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1916832"/>
            <a:ext cx="4320480" cy="1844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ts val="700"/>
              </a:spcAft>
            </a:pPr>
            <a:r>
              <a:rPr lang="en-US" b="1" dirty="0">
                <a:solidFill>
                  <a:srgbClr val="811D1F"/>
                </a:solidFill>
              </a:rPr>
              <a:t>Acquaintance with the lines of amber  processing and a full </a:t>
            </a:r>
            <a:r>
              <a:rPr lang="en-US" b="1" dirty="0" smtClean="0">
                <a:solidFill>
                  <a:srgbClr val="811D1F"/>
                </a:solidFill>
              </a:rPr>
              <a:t>production </a:t>
            </a:r>
            <a:r>
              <a:rPr lang="en-US" b="1" dirty="0">
                <a:solidFill>
                  <a:srgbClr val="811D1F"/>
                </a:solidFill>
              </a:rPr>
              <a:t>cycle of finished goods.</a:t>
            </a:r>
          </a:p>
          <a:p>
            <a:pPr fontAlgn="base">
              <a:spcAft>
                <a:spcPts val="700"/>
              </a:spcAft>
            </a:pPr>
            <a:r>
              <a:rPr lang="en-US" b="1" dirty="0">
                <a:solidFill>
                  <a:srgbClr val="811D1F"/>
                </a:solidFill>
              </a:rPr>
              <a:t>Buying of </a:t>
            </a:r>
            <a:r>
              <a:rPr lang="en-US" b="1" dirty="0" smtClean="0">
                <a:solidFill>
                  <a:srgbClr val="811D1F"/>
                </a:solidFill>
              </a:rPr>
              <a:t>souvenirs</a:t>
            </a:r>
            <a:r>
              <a:rPr lang="en-US" b="1" dirty="0">
                <a:solidFill>
                  <a:srgbClr val="811D1F"/>
                </a:solidFill>
              </a:rPr>
              <a:t>, produced at the factory and displayed in a wide range in the factory’s </a:t>
            </a:r>
            <a:r>
              <a:rPr lang="en-US" b="1" dirty="0" smtClean="0">
                <a:solidFill>
                  <a:srgbClr val="811D1F"/>
                </a:solidFill>
              </a:rPr>
              <a:t>stores</a:t>
            </a:r>
            <a:r>
              <a:rPr lang="ru-RU" b="1" dirty="0" smtClean="0">
                <a:solidFill>
                  <a:srgbClr val="811D1F"/>
                </a:solidFill>
              </a:rPr>
              <a:t>,</a:t>
            </a:r>
            <a:r>
              <a:rPr lang="en-US" b="1" dirty="0" smtClean="0">
                <a:solidFill>
                  <a:srgbClr val="811D1F"/>
                </a:solidFill>
              </a:rPr>
              <a:t>show-room.</a:t>
            </a:r>
            <a:endParaRPr lang="ru-RU" b="1" dirty="0" smtClean="0">
              <a:solidFill>
                <a:srgbClr val="811D1F"/>
              </a:solidFill>
            </a:endParaRPr>
          </a:p>
        </p:txBody>
      </p:sp>
      <p:pic>
        <p:nvPicPr>
          <p:cNvPr id="1030" name="Picture 6" descr="R:\Величко.Е\_SHE54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9308">
            <a:off x="6901829" y="3915371"/>
            <a:ext cx="1907604" cy="2291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yk0076\Desktop\Фотки\b4b4da86700d43e5306a7f10f424bd8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096" y="1556792"/>
            <a:ext cx="3637359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yk0076\Desktop\Для Татьяны\DSCN00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760927"/>
            <a:ext cx="3528392" cy="23323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 bwMode="auto">
          <a:xfrm rot="21420189">
            <a:off x="343275" y="3928947"/>
            <a:ext cx="2758256" cy="2122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396644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AMBER MENU</a:t>
            </a:r>
            <a:endParaRPr lang="ru-RU" dirty="0"/>
          </a:p>
        </p:txBody>
      </p:sp>
      <p:pic>
        <p:nvPicPr>
          <p:cNvPr id="7" name="Рисунок 6" descr="D:\Новая папка\DSCF8937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373932">
            <a:off x="6576626" y="3966431"/>
            <a:ext cx="2422451" cy="2264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96202" y="1988840"/>
            <a:ext cx="3747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ts val="700"/>
              </a:spcAft>
            </a:pPr>
            <a:r>
              <a:rPr lang="en-US" b="1" dirty="0">
                <a:solidFill>
                  <a:srgbClr val="811D1F"/>
                </a:solidFill>
              </a:rPr>
              <a:t>In the café  "</a:t>
            </a:r>
            <a:r>
              <a:rPr lang="en-US" b="1" dirty="0" err="1">
                <a:solidFill>
                  <a:srgbClr val="811D1F"/>
                </a:solidFill>
              </a:rPr>
              <a:t>Alatyr</a:t>
            </a:r>
            <a:r>
              <a:rPr lang="en-US" b="1" dirty="0">
                <a:solidFill>
                  <a:srgbClr val="811D1F"/>
                </a:solidFill>
              </a:rPr>
              <a:t>"  one can try amber dishes, cooked </a:t>
            </a:r>
            <a:r>
              <a:rPr lang="en-US" b="1" dirty="0" smtClean="0">
                <a:solidFill>
                  <a:srgbClr val="811D1F"/>
                </a:solidFill>
              </a:rPr>
              <a:t>with the special </a:t>
            </a:r>
            <a:r>
              <a:rPr lang="en-US" b="1" dirty="0">
                <a:solidFill>
                  <a:srgbClr val="811D1F"/>
                </a:solidFill>
              </a:rPr>
              <a:t>original recipes.</a:t>
            </a:r>
            <a:endParaRPr lang="ru-RU" b="1" dirty="0">
              <a:solidFill>
                <a:srgbClr val="811D1F"/>
              </a:solidFill>
            </a:endParaRPr>
          </a:p>
        </p:txBody>
      </p:sp>
      <p:pic>
        <p:nvPicPr>
          <p:cNvPr id="11" name="Рисунок 10" descr="F:\Угощения\IMG_0008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125" y="4070405"/>
            <a:ext cx="3218656" cy="2086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D:\Новая папка\DSCN245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21380533">
            <a:off x="224194" y="4123300"/>
            <a:ext cx="2880320" cy="1950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043670" y="1161233"/>
            <a:ext cx="4176464" cy="308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8" y="260648"/>
            <a:ext cx="7728346" cy="648072"/>
          </a:xfrm>
        </p:spPr>
        <p:txBody>
          <a:bodyPr/>
          <a:lstStyle/>
          <a:p>
            <a:pPr algn="ctr"/>
            <a:r>
              <a:rPr lang="en-US" dirty="0"/>
              <a:t>DYNAMICS OF VISITING</a:t>
            </a:r>
            <a:endParaRPr lang="ru-RU" dirty="0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411048520"/>
              </p:ext>
            </p:extLst>
          </p:nvPr>
        </p:nvGraphicFramePr>
        <p:xfrm>
          <a:off x="-357222" y="928670"/>
          <a:ext cx="2786082" cy="4071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6925109"/>
              </p:ext>
            </p:extLst>
          </p:nvPr>
        </p:nvGraphicFramePr>
        <p:xfrm>
          <a:off x="2267744" y="1700808"/>
          <a:ext cx="6462464" cy="3963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75209" y="4240138"/>
            <a:ext cx="14401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Foreign tourists</a:t>
            </a:r>
          </a:p>
          <a:p>
            <a:endParaRPr lang="en-US" sz="1200" dirty="0"/>
          </a:p>
          <a:p>
            <a:r>
              <a:rPr lang="en-US" sz="1200" dirty="0" smtClean="0"/>
              <a:t>Russian tourists</a:t>
            </a:r>
            <a:endParaRPr lang="ru-RU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2656359" y="5388580"/>
            <a:ext cx="792088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Visitors</a:t>
            </a:r>
          </a:p>
        </p:txBody>
      </p:sp>
    </p:spTree>
    <p:extLst>
      <p:ext uri="{BB962C8B-B14F-4D97-AF65-F5344CB8AC3E}">
        <p14:creationId xmlns:p14="http://schemas.microsoft.com/office/powerpoint/2010/main" val="94650885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8A058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5914F"/>
        </a:accent6>
        <a:hlink>
          <a:srgbClr val="C40505"/>
        </a:hlink>
        <a:folHlink>
          <a:srgbClr val="91919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8488</TotalTime>
  <Words>403</Words>
  <Application>Microsoft Office PowerPoint</Application>
  <PresentationFormat>Экран (4:3)</PresentationFormat>
  <Paragraphs>56</Paragraphs>
  <Slides>10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Standarddesign</vt:lpstr>
      <vt:lpstr>Презентация PowerPoint</vt:lpstr>
      <vt:lpstr>THE AMBER COMBINE</vt:lpstr>
      <vt:lpstr>TOUR  ITINERARY</vt:lpstr>
      <vt:lpstr>THE OBSERVATION SITE OF THE OPEN-PIT. </vt:lpstr>
      <vt:lpstr>AMBER PYRAMID</vt:lpstr>
      <vt:lpstr>MUSEUM AND EXHIBITION HALL</vt:lpstr>
      <vt:lpstr>PRODUCTION OF AMBER  ITEMS AND BUYING SOUVENIRS OF THE AMBER COMBINE</vt:lpstr>
      <vt:lpstr>AMBER MENU</vt:lpstr>
      <vt:lpstr>DYNAMICS OF VISITING</vt:lpstr>
      <vt:lpstr>                           AMBER    COMBINE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Кадровый резерв. Отдел АСУ.</dc:title>
  <dc:creator>c059537</dc:creator>
  <cp:lastModifiedBy>Татьяна Мартынюк</cp:lastModifiedBy>
  <cp:revision>557</cp:revision>
  <cp:lastPrinted>2012-06-19T12:28:15Z</cp:lastPrinted>
  <dcterms:created xsi:type="dcterms:W3CDTF">2010-08-11T19:08:59Z</dcterms:created>
  <dcterms:modified xsi:type="dcterms:W3CDTF">2012-11-21T13:10:13Z</dcterms:modified>
</cp:coreProperties>
</file>