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3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DC2B1341-45EF-40D4-AA04-B9100B8898B3}" type="datetimeFigureOut">
              <a:rPr lang="ru-RU" smtClean="0"/>
              <a:t>09.10.2014</a:t>
            </a:fld>
            <a:endParaRPr lang="ru-RU"/>
          </a:p>
        </p:txBody>
      </p:sp>
      <p:sp>
        <p:nvSpPr>
          <p:cNvPr id="16" name="Номер слайда 15"/>
          <p:cNvSpPr>
            <a:spLocks noGrp="1"/>
          </p:cNvSpPr>
          <p:nvPr>
            <p:ph type="sldNum" sz="quarter" idx="11"/>
          </p:nvPr>
        </p:nvSpPr>
        <p:spPr/>
        <p:txBody>
          <a:bodyPr/>
          <a:lstStyle/>
          <a:p>
            <a:fld id="{583F1125-3743-454E-B658-210FE2891FB6}"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C2B1341-45EF-40D4-AA04-B9100B8898B3}" type="datetimeFigureOut">
              <a:rPr lang="ru-RU" smtClean="0"/>
              <a:t>09.10.2014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3F1125-3743-454E-B658-210FE2891FB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C2B1341-45EF-40D4-AA04-B9100B8898B3}" type="datetimeFigureOut">
              <a:rPr lang="ru-RU" smtClean="0"/>
              <a:t>09.10.2014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3F1125-3743-454E-B658-210FE2891FB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DC2B1341-45EF-40D4-AA04-B9100B8898B3}" type="datetimeFigureOut">
              <a:rPr lang="ru-RU" smtClean="0"/>
              <a:t>09.10.2014</a:t>
            </a:fld>
            <a:endParaRPr lang="ru-RU"/>
          </a:p>
        </p:txBody>
      </p:sp>
      <p:sp>
        <p:nvSpPr>
          <p:cNvPr id="15" name="Номер слайда 14"/>
          <p:cNvSpPr>
            <a:spLocks noGrp="1"/>
          </p:cNvSpPr>
          <p:nvPr>
            <p:ph type="sldNum" sz="quarter" idx="15"/>
          </p:nvPr>
        </p:nvSpPr>
        <p:spPr/>
        <p:txBody>
          <a:bodyPr/>
          <a:lstStyle>
            <a:lvl1pPr algn="ctr">
              <a:defRPr/>
            </a:lvl1pPr>
          </a:lstStyle>
          <a:p>
            <a:fld id="{583F1125-3743-454E-B658-210FE2891FB6}"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DC2B1341-45EF-40D4-AA04-B9100B8898B3}" type="datetimeFigureOut">
              <a:rPr lang="ru-RU" smtClean="0"/>
              <a:t>09.10.2014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3F1125-3743-454E-B658-210FE2891FB6}"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DC2B1341-45EF-40D4-AA04-B9100B8898B3}" type="datetimeFigureOut">
              <a:rPr lang="ru-RU" smtClean="0"/>
              <a:t>09.10.2014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3F1125-3743-454E-B658-210FE2891FB6}"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583F1125-3743-454E-B658-210FE2891FB6}"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DC2B1341-45EF-40D4-AA04-B9100B8898B3}" type="datetimeFigureOut">
              <a:rPr lang="ru-RU" smtClean="0"/>
              <a:t>09.10.2014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DC2B1341-45EF-40D4-AA04-B9100B8898B3}" type="datetimeFigureOut">
              <a:rPr lang="ru-RU" smtClean="0"/>
              <a:t>09.10.2014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83F1125-3743-454E-B658-210FE2891FB6}"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C2B1341-45EF-40D4-AA04-B9100B8898B3}" type="datetimeFigureOut">
              <a:rPr lang="ru-RU" smtClean="0"/>
              <a:t>09.10.2014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83F1125-3743-454E-B658-210FE2891FB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DC2B1341-45EF-40D4-AA04-B9100B8898B3}" type="datetimeFigureOut">
              <a:rPr lang="ru-RU" smtClean="0"/>
              <a:t>09.10.2014</a:t>
            </a:fld>
            <a:endParaRPr lang="ru-RU"/>
          </a:p>
        </p:txBody>
      </p:sp>
      <p:sp>
        <p:nvSpPr>
          <p:cNvPr id="9" name="Номер слайда 8"/>
          <p:cNvSpPr>
            <a:spLocks noGrp="1"/>
          </p:cNvSpPr>
          <p:nvPr>
            <p:ph type="sldNum" sz="quarter" idx="15"/>
          </p:nvPr>
        </p:nvSpPr>
        <p:spPr/>
        <p:txBody>
          <a:bodyPr/>
          <a:lstStyle/>
          <a:p>
            <a:fld id="{583F1125-3743-454E-B658-210FE2891FB6}"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DC2B1341-45EF-40D4-AA04-B9100B8898B3}" type="datetimeFigureOut">
              <a:rPr lang="ru-RU" smtClean="0"/>
              <a:t>09.10.2014</a:t>
            </a:fld>
            <a:endParaRPr lang="ru-RU"/>
          </a:p>
        </p:txBody>
      </p:sp>
      <p:sp>
        <p:nvSpPr>
          <p:cNvPr id="9" name="Номер слайда 8"/>
          <p:cNvSpPr>
            <a:spLocks noGrp="1"/>
          </p:cNvSpPr>
          <p:nvPr>
            <p:ph type="sldNum" sz="quarter" idx="11"/>
          </p:nvPr>
        </p:nvSpPr>
        <p:spPr/>
        <p:txBody>
          <a:bodyPr/>
          <a:lstStyle/>
          <a:p>
            <a:fld id="{583F1125-3743-454E-B658-210FE2891FB6}"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C2B1341-45EF-40D4-AA04-B9100B8898B3}" type="datetimeFigureOut">
              <a:rPr lang="ru-RU" smtClean="0"/>
              <a:t>09.10.2014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83F1125-3743-454E-B658-210FE2891FB6}"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83568" y="5229200"/>
            <a:ext cx="8064896" cy="550912"/>
          </a:xfrm>
        </p:spPr>
        <p:txBody>
          <a:bodyPr>
            <a:normAutofit/>
          </a:bodyPr>
          <a:lstStyle/>
          <a:p>
            <a:r>
              <a:rPr lang="ru-RU" sz="2800" dirty="0" smtClean="0">
                <a:effectLst>
                  <a:outerShdw blurRad="38100" dist="38100" dir="2700000" algn="tl">
                    <a:srgbClr val="000000">
                      <a:alpha val="43137"/>
                    </a:srgbClr>
                  </a:outerShdw>
                </a:effectLst>
              </a:rPr>
              <a:t>ГУ ТО «Центр развития культуры и туризма»</a:t>
            </a:r>
            <a:endParaRPr lang="ru-RU" sz="2800" dirty="0">
              <a:effectLst>
                <a:outerShdw blurRad="38100" dist="38100" dir="2700000" algn="tl">
                  <a:srgbClr val="000000">
                    <a:alpha val="43137"/>
                  </a:srgbClr>
                </a:outerShdw>
              </a:effectLst>
            </a:endParaRPr>
          </a:p>
        </p:txBody>
      </p:sp>
      <p:sp>
        <p:nvSpPr>
          <p:cNvPr id="2" name="Заголовок 1"/>
          <p:cNvSpPr>
            <a:spLocks noGrp="1"/>
          </p:cNvSpPr>
          <p:nvPr>
            <p:ph type="ctrTitle"/>
          </p:nvPr>
        </p:nvSpPr>
        <p:spPr>
          <a:xfrm>
            <a:off x="467544" y="692696"/>
            <a:ext cx="8280920" cy="2304256"/>
          </a:xfrm>
        </p:spPr>
        <p:txBody>
          <a:bodyPr>
            <a:noAutofit/>
          </a:bodyPr>
          <a:lstStyle/>
          <a:p>
            <a:r>
              <a:rPr lang="ru-RU" sz="6000" b="1" dirty="0">
                <a:effectLst>
                  <a:outerShdw blurRad="38100" dist="38100" dir="2700000" algn="tl">
                    <a:srgbClr val="000000">
                      <a:alpha val="43137"/>
                    </a:srgbClr>
                  </a:outerShdw>
                </a:effectLst>
                <a:latin typeface="a_AlgeriusRough" panose="04040705040A02020702" pitchFamily="82" charset="-52"/>
              </a:rPr>
              <a:t>«Сквозь звон боевого металла</a:t>
            </a:r>
            <a:r>
              <a:rPr lang="ru-RU" sz="6000" b="1" dirty="0" smtClean="0">
                <a:effectLst>
                  <a:outerShdw blurRad="38100" dist="38100" dir="2700000" algn="tl">
                    <a:srgbClr val="000000">
                      <a:alpha val="43137"/>
                    </a:srgbClr>
                  </a:outerShdw>
                </a:effectLst>
                <a:latin typeface="a_AlgeriusRough" panose="04040705040A02020702" pitchFamily="82" charset="-52"/>
              </a:rPr>
              <a:t>»</a:t>
            </a:r>
            <a:endParaRPr lang="ru-RU" sz="6000" dirty="0">
              <a:effectLst>
                <a:outerShdw blurRad="38100" dist="38100" dir="2700000" algn="tl">
                  <a:srgbClr val="000000">
                    <a:alpha val="43137"/>
                  </a:srgbClr>
                </a:outerShdw>
              </a:effectLst>
              <a:latin typeface="a_AlgeriusRough" panose="04040705040A02020702" pitchFamily="82" charset="-52"/>
            </a:endParaRPr>
          </a:p>
        </p:txBody>
      </p:sp>
    </p:spTree>
    <p:extLst>
      <p:ext uri="{BB962C8B-B14F-4D97-AF65-F5344CB8AC3E}">
        <p14:creationId xmlns:p14="http://schemas.microsoft.com/office/powerpoint/2010/main" val="2129463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481608"/>
            <a:ext cx="8229600" cy="1219200"/>
          </a:xfrm>
        </p:spPr>
        <p:txBody>
          <a:bodyPr>
            <a:normAutofit fontScale="90000"/>
          </a:bodyPr>
          <a:lstStyle/>
          <a:p>
            <a:pPr algn="ctr"/>
            <a:r>
              <a:rPr lang="ru-RU" b="1" dirty="0">
                <a:effectLst>
                  <a:outerShdw blurRad="38100" dist="38100" dir="2700000" algn="tl">
                    <a:srgbClr val="000000">
                      <a:alpha val="43137"/>
                    </a:srgbClr>
                  </a:outerShdw>
                </a:effectLst>
              </a:rPr>
              <a:t>Тульский областной краеведческий музей</a:t>
            </a:r>
            <a:endParaRPr lang="ru-RU" dirty="0">
              <a:effectLst>
                <a:outerShdw blurRad="38100" dist="38100" dir="2700000" algn="tl">
                  <a:srgbClr val="000000">
                    <a:alpha val="43137"/>
                  </a:srgbClr>
                </a:outerShdw>
              </a:effectLst>
            </a:endParaRPr>
          </a:p>
        </p:txBody>
      </p:sp>
      <p:pic>
        <p:nvPicPr>
          <p:cNvPr id="9218" name="Picture 2" descr="C:\Users\admin\Desktop\Любимова\Фото\Краеведческий музей\WhWDEaZLv5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0692" y="4107417"/>
            <a:ext cx="1457692" cy="240675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9219" name="Picture 3" descr="C:\Users\admin\Desktop\Любимова\Фото\Краеведческий музей\ypVBahJEvL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332656"/>
            <a:ext cx="1293145" cy="359343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9220" name="Picture 4" descr="C:\Users\admin\Desktop\Любимова\Фото\Краеведческий музей\0XHdwtK9p9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1700808"/>
            <a:ext cx="2411004" cy="416997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9221" name="Picture 5" descr="C:\Users\admin\Desktop\Любимова\Фото\Краеведческий музей\qf5TycEuj8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0003" y="2129372"/>
            <a:ext cx="3288596" cy="438479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951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476672"/>
            <a:ext cx="8229600" cy="1728192"/>
          </a:xfrm>
        </p:spPr>
        <p:txBody>
          <a:bodyPr>
            <a:normAutofit fontScale="90000"/>
          </a:bodyPr>
          <a:lstStyle/>
          <a:p>
            <a:pPr algn="ctr"/>
            <a:r>
              <a:rPr lang="ru-RU" b="1" dirty="0">
                <a:effectLst>
                  <a:outerShdw blurRad="38100" dist="38100" dir="2700000" algn="tl">
                    <a:srgbClr val="000000">
                      <a:alpha val="43137"/>
                    </a:srgbClr>
                  </a:outerShdw>
                </a:effectLst>
              </a:rPr>
              <a:t>Музей обороны города Тулы в Великой Отечественной войне 1941-1945 годы</a:t>
            </a:r>
            <a:endParaRPr lang="ru-RU" dirty="0">
              <a:effectLst>
                <a:outerShdw blurRad="38100" dist="38100" dir="2700000" algn="tl">
                  <a:srgbClr val="000000">
                    <a:alpha val="43137"/>
                  </a:srgbClr>
                </a:outerShdw>
              </a:effectLst>
            </a:endParaRPr>
          </a:p>
        </p:txBody>
      </p:sp>
      <p:pic>
        <p:nvPicPr>
          <p:cNvPr id="10242" name="Picture 2" descr="C:\Users\admin\Desktop\Любимова\Фото\Музей обороны г. Тулы в ВОВ 1941-1945 годы\S63060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821904"/>
            <a:ext cx="3700597" cy="277544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243" name="Picture 3" descr="C:\Users\admin\Desktop\Любимова\Фото\Музей обороны г. Тулы в ВОВ 1941-1945 годы\S63060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3140968"/>
            <a:ext cx="2538282" cy="338437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244" name="Picture 4" descr="C:\Users\admin\Desktop\Любимова\Фото\Музей обороны г. Тулы в ВОВ 1941-1945 годы\S630604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752" y="2348880"/>
            <a:ext cx="3024335" cy="226825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245" name="Picture 5" descr="C:\Users\admin\Desktop\Любимова\Фото\Музей обороны г. Тулы в ВОВ 1941-1945 годы\Эмблема_музей обороны.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16595" y="1484784"/>
            <a:ext cx="1728192" cy="1696646"/>
          </a:xfrm>
          <a:prstGeom prst="rect">
            <a:avLst/>
          </a:prstGeom>
          <a:noFill/>
          <a:effectLst>
            <a:softEdge rad="2159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241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95536" y="1844824"/>
            <a:ext cx="8229600" cy="1219200"/>
          </a:xfrm>
        </p:spPr>
        <p:txBody>
          <a:bodyPr>
            <a:normAutofit/>
          </a:bodyPr>
          <a:lstStyle/>
          <a:p>
            <a:pPr algn="ctr"/>
            <a:r>
              <a:rPr lang="ru-RU" sz="6000" dirty="0" smtClean="0">
                <a:effectLst>
                  <a:outerShdw blurRad="38100" dist="38100" dir="2700000" algn="tl">
                    <a:srgbClr val="000000">
                      <a:alpha val="43137"/>
                    </a:srgbClr>
                  </a:outerShdw>
                </a:effectLst>
              </a:rPr>
              <a:t>Спасибо за внимание!</a:t>
            </a:r>
            <a:endParaRPr lang="ru-RU" sz="6000" dirty="0">
              <a:effectLst>
                <a:outerShdw blurRad="38100" dist="38100" dir="2700000" algn="tl">
                  <a:srgbClr val="000000">
                    <a:alpha val="43137"/>
                  </a:srgbClr>
                </a:outerShdw>
              </a:effectLst>
            </a:endParaRP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3194343"/>
            <a:ext cx="3627809" cy="2925933"/>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3460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68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260647"/>
            <a:ext cx="8229600" cy="6208209"/>
          </a:xfrm>
        </p:spPr>
        <p:txBody>
          <a:bodyPr>
            <a:normAutofit lnSpcReduction="10000"/>
          </a:bodyPr>
          <a:lstStyle/>
          <a:p>
            <a:pPr marL="0" indent="0">
              <a:buNone/>
            </a:pPr>
            <a:r>
              <a:rPr lang="ru-RU" sz="4000" b="1" dirty="0" smtClean="0"/>
              <a:t>	</a:t>
            </a:r>
            <a:r>
              <a:rPr lang="ru-RU" sz="4000" b="1" dirty="0" smtClean="0">
                <a:effectLst>
                  <a:outerShdw blurRad="38100" dist="38100" dir="2700000" algn="tl">
                    <a:srgbClr val="000000">
                      <a:alpha val="43137"/>
                    </a:srgbClr>
                  </a:outerShdw>
                </a:effectLst>
              </a:rPr>
              <a:t>У</a:t>
            </a:r>
            <a:r>
              <a:rPr lang="ru-RU" sz="2400" dirty="0" smtClean="0">
                <a:effectLst>
                  <a:outerShdw blurRad="38100" dist="38100" dir="2700000" algn="tl">
                    <a:srgbClr val="000000">
                      <a:alpha val="43137"/>
                    </a:srgbClr>
                  </a:outerShdw>
                </a:effectLst>
              </a:rPr>
              <a:t>шли в прошлое военные годы… </a:t>
            </a:r>
          </a:p>
          <a:p>
            <a:pPr marL="0" indent="0">
              <a:buNone/>
            </a:pPr>
            <a:r>
              <a:rPr lang="ru-RU" sz="2400" dirty="0" smtClean="0">
                <a:effectLst>
                  <a:outerShdw blurRad="38100" dist="38100" dir="2700000" algn="tl">
                    <a:srgbClr val="000000">
                      <a:alpha val="43137"/>
                    </a:srgbClr>
                  </a:outerShdw>
                </a:effectLst>
              </a:rPr>
              <a:t>	Все дальше от нас события самой кровопролитной, жестокой и беспощадной войны современности, унесшей миллионы жизней наших сограждан, родных и близких. 	Но не изгладим в нашей памяти героизм и священный подвиг советского народа, </a:t>
            </a:r>
          </a:p>
          <a:p>
            <a:pPr marL="0" indent="0">
              <a:buNone/>
            </a:pPr>
            <a:r>
              <a:rPr lang="ru-RU" sz="2400" dirty="0" smtClean="0">
                <a:effectLst>
                  <a:outerShdw blurRad="38100" dist="38100" dir="2700000" algn="tl">
                    <a:srgbClr val="000000">
                      <a:alpha val="43137"/>
                    </a:srgbClr>
                  </a:outerShdw>
                </a:effectLst>
              </a:rPr>
              <a:t>одолевшего фашистского агрессора.</a:t>
            </a:r>
          </a:p>
          <a:p>
            <a:pPr marL="0" indent="0">
              <a:buNone/>
            </a:pPr>
            <a:r>
              <a:rPr lang="ru-RU" sz="2400" dirty="0" smtClean="0">
                <a:effectLst>
                  <a:outerShdw blurRad="38100" dist="38100" dir="2700000" algn="tl">
                    <a:srgbClr val="000000">
                      <a:alpha val="43137"/>
                    </a:srgbClr>
                  </a:outerShdw>
                </a:effectLst>
              </a:rPr>
              <a:t>	Жители Тулы и Тульской </a:t>
            </a:r>
          </a:p>
          <a:p>
            <a:pPr marL="0" indent="0">
              <a:buNone/>
            </a:pPr>
            <a:r>
              <a:rPr lang="ru-RU" sz="2400" dirty="0" smtClean="0">
                <a:effectLst>
                  <a:outerShdw blurRad="38100" dist="38100" dir="2700000" algn="tl">
                    <a:srgbClr val="000000">
                      <a:alpha val="43137"/>
                    </a:srgbClr>
                  </a:outerShdw>
                </a:effectLst>
              </a:rPr>
              <a:t>области внесли достойный вклад в </a:t>
            </a:r>
          </a:p>
          <a:p>
            <a:pPr marL="0" indent="0">
              <a:buNone/>
            </a:pPr>
            <a:r>
              <a:rPr lang="ru-RU" sz="2400" dirty="0" smtClean="0">
                <a:effectLst>
                  <a:outerShdw blurRad="38100" dist="38100" dir="2700000" algn="tl">
                    <a:srgbClr val="000000">
                      <a:alpha val="43137"/>
                    </a:srgbClr>
                  </a:outerShdw>
                </a:effectLst>
              </a:rPr>
              <a:t>дело Победы советского народа в </a:t>
            </a:r>
          </a:p>
          <a:p>
            <a:pPr marL="0" indent="0">
              <a:buNone/>
            </a:pPr>
            <a:r>
              <a:rPr lang="ru-RU" sz="2400" dirty="0" smtClean="0">
                <a:effectLst>
                  <a:outerShdw blurRad="38100" dist="38100" dir="2700000" algn="tl">
                    <a:srgbClr val="000000">
                      <a:alpha val="43137"/>
                    </a:srgbClr>
                  </a:outerShdw>
                </a:effectLst>
              </a:rPr>
              <a:t>Великой Отечественной войне.</a:t>
            </a:r>
          </a:p>
          <a:p>
            <a:pPr marL="0" indent="0">
              <a:spcBef>
                <a:spcPts val="0"/>
              </a:spcBef>
              <a:buNone/>
            </a:pPr>
            <a:r>
              <a:rPr lang="ru-RU" sz="2400" dirty="0" smtClean="0">
                <a:effectLst>
                  <a:outerShdw blurRad="38100" dist="38100" dir="2700000" algn="tl">
                    <a:srgbClr val="000000">
                      <a:alpha val="43137"/>
                    </a:srgbClr>
                  </a:outerShdw>
                </a:effectLst>
              </a:rPr>
              <a:t>Героическая оборона Тулы в 1941 году </a:t>
            </a:r>
          </a:p>
          <a:p>
            <a:pPr marL="0" indent="0">
              <a:spcBef>
                <a:spcPts val="0"/>
              </a:spcBef>
              <a:buNone/>
            </a:pPr>
            <a:r>
              <a:rPr lang="ru-RU" sz="2400" dirty="0" smtClean="0">
                <a:effectLst>
                  <a:outerShdw blurRad="38100" dist="38100" dir="2700000" algn="tl">
                    <a:srgbClr val="000000">
                      <a:alpha val="43137"/>
                    </a:srgbClr>
                  </a:outerShdw>
                </a:effectLst>
              </a:rPr>
              <a:t>вошла в историю защиты нашей </a:t>
            </a:r>
          </a:p>
          <a:p>
            <a:pPr marL="0" indent="0">
              <a:spcBef>
                <a:spcPts val="0"/>
              </a:spcBef>
              <a:buNone/>
            </a:pPr>
            <a:r>
              <a:rPr lang="ru-RU" sz="2400" dirty="0" smtClean="0">
                <a:effectLst>
                  <a:outerShdw blurRad="38100" dist="38100" dir="2700000" algn="tl">
                    <a:srgbClr val="000000">
                      <a:alpha val="43137"/>
                    </a:srgbClr>
                  </a:outerShdw>
                </a:effectLst>
              </a:rPr>
              <a:t>Родины как одна из ярких и </a:t>
            </a:r>
          </a:p>
          <a:p>
            <a:pPr marL="0" indent="0">
              <a:spcBef>
                <a:spcPts val="0"/>
              </a:spcBef>
              <a:buNone/>
            </a:pPr>
            <a:r>
              <a:rPr lang="ru-RU" sz="2400" dirty="0" smtClean="0">
                <a:effectLst>
                  <a:outerShdw blurRad="38100" dist="38100" dir="2700000" algn="tl">
                    <a:srgbClr val="000000">
                      <a:alpha val="43137"/>
                    </a:srgbClr>
                  </a:outerShdw>
                </a:effectLst>
              </a:rPr>
              <a:t>Знаменательных страниц.</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290827"/>
            <a:ext cx="2846437" cy="4306525"/>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7994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260648"/>
            <a:ext cx="8229600" cy="3024336"/>
          </a:xfrm>
        </p:spPr>
        <p:txBody>
          <a:bodyPr>
            <a:normAutofit/>
          </a:bodyPr>
          <a:lstStyle/>
          <a:p>
            <a:pPr marL="0" indent="0">
              <a:spcBef>
                <a:spcPts val="0"/>
              </a:spcBef>
              <a:buNone/>
            </a:pPr>
            <a:r>
              <a:rPr lang="ru-RU" sz="3200" b="1" dirty="0" smtClean="0"/>
              <a:t>	</a:t>
            </a:r>
            <a:r>
              <a:rPr lang="ru-RU" sz="4400" b="1" dirty="0" smtClean="0">
                <a:effectLst>
                  <a:outerShdw blurRad="38100" dist="38100" dir="2700000" algn="tl">
                    <a:srgbClr val="000000">
                      <a:alpha val="43137"/>
                    </a:srgbClr>
                  </a:outerShdw>
                </a:effectLst>
              </a:rPr>
              <a:t>П</a:t>
            </a:r>
            <a:r>
              <a:rPr lang="ru-RU" sz="2400" dirty="0" smtClean="0">
                <a:effectLst>
                  <a:outerShdw blurRad="38100" dist="38100" dir="2700000" algn="tl">
                    <a:srgbClr val="000000">
                      <a:alpha val="43137"/>
                    </a:srgbClr>
                  </a:outerShdw>
                </a:effectLst>
              </a:rPr>
              <a:t>амять </a:t>
            </a:r>
            <a:r>
              <a:rPr lang="ru-RU" sz="2400" dirty="0">
                <a:effectLst>
                  <a:outerShdw blurRad="38100" dist="38100" dir="2700000" algn="tl">
                    <a:srgbClr val="000000">
                      <a:alpha val="43137"/>
                    </a:srgbClr>
                  </a:outerShdw>
                </a:effectLst>
              </a:rPr>
              <a:t>о защитниках Тулы, о героях-туляках </a:t>
            </a:r>
          </a:p>
          <a:p>
            <a:pPr marL="0" indent="0">
              <a:spcBef>
                <a:spcPts val="0"/>
              </a:spcBef>
              <a:buNone/>
            </a:pPr>
            <a:r>
              <a:rPr lang="ru-RU" sz="2400" dirty="0">
                <a:effectLst>
                  <a:outerShdw blurRad="38100" dist="38100" dir="2700000" algn="tl">
                    <a:srgbClr val="000000">
                      <a:alpha val="43137"/>
                    </a:srgbClr>
                  </a:outerShdw>
                </a:effectLst>
              </a:rPr>
              <a:t>живет в названиях улиц города, в музеях бережно</a:t>
            </a:r>
          </a:p>
          <a:p>
            <a:pPr marL="0" indent="0">
              <a:spcBef>
                <a:spcPts val="0"/>
              </a:spcBef>
              <a:buNone/>
            </a:pPr>
            <a:r>
              <a:rPr lang="ru-RU" sz="2400" dirty="0">
                <a:effectLst>
                  <a:outerShdw blurRad="38100" dist="38100" dir="2700000" algn="tl">
                    <a:srgbClr val="000000">
                      <a:alpha val="43137"/>
                    </a:srgbClr>
                  </a:outerShdw>
                </a:effectLst>
              </a:rPr>
              <a:t>хранятся боевые реликвии героических </a:t>
            </a:r>
            <a:endParaRPr lang="ru-RU" sz="2400" dirty="0" smtClean="0">
              <a:effectLst>
                <a:outerShdw blurRad="38100" dist="38100" dir="2700000" algn="tl">
                  <a:srgbClr val="000000">
                    <a:alpha val="43137"/>
                  </a:srgbClr>
                </a:outerShdw>
              </a:effectLst>
            </a:endParaRPr>
          </a:p>
          <a:p>
            <a:pPr marL="0" indent="0">
              <a:spcBef>
                <a:spcPts val="0"/>
              </a:spcBef>
              <a:buNone/>
            </a:pPr>
            <a:r>
              <a:rPr lang="ru-RU" sz="2400" dirty="0" smtClean="0">
                <a:effectLst>
                  <a:outerShdw blurRad="38100" dist="38100" dir="2700000" algn="tl">
                    <a:srgbClr val="000000">
                      <a:alpha val="43137"/>
                    </a:srgbClr>
                  </a:outerShdw>
                </a:effectLst>
              </a:rPr>
              <a:t>лет. Мемориальными </a:t>
            </a:r>
            <a:r>
              <a:rPr lang="ru-RU" sz="2400" dirty="0">
                <a:effectLst>
                  <a:outerShdw blurRad="38100" dist="38100" dir="2700000" algn="tl">
                    <a:srgbClr val="000000">
                      <a:alpha val="43137"/>
                    </a:srgbClr>
                  </a:outerShdw>
                </a:effectLst>
              </a:rPr>
              <a:t>досками и </a:t>
            </a:r>
            <a:endParaRPr lang="ru-RU" sz="2400" dirty="0" smtClean="0">
              <a:effectLst>
                <a:outerShdw blurRad="38100" dist="38100" dir="2700000" algn="tl">
                  <a:srgbClr val="000000">
                    <a:alpha val="43137"/>
                  </a:srgbClr>
                </a:outerShdw>
              </a:effectLst>
            </a:endParaRPr>
          </a:p>
          <a:p>
            <a:pPr marL="0" indent="0">
              <a:spcBef>
                <a:spcPts val="0"/>
              </a:spcBef>
              <a:buNone/>
            </a:pPr>
            <a:r>
              <a:rPr lang="ru-RU" sz="2400" dirty="0" smtClean="0">
                <a:effectLst>
                  <a:outerShdw blurRad="38100" dist="38100" dir="2700000" algn="tl">
                    <a:srgbClr val="000000">
                      <a:alpha val="43137"/>
                    </a:srgbClr>
                  </a:outerShdw>
                </a:effectLst>
              </a:rPr>
              <a:t>памятными знаками отмечены </a:t>
            </a:r>
          </a:p>
          <a:p>
            <a:pPr marL="0" indent="0">
              <a:spcBef>
                <a:spcPts val="0"/>
              </a:spcBef>
              <a:buNone/>
            </a:pPr>
            <a:r>
              <a:rPr lang="ru-RU" sz="2400" dirty="0" smtClean="0">
                <a:effectLst>
                  <a:outerShdw blurRad="38100" dist="38100" dir="2700000" algn="tl">
                    <a:srgbClr val="000000">
                      <a:alpha val="43137"/>
                    </a:srgbClr>
                  </a:outerShdw>
                </a:effectLst>
              </a:rPr>
              <a:t>передний </a:t>
            </a:r>
            <a:r>
              <a:rPr lang="ru-RU" sz="2400" dirty="0">
                <a:effectLst>
                  <a:outerShdw blurRad="38100" dist="38100" dir="2700000" algn="tl">
                    <a:srgbClr val="000000">
                      <a:alpha val="43137"/>
                    </a:srgbClr>
                  </a:outerShdw>
                </a:effectLst>
              </a:rPr>
              <a:t>край обороны Тулы и места</a:t>
            </a:r>
          </a:p>
          <a:p>
            <a:pPr marL="0" indent="0">
              <a:spcBef>
                <a:spcPts val="0"/>
              </a:spcBef>
              <a:buNone/>
            </a:pPr>
            <a:r>
              <a:rPr lang="ru-RU" sz="2400" dirty="0">
                <a:effectLst>
                  <a:outerShdw blurRad="38100" dist="38100" dir="2700000" algn="tl">
                    <a:srgbClr val="000000">
                      <a:alpha val="43137"/>
                    </a:srgbClr>
                  </a:outerShdw>
                </a:effectLst>
              </a:rPr>
              <a:t>ожесточенных боев</a:t>
            </a:r>
            <a:r>
              <a:rPr lang="ru-RU" sz="2400" dirty="0" smtClean="0">
                <a:effectLst>
                  <a:outerShdw blurRad="38100" dist="38100" dir="2700000" algn="tl">
                    <a:srgbClr val="000000">
                      <a:alpha val="43137"/>
                    </a:srgbClr>
                  </a:outerShdw>
                </a:effectLst>
              </a:rPr>
              <a:t>.</a:t>
            </a:r>
            <a:endParaRPr lang="ru-RU" sz="2400" dirty="0">
              <a:effectLst>
                <a:outerShdw blurRad="38100" dist="38100" dir="2700000" algn="tl">
                  <a:srgbClr val="000000">
                    <a:alpha val="43137"/>
                  </a:srgbClr>
                </a:outerShdw>
              </a:effectLst>
            </a:endParaRPr>
          </a:p>
        </p:txBody>
      </p:sp>
      <p:pic>
        <p:nvPicPr>
          <p:cNvPr id="3074" name="Picture 2" descr="C:\Users\admin\Desktop\Любимова\Фото\Музей обороны г. Тулы в ВОВ 1941-1945 годы\S63060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3168406"/>
            <a:ext cx="4475917" cy="335693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3075" name="Picture 3" descr="C:\Users\admin\Desktop\Любимова\Фото\Музей военной истории Тульского края\542d98b4b90551.74312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539" y="3573016"/>
            <a:ext cx="4060429" cy="276389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3077" name="Picture 5" descr="Normal_ageevgrigoranton_annotacdoska-ulica2_tul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1297381"/>
            <a:ext cx="3150457" cy="205961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059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4074368"/>
            <a:ext cx="8229600" cy="2306960"/>
          </a:xfrm>
        </p:spPr>
        <p:txBody>
          <a:bodyPr>
            <a:normAutofit fontScale="92500" lnSpcReduction="10000"/>
          </a:bodyPr>
          <a:lstStyle/>
          <a:p>
            <a:pPr marL="0" indent="0">
              <a:buNone/>
            </a:pPr>
            <a:r>
              <a:rPr lang="ru-RU" dirty="0" smtClean="0"/>
              <a:t>	</a:t>
            </a:r>
            <a:r>
              <a:rPr lang="ru-RU" sz="4400" dirty="0" smtClean="0">
                <a:effectLst>
                  <a:outerShdw blurRad="38100" dist="38100" dir="2700000" algn="tl">
                    <a:srgbClr val="000000">
                      <a:alpha val="43137"/>
                    </a:srgbClr>
                  </a:outerShdw>
                </a:effectLst>
              </a:rPr>
              <a:t>Д</a:t>
            </a:r>
            <a:r>
              <a:rPr lang="ru-RU" dirty="0" smtClean="0">
                <a:effectLst>
                  <a:outerShdw blurRad="38100" dist="38100" dir="2700000" algn="tl">
                    <a:srgbClr val="000000">
                      <a:alpha val="43137"/>
                    </a:srgbClr>
                  </a:outerShdw>
                </a:effectLst>
              </a:rPr>
              <a:t>есятки тысяч туляков отважно сражались на фронтах Великой Отечественной. Более 260 из них были удостоены высокого звания Героя Советского Союза, 41 туляк стал полным кавалером ордена Славы, свыше 170 тыс. жителей Тулы и области были награждены орденами и медалями.</a:t>
            </a:r>
            <a:endParaRPr lang="ru-RU" dirty="0">
              <a:effectLst>
                <a:outerShdw blurRad="38100" dist="38100" dir="2700000" algn="tl">
                  <a:srgbClr val="000000">
                    <a:alpha val="43137"/>
                  </a:srgbClr>
                </a:outerShdw>
              </a:effectLst>
            </a:endParaRPr>
          </a:p>
        </p:txBody>
      </p:sp>
      <p:pic>
        <p:nvPicPr>
          <p:cNvPr id="4098" name="Picture 2" descr="C:\Users\admin\Desktop\Любимова\Фото\ВОВ\index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404665"/>
            <a:ext cx="5904656" cy="354543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4100" name="Picture 4" descr="Бюст летчика Б.Ф. Сафонова в Плавске - Тульская область Россия - Центральный р-н -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640124"/>
            <a:ext cx="2232248" cy="297633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931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548680"/>
            <a:ext cx="8229600" cy="2409056"/>
          </a:xfrm>
        </p:spPr>
        <p:txBody>
          <a:bodyPr>
            <a:normAutofit fontScale="92500"/>
          </a:bodyPr>
          <a:lstStyle/>
          <a:p>
            <a:pPr marL="0" indent="0">
              <a:buNone/>
            </a:pPr>
            <a:r>
              <a:rPr lang="ru-RU" dirty="0" smtClean="0"/>
              <a:t>	</a:t>
            </a:r>
            <a:r>
              <a:rPr lang="ru-RU" sz="4000" b="1" dirty="0" smtClean="0">
                <a:effectLst>
                  <a:outerShdw blurRad="38100" dist="38100" dir="2700000" algn="tl">
                    <a:srgbClr val="000000">
                      <a:alpha val="43137"/>
                    </a:srgbClr>
                  </a:outerShdw>
                </a:effectLst>
              </a:rPr>
              <a:t>В</a:t>
            </a:r>
            <a:r>
              <a:rPr lang="ru-RU" dirty="0" smtClean="0">
                <a:effectLst>
                  <a:outerShdw blurRad="38100" dist="38100" dir="2700000" algn="tl">
                    <a:srgbClr val="000000">
                      <a:alpha val="43137"/>
                    </a:srgbClr>
                  </a:outerShdw>
                </a:effectLst>
              </a:rPr>
              <a:t> городах и селах Тульской области установлены памятники и обелиски воинам, отдавшим жизнь в борьбе за свободу и независимость нашей Родины. Свыше 300 братских могил и воинских захоронений находятся под охраной государства.</a:t>
            </a:r>
            <a:endParaRPr lang="ru-RU" dirty="0">
              <a:effectLst>
                <a:outerShdw blurRad="38100" dist="38100" dir="2700000" algn="tl">
                  <a:srgbClr val="000000">
                    <a:alpha val="43137"/>
                  </a:srgbClr>
                </a:outerShdw>
              </a:effectLst>
            </a:endParaRPr>
          </a:p>
        </p:txBody>
      </p:sp>
      <p:pic>
        <p:nvPicPr>
          <p:cNvPr id="5122" name="Picture 2" descr="C:\Users\admin\Desktop\Любимова\Фото\ВОВ\20070428232718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924944"/>
            <a:ext cx="4704523" cy="352839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5124" name="Picture 4" descr="http://nezabudem.net/uploads/place_photo/6988/IMG_598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2798255"/>
            <a:ext cx="2520280" cy="378177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900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979712" y="1340768"/>
            <a:ext cx="5328592" cy="830399"/>
          </a:xfrm>
        </p:spPr>
        <p:txBody>
          <a:bodyPr/>
          <a:lstStyle/>
          <a:p>
            <a:pPr algn="ctr"/>
            <a:r>
              <a:rPr lang="ru-RU" dirty="0" smtClean="0">
                <a:effectLst>
                  <a:outerShdw blurRad="38100" dist="38100" dir="2700000" algn="tl">
                    <a:srgbClr val="000000">
                      <a:alpha val="43137"/>
                    </a:srgbClr>
                  </a:outerShdw>
                </a:effectLst>
              </a:rPr>
              <a:t>Тульский кремль</a:t>
            </a:r>
            <a:endParaRPr lang="ru-RU" dirty="0">
              <a:effectLst>
                <a:outerShdw blurRad="38100" dist="38100" dir="2700000" algn="tl">
                  <a:srgbClr val="000000">
                    <a:alpha val="43137"/>
                  </a:srgbClr>
                </a:outerShdw>
              </a:effectLst>
            </a:endParaRPr>
          </a:p>
        </p:txBody>
      </p:sp>
      <p:pic>
        <p:nvPicPr>
          <p:cNvPr id="6148" name="Picture 4" descr="C:\Users\admin\Desktop\Любимова\Фото\Тульский кремль\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193648"/>
            <a:ext cx="2736304" cy="324936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6149" name="Picture 5" descr="C:\Users\admin\Desktop\Любимова\Фото\Тульский кремль\img_188.jp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0760" y="3284984"/>
            <a:ext cx="4701815" cy="313454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6151" name="Picture 7" descr="C:\Users\admin\Desktop\Любимова\Фото\Тульский кремль\Nikitskaya_tower_Tula_Kremli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5060" y="541201"/>
            <a:ext cx="2137420" cy="267177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6152" name="Picture 8" descr="C:\Users\admin\Desktop\Любимова\Фото\Тульский кремль\img_186.jp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332656"/>
            <a:ext cx="1901715" cy="265510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691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93576"/>
            <a:ext cx="8229600" cy="1219200"/>
          </a:xfrm>
        </p:spPr>
        <p:txBody>
          <a:bodyPr>
            <a:normAutofit fontScale="90000"/>
          </a:bodyPr>
          <a:lstStyle/>
          <a:p>
            <a:pPr algn="ctr"/>
            <a:r>
              <a:rPr lang="ru-RU" b="1" dirty="0">
                <a:effectLst>
                  <a:outerShdw blurRad="38100" dist="38100" dir="2700000" algn="tl">
                    <a:srgbClr val="000000">
                      <a:alpha val="43137"/>
                    </a:srgbClr>
                  </a:outerShdw>
                </a:effectLst>
              </a:rPr>
              <a:t>Тульский государственный </a:t>
            </a:r>
            <a:r>
              <a:rPr lang="ru-RU" b="1" dirty="0" smtClean="0">
                <a:effectLst>
                  <a:outerShdw blurRad="38100" dist="38100" dir="2700000" algn="tl">
                    <a:srgbClr val="000000">
                      <a:alpha val="43137"/>
                    </a:srgbClr>
                  </a:outerShdw>
                </a:effectLst>
              </a:rPr>
              <a:t/>
            </a:r>
            <a:br>
              <a:rPr lang="ru-RU" b="1" dirty="0" smtClean="0">
                <a:effectLst>
                  <a:outerShdw blurRad="38100" dist="38100" dir="2700000" algn="tl">
                    <a:srgbClr val="000000">
                      <a:alpha val="43137"/>
                    </a:srgbClr>
                  </a:outerShdw>
                </a:effectLst>
              </a:rPr>
            </a:br>
            <a:r>
              <a:rPr lang="ru-RU" b="1" dirty="0" smtClean="0">
                <a:effectLst>
                  <a:outerShdw blurRad="38100" dist="38100" dir="2700000" algn="tl">
                    <a:srgbClr val="000000">
                      <a:alpha val="43137"/>
                    </a:srgbClr>
                  </a:outerShdw>
                </a:effectLst>
              </a:rPr>
              <a:t>музей </a:t>
            </a:r>
            <a:r>
              <a:rPr lang="ru-RU" b="1" dirty="0">
                <a:effectLst>
                  <a:outerShdw blurRad="38100" dist="38100" dir="2700000" algn="tl">
                    <a:srgbClr val="000000">
                      <a:alpha val="43137"/>
                    </a:srgbClr>
                  </a:outerShdw>
                </a:effectLst>
              </a:rPr>
              <a:t>оружия</a:t>
            </a:r>
            <a:endParaRPr lang="ru-RU" dirty="0">
              <a:effectLst>
                <a:outerShdw blurRad="38100" dist="38100" dir="2700000" algn="tl">
                  <a:srgbClr val="000000">
                    <a:alpha val="43137"/>
                  </a:srgbClr>
                </a:outerShdw>
              </a:effectLst>
            </a:endParaRPr>
          </a:p>
        </p:txBody>
      </p:sp>
      <p:pic>
        <p:nvPicPr>
          <p:cNvPr id="7171" name="Picture 3" descr="C:\Users\admin\Desktop\Любимова\Фото\Музей оружия (шлем)\img_9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340768"/>
            <a:ext cx="5096527" cy="341228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7172" name="Picture 4" descr="C:\Users\admin\Desktop\Любимова\Фото\Музей оружия (шлем)\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8752" y="5013176"/>
            <a:ext cx="3251200" cy="12700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7173" name="Picture 5" descr="C:\Users\admin\Desktop\Любимова\Фото\Музей оружия (шлем)\1328852617_image_big_1999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1556791"/>
            <a:ext cx="2729880" cy="188361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7174" name="Picture 6" descr="C:\Users\admin\Desktop\Любимова\Фото\Музей оружия (шлем)\img_9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0552" y="3933056"/>
            <a:ext cx="3691664" cy="253832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687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37592"/>
            <a:ext cx="8229600" cy="1219200"/>
          </a:xfrm>
        </p:spPr>
        <p:txBody>
          <a:bodyPr>
            <a:normAutofit fontScale="90000"/>
          </a:bodyPr>
          <a:lstStyle/>
          <a:p>
            <a:pPr algn="ctr"/>
            <a:r>
              <a:rPr lang="ru-RU" b="1" dirty="0">
                <a:effectLst>
                  <a:outerShdw blurRad="38100" dist="38100" dir="2700000" algn="tl">
                    <a:srgbClr val="000000">
                      <a:alpha val="43137"/>
                    </a:srgbClr>
                  </a:outerShdw>
                </a:effectLst>
              </a:rPr>
              <a:t>Музей военной истории </a:t>
            </a:r>
            <a:r>
              <a:rPr lang="ru-RU" b="1" dirty="0" smtClean="0">
                <a:effectLst>
                  <a:outerShdw blurRad="38100" dist="38100" dir="2700000" algn="tl">
                    <a:srgbClr val="000000">
                      <a:alpha val="43137"/>
                    </a:srgbClr>
                  </a:outerShdw>
                </a:effectLst>
              </a:rPr>
              <a:t/>
            </a:r>
            <a:br>
              <a:rPr lang="ru-RU" b="1" dirty="0" smtClean="0">
                <a:effectLst>
                  <a:outerShdw blurRad="38100" dist="38100" dir="2700000" algn="tl">
                    <a:srgbClr val="000000">
                      <a:alpha val="43137"/>
                    </a:srgbClr>
                  </a:outerShdw>
                </a:effectLst>
              </a:rPr>
            </a:br>
            <a:r>
              <a:rPr lang="ru-RU" b="1" dirty="0" smtClean="0">
                <a:effectLst>
                  <a:outerShdw blurRad="38100" dist="38100" dir="2700000" algn="tl">
                    <a:srgbClr val="000000">
                      <a:alpha val="43137"/>
                    </a:srgbClr>
                  </a:outerShdw>
                </a:effectLst>
              </a:rPr>
              <a:t>Тульского </a:t>
            </a:r>
            <a:r>
              <a:rPr lang="ru-RU" b="1" dirty="0">
                <a:effectLst>
                  <a:outerShdw blurRad="38100" dist="38100" dir="2700000" algn="tl">
                    <a:srgbClr val="000000">
                      <a:alpha val="43137"/>
                    </a:srgbClr>
                  </a:outerShdw>
                </a:effectLst>
              </a:rPr>
              <a:t>края</a:t>
            </a:r>
            <a:endParaRPr lang="ru-RU" dirty="0">
              <a:effectLst>
                <a:outerShdw blurRad="38100" dist="38100" dir="2700000" algn="tl">
                  <a:srgbClr val="000000">
                    <a:alpha val="43137"/>
                  </a:srgbClr>
                </a:outerShdw>
              </a:effectLst>
            </a:endParaRPr>
          </a:p>
        </p:txBody>
      </p:sp>
      <p:pic>
        <p:nvPicPr>
          <p:cNvPr id="8194" name="Picture 2" descr="C:\Users\admin\Desktop\Любимова\Фото\Музей военной истории Тульского края\542d98b4b90551.74312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5435" y="2366836"/>
            <a:ext cx="6215037" cy="423051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783" y="1450082"/>
            <a:ext cx="2486025" cy="226695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53922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221</TotalTime>
  <Words>40</Words>
  <Application>Microsoft Office PowerPoint</Application>
  <PresentationFormat>Экран (4:3)</PresentationFormat>
  <Paragraphs>28</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Бумажная</vt:lpstr>
      <vt:lpstr>«Сквозь звон боевого металла»</vt:lpstr>
      <vt:lpstr>Презентация PowerPoint</vt:lpstr>
      <vt:lpstr>Презентация PowerPoint</vt:lpstr>
      <vt:lpstr>Презентация PowerPoint</vt:lpstr>
      <vt:lpstr>Презентация PowerPoint</vt:lpstr>
      <vt:lpstr>Презентация PowerPoint</vt:lpstr>
      <vt:lpstr>Тульский кремль</vt:lpstr>
      <vt:lpstr>Тульский государственный  музей оружия</vt:lpstr>
      <vt:lpstr>Музей военной истории  Тульского края</vt:lpstr>
      <vt:lpstr>Тульский областной краеведческий музей</vt:lpstr>
      <vt:lpstr>Музей обороны города Тулы в Великой Отечественной войне 1941-1945 годы</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«Сквозь звон боевого металла»</dc:title>
  <dc:creator>admin</dc:creator>
  <cp:lastModifiedBy>admin</cp:lastModifiedBy>
  <cp:revision>13</cp:revision>
  <dcterms:created xsi:type="dcterms:W3CDTF">2014-10-09T07:00:05Z</dcterms:created>
  <dcterms:modified xsi:type="dcterms:W3CDTF">2014-10-09T10:41:50Z</dcterms:modified>
</cp:coreProperties>
</file>