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 showSpecialPlsOnTitleSld="0" firstSlideNum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.xml" Type="http://schemas.openxmlformats.org/officeDocument/2006/relationships/slide" Id="rId21"/><Relationship Target="presProps.xml" Type="http://schemas.openxmlformats.org/officeDocument/2006/relationships/presProps" Id="rId2"/><Relationship Target="slides/slide7.xml" Type="http://schemas.openxmlformats.org/officeDocument/2006/relationships/slide" Id="rId12"/><Relationship Target="slides/slide17.xml" Type="http://schemas.openxmlformats.org/officeDocument/2006/relationships/slide" Id="rId22"/><Relationship Target="slides/slide8.xml" Type="http://schemas.openxmlformats.org/officeDocument/2006/relationships/slide" Id="rId13"/><Relationship Target="theme/theme1.xml" Type="http://schemas.openxmlformats.org/officeDocument/2006/relationships/theme" Id="rId1"/><Relationship Target="slideMasters/slideMaster1.xml" Type="http://schemas.openxmlformats.org/officeDocument/2006/relationships/slideMaster" Id="rId4"/><Relationship Target="slides/slide5.xml" Type="http://schemas.openxmlformats.org/officeDocument/2006/relationships/slide" Id="rId10"/><Relationship Target="tableStyles.xml" Type="http://schemas.openxmlformats.org/officeDocument/2006/relationships/tableStyles" Id="rId3"/><Relationship Target="slides/slide6.xml" Type="http://schemas.openxmlformats.org/officeDocument/2006/relationships/slide" Id="rId11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3" name="Shape 1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0" name="Shape 1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2" name="Shape 1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8" name="Shape 1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9" name="Shape 1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4" name="Shape 1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" name="Shape 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" name="Shape 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0" name="Shape 1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8" name="Shape 1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1583342" x="685800"/>
            <a:ext cy="1159799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2840053" x="685800"/>
            <a:ext cy="784799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200150" x="457200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200150" x="4692273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2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5.jpg" Type="http://schemas.openxmlformats.org/officeDocument/2006/relationships/image" Id="rId4"/><Relationship Target="../media/image23.jp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6.jpg" Type="http://schemas.openxmlformats.org/officeDocument/2006/relationships/image" Id="rId4"/><Relationship Target="../media/image17.jp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1.jp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9.jp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7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20.jp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jp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0.jpg" Type="http://schemas.openxmlformats.org/officeDocument/2006/relationships/image" Id="rId4"/><Relationship Target="../media/image01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2.png" Type="http://schemas.openxmlformats.org/officeDocument/2006/relationships/image" Id="rId4"/><Relationship Target="../media/image10.png" Type="http://schemas.openxmlformats.org/officeDocument/2006/relationships/image" Id="rId3"/><Relationship Target="../media/image13.png" Type="http://schemas.openxmlformats.org/officeDocument/2006/relationships/image" Id="rId5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5.png" Type="http://schemas.openxmlformats.org/officeDocument/2006/relationships/image" Id="rId4"/><Relationship Target="../media/image11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6.jpg" Type="http://schemas.openxmlformats.org/officeDocument/2006/relationships/image" Id="rId4"/><Relationship Target="../media/image18.jpg" Type="http://schemas.openxmlformats.org/officeDocument/2006/relationships/image" Id="rId3"/><Relationship Target="../media/image09.jpg" Type="http://schemas.openxmlformats.org/officeDocument/2006/relationships/image" Id="rId5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08.jpg" Type="http://schemas.openxmlformats.org/officeDocument/2006/relationships/image" Id="rId4"/><Relationship Target="../media/image07.jpg" Type="http://schemas.openxmlformats.org/officeDocument/2006/relationships/image" Id="rId3"/><Relationship Target="../media/image22.jpg" Type="http://schemas.openxmlformats.org/officeDocument/2006/relationships/image" Id="rId5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16.jpg" Type="http://schemas.openxmlformats.org/officeDocument/2006/relationships/image" Id="rId4"/><Relationship Target="../media/image14.jpg" Type="http://schemas.openxmlformats.org/officeDocument/2006/relationships/image" Id="rId3"/><Relationship Target="../media/image15.jpg" Type="http://schemas.openxmlformats.org/officeDocument/2006/relationships/image" Id="rId5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idx="1" type="subTitle"/>
          </p:nvPr>
        </p:nvSpPr>
        <p:spPr>
          <a:xfrm>
            <a:off y="2220299" x="685800"/>
            <a:ext cy="702900" cx="77724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ru"/>
              <a:t>Экскурсионный тур "Открой для себя Кабардино-Балкарию"</a:t>
            </a:r>
          </a:p>
          <a:p>
            <a:pPr rtl="0" lvl="0">
              <a:spcBef>
                <a:spcPts val="0"/>
              </a:spcBef>
              <a:buNone/>
            </a:pPr>
            <a:r>
              <a:rPr sz="1200" lang="ru">
                <a:solidFill>
                  <a:srgbClr val="B7B7B7"/>
                </a:solidFill>
              </a:rPr>
              <a:t>7 дней 6 ночей. All inclusive</a:t>
            </a:r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55900" x="4210587"/>
            <a:ext cy="1355149" cx="7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/>
          <p:nvPr/>
        </p:nvSpPr>
        <p:spPr>
          <a:xfrm>
            <a:off y="4408700" x="2743200"/>
            <a:ext cy="457200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ru">
                <a:solidFill>
                  <a:schemeClr val="dk2"/>
                </a:solidFill>
              </a:rPr>
              <a:t>Номинация на премию</a:t>
            </a:r>
          </a:p>
          <a:p>
            <a:pPr algn="ctr" rtl="0"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sz="1000" lang="ru">
                <a:solidFill>
                  <a:schemeClr val="dk2"/>
                </a:solidFill>
              </a:rPr>
              <a:t>"Лучший культурно-познавательный маршрут"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10598" x="240900"/>
            <a:ext cy="2838750" cx="42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y="4633350" x="2157750"/>
            <a:ext cy="384599" cx="4265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...откуда поедем в Верхнюю Балкарию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910600" x="4650001"/>
            <a:ext cy="2849300" cx="426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26" name="Shape 1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" name="Shape 127"/>
          <p:cNvSpPr txBox="1"/>
          <p:nvPr/>
        </p:nvSpPr>
        <p:spPr>
          <a:xfrm>
            <a:off y="4633350" x="2157750"/>
            <a:ext cy="384599" cx="4265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Далее заедем на Чегемские водопады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384750" x="227476"/>
            <a:ext cy="3674399" cx="298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14599" x="3491000"/>
            <a:ext cy="3674400" cx="5500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588724"/>
            <a:ext cy="4640674" cx="79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y="4633350" x="588725"/>
            <a:ext cy="384599" cx="796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… и увидим Старинные склепы XII-XV веков. Чегемское ущелье</a:t>
            </a: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39" name="Shape 1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0" x="0"/>
            <a:ext cy="70008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y="157125" x="227300"/>
            <a:ext cy="384599" cx="796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И все это по пути в Приэльбрусье, где увидим сам Эльбрус. </a:t>
            </a: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45" name="Shape 1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0"/>
            <a:ext cy="5143499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y="157125" x="227300"/>
            <a:ext cy="384599" cx="796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ru">
                <a:solidFill>
                  <a:srgbClr val="434343"/>
                </a:solidFill>
              </a:rPr>
              <a:t>С которого открывается вооооот такой вид :)</a:t>
            </a: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51" name="Shape 1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3074" x="1213912"/>
            <a:ext cy="4486174" cx="671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y="4633350" x="588725"/>
            <a:ext cy="384599" cx="796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В Приэльбрусье остановимся в Гостинице Азау-Стар или сопоставимой по качеству</a:t>
            </a: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/>
        </p:nvSpPr>
        <p:spPr>
          <a:xfrm>
            <a:off y="2115900" x="1207800"/>
            <a:ext cy="911700" cx="672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ru">
                <a:solidFill>
                  <a:srgbClr val="666666"/>
                </a:solidFill>
              </a:rPr>
              <a:t>Философия KBR Travel выходит за рамки привычного бизнеса. </a:t>
            </a:r>
          </a:p>
          <a:p>
            <a:pPr algn="ctr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666666"/>
                </a:solidFill>
              </a:rPr>
              <a:t>Кабардино-Балкария - наша страсть и мы мечтаем открыть ее всему миру!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94175" x="4210587"/>
            <a:ext cy="1355149" cx="72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" name="Shape 30"/>
          <p:cNvSpPr txBox="1"/>
          <p:nvPr/>
        </p:nvSpPr>
        <p:spPr>
          <a:xfrm>
            <a:off y="919775" x="2702837"/>
            <a:ext cy="2947200" cx="54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100" lang="ru" i="1"/>
              <a:t>"Философия KBR Travel основана на лучших традициях кавказского гостеприимства. Во времена Черкесии слово "гость" было возведено в культ. Сегодня, разумеется, традиции соответствуют реалиям современности, но основные принципы остались неизменны.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100" i="1"/>
          </a:p>
          <a:p>
            <a:pPr rtl="0">
              <a:spcBef>
                <a:spcPts val="0"/>
              </a:spcBef>
              <a:buNone/>
            </a:pPr>
            <a:r>
              <a:rPr sz="1100" lang="ru" i="1"/>
              <a:t>Кабардино-Балкария обладает уникальным сочетанием изумительной по красоте природы и богатством истории, доброте и гостеприимстве жителей республики.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100" i="1"/>
          </a:p>
          <a:p>
            <a:pPr rtl="0" lvl="0">
              <a:spcBef>
                <a:spcPts val="0"/>
              </a:spcBef>
              <a:buNone/>
            </a:pPr>
            <a:r>
              <a:rPr sz="1100" lang="ru" i="1"/>
              <a:t>Понимая это, мы мечтали создать продукт, в полной мере отражающий всю красоту и многогранность Кабардино-Балкарии. Именно так родился тур "Открой для себя Кабардино-Балкарию". Мы считаем его настоящей жемчужиной!"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100" i="1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100"/>
          </a:p>
          <a:p>
            <a:pPr algn="r" rtl="0" lvl="0">
              <a:spcBef>
                <a:spcPts val="0"/>
              </a:spcBef>
              <a:buNone/>
            </a:pPr>
            <a:r>
              <a:rPr sz="1100" lang="ru"/>
              <a:t>Бозиев Амир. Генеральный директор KBR Travel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87800" x="943662"/>
            <a:ext cy="1559674" cx="15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" name="Shape 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" name="Shape 36"/>
          <p:cNvSpPr txBox="1"/>
          <p:nvPr/>
        </p:nvSpPr>
        <p:spPr>
          <a:xfrm>
            <a:off y="1181400" x="372800"/>
            <a:ext cy="2780700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ru"/>
              <a:t>Протяженность маршрута более 300км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rtl="0" lvl="0">
              <a:spcBef>
                <a:spcPts val="0"/>
              </a:spcBef>
              <a:buNone/>
            </a:pPr>
            <a:r>
              <a:rPr sz="1200" lang="ru">
                <a:solidFill>
                  <a:schemeClr val="dk1"/>
                </a:solidFill>
              </a:rPr>
              <a:t>Перепад высот 500 - 3500 м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rPr sz="1200" lang="ru"/>
              <a:t>3 гостиницы, 6 ресторанов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200"/>
          </a:p>
          <a:p>
            <a:pPr rtl="0" lvl="0">
              <a:spcBef>
                <a:spcPts val="0"/>
              </a:spcBef>
              <a:buNone/>
            </a:pPr>
            <a:r>
              <a:rPr sz="1200" lang="ru">
                <a:solidFill>
                  <a:schemeClr val="dk1"/>
                </a:solidFill>
              </a:rPr>
              <a:t>Все включено! Заплатив за тур, нашему гостю можно будет забыть про деньги. В стоимость программы включено проживание, питание, трансфер, услуги профессионального экскурсовода.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sz="1200" lang="ru"/>
              <a:t>Идеально подходит для семейного отдыха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y="210550" x="1108050"/>
            <a:ext cy="5141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ru"/>
              <a:t>Особенности тура</a:t>
            </a:r>
          </a:p>
        </p:txBody>
      </p:sp>
      <p:pic>
        <p:nvPicPr>
          <p:cNvPr id="38" name="Shape 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39045" x="504875"/>
            <a:ext cy="457200" cx="4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1181402" x="4625475"/>
            <a:ext cy="2558099" cx="4176599"/>
          </a:xfrm>
          <a:prstGeom prst="rect">
            <a:avLst/>
          </a:prstGeom>
          <a:noFill/>
          <a:ln w="9525" cap="flat">
            <a:solidFill>
              <a:srgbClr val="999999"/>
            </a:solidFill>
            <a:prstDash val="solid"/>
            <a:round/>
            <a:headEnd w="med" len="med" type="none"/>
            <a:tailEnd w="med" len="med" type="none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/>
          <p:nvPr/>
        </p:nvSpPr>
        <p:spPr>
          <a:xfrm>
            <a:off y="954575" x="7805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Размещение в гостинице г.Нальчик</a:t>
            </a:r>
          </a:p>
        </p:txBody>
      </p:sp>
      <p:sp>
        <p:nvSpPr>
          <p:cNvPr id="45" name="Shape 45"/>
          <p:cNvSpPr/>
          <p:nvPr/>
        </p:nvSpPr>
        <p:spPr>
          <a:xfrm>
            <a:off y="954525" x="28477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Экскурсия по Атажукинскому Саду</a:t>
            </a:r>
          </a:p>
        </p:txBody>
      </p:sp>
      <p:sp>
        <p:nvSpPr>
          <p:cNvPr id="46" name="Shape 46"/>
          <p:cNvSpPr/>
          <p:nvPr/>
        </p:nvSpPr>
        <p:spPr>
          <a:xfrm>
            <a:off y="959225" x="4916462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Арт-центр женской одежды Мадины Саральп</a:t>
            </a:r>
          </a:p>
        </p:txBody>
      </p:sp>
      <p:sp>
        <p:nvSpPr>
          <p:cNvPr id="47" name="Shape 47"/>
          <p:cNvSpPr/>
          <p:nvPr/>
        </p:nvSpPr>
        <p:spPr>
          <a:xfrm>
            <a:off y="954575" x="6988275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Мастер класс холодной чеканки А.Пазова</a:t>
            </a:r>
          </a:p>
        </p:txBody>
      </p:sp>
      <p:sp>
        <p:nvSpPr>
          <p:cNvPr id="48" name="Shape 48"/>
          <p:cNvSpPr/>
          <p:nvPr/>
        </p:nvSpPr>
        <p:spPr>
          <a:xfrm>
            <a:off y="2055325" x="7805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Выставочный зал культуры Черкесов</a:t>
            </a:r>
          </a:p>
        </p:txBody>
      </p:sp>
      <p:sp>
        <p:nvSpPr>
          <p:cNvPr id="49" name="Shape 49"/>
          <p:cNvSpPr/>
          <p:nvPr/>
        </p:nvSpPr>
        <p:spPr>
          <a:xfrm>
            <a:off y="2055325" x="2848512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Экскурсия в кузницу Х.Бачиева</a:t>
            </a:r>
          </a:p>
        </p:txBody>
      </p:sp>
      <p:sp>
        <p:nvSpPr>
          <p:cNvPr id="50" name="Shape 50"/>
          <p:cNvSpPr/>
          <p:nvPr/>
        </p:nvSpPr>
        <p:spPr>
          <a:xfrm>
            <a:off y="2055325" x="4916462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Обзорная экскурсия по Нальчику</a:t>
            </a:r>
          </a:p>
        </p:txBody>
      </p:sp>
      <p:sp>
        <p:nvSpPr>
          <p:cNvPr id="51" name="Shape 51"/>
          <p:cNvSpPr/>
          <p:nvPr/>
        </p:nvSpPr>
        <p:spPr>
          <a:xfrm>
            <a:off y="2055325" x="6988275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Кулинарные курсы, торжественный ужин</a:t>
            </a:r>
          </a:p>
        </p:txBody>
      </p:sp>
      <p:sp>
        <p:nvSpPr>
          <p:cNvPr id="52" name="Shape 52"/>
          <p:cNvSpPr/>
          <p:nvPr/>
        </p:nvSpPr>
        <p:spPr>
          <a:xfrm>
            <a:off y="3156075" x="7805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Голубые озера</a:t>
            </a:r>
          </a:p>
        </p:txBody>
      </p:sp>
      <p:sp>
        <p:nvSpPr>
          <p:cNvPr id="53" name="Shape 53"/>
          <p:cNvSpPr/>
          <p:nvPr/>
        </p:nvSpPr>
        <p:spPr>
          <a:xfrm>
            <a:off y="3156075" x="2848525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Верхняя балкария, старый город</a:t>
            </a:r>
          </a:p>
        </p:txBody>
      </p:sp>
      <p:sp>
        <p:nvSpPr>
          <p:cNvPr id="54" name="Shape 54"/>
          <p:cNvSpPr/>
          <p:nvPr/>
        </p:nvSpPr>
        <p:spPr>
          <a:xfrm>
            <a:off y="3156075" x="491650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Размещение в гостинице с термальными водами</a:t>
            </a:r>
          </a:p>
        </p:txBody>
      </p:sp>
      <p:sp>
        <p:nvSpPr>
          <p:cNvPr id="55" name="Shape 55"/>
          <p:cNvSpPr/>
          <p:nvPr/>
        </p:nvSpPr>
        <p:spPr>
          <a:xfrm>
            <a:off y="3156075" x="6984475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Чегемские водопады</a:t>
            </a:r>
          </a:p>
        </p:txBody>
      </p:sp>
      <p:sp>
        <p:nvSpPr>
          <p:cNvPr id="56" name="Shape 56"/>
          <p:cNvSpPr/>
          <p:nvPr/>
        </p:nvSpPr>
        <p:spPr>
          <a:xfrm>
            <a:off y="4256825" x="7805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Размещение в Приэльбрусье, подьъем на гору Чегет</a:t>
            </a:r>
          </a:p>
        </p:txBody>
      </p:sp>
      <p:sp>
        <p:nvSpPr>
          <p:cNvPr id="57" name="Shape 57"/>
          <p:cNvSpPr/>
          <p:nvPr/>
        </p:nvSpPr>
        <p:spPr>
          <a:xfrm>
            <a:off y="4256825" x="28446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Поляна Нарзанов</a:t>
            </a:r>
          </a:p>
        </p:txBody>
      </p:sp>
      <p:sp>
        <p:nvSpPr>
          <p:cNvPr id="58" name="Shape 58"/>
          <p:cNvSpPr/>
          <p:nvPr/>
        </p:nvSpPr>
        <p:spPr>
          <a:xfrm>
            <a:off y="4256825" x="491650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Подъем на гору Эльбрус</a:t>
            </a:r>
          </a:p>
        </p:txBody>
      </p:sp>
      <p:sp>
        <p:nvSpPr>
          <p:cNvPr id="59" name="Shape 59"/>
          <p:cNvSpPr/>
          <p:nvPr/>
        </p:nvSpPr>
        <p:spPr>
          <a:xfrm>
            <a:off y="4256825" x="6988350"/>
            <a:ext cy="611699" cx="1271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w="19050" cap="flat">
            <a:solidFill>
              <a:srgbClr val="D9D9D9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sz="1000" lang="ru">
                <a:solidFill>
                  <a:srgbClr val="FFFFFF"/>
                </a:solidFill>
              </a:rPr>
              <a:t>Музей им. В.С. Высоцкого</a:t>
            </a:r>
          </a:p>
        </p:txBody>
      </p:sp>
      <p:cxnSp>
        <p:nvCxnSpPr>
          <p:cNvPr id="60" name="Shape 60"/>
          <p:cNvCxnSpPr>
            <a:stCxn id="44" idx="3"/>
            <a:endCxn id="45" idx="1"/>
          </p:cNvCxnSpPr>
          <p:nvPr/>
        </p:nvCxnSpPr>
        <p:spPr>
          <a:xfrm>
            <a:off y="1260424" x="2052250"/>
            <a:ext cy="600" cx="795600"/>
          </a:xfrm>
          <a:prstGeom prst="curvedConnector3">
            <a:avLst>
              <a:gd fmla="val 49994" name="adj1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1" name="Shape 61"/>
          <p:cNvCxnSpPr>
            <a:endCxn id="46" idx="1"/>
          </p:cNvCxnSpPr>
          <p:nvPr/>
        </p:nvCxnSpPr>
        <p:spPr>
          <a:xfrm rot="10800000" flipH="1">
            <a:off y="1265074" x="4122662"/>
            <a:ext cy="9300" cx="793800"/>
          </a:xfrm>
          <a:prstGeom prst="curvedConnector3">
            <a:avLst>
              <a:gd fmla="val 50000" name="adj1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2" name="Shape 62"/>
          <p:cNvCxnSpPr>
            <a:endCxn id="47" idx="1"/>
          </p:cNvCxnSpPr>
          <p:nvPr/>
        </p:nvCxnSpPr>
        <p:spPr>
          <a:xfrm>
            <a:off y="1259824" x="6199874"/>
            <a:ext cy="600" cx="788400"/>
          </a:xfrm>
          <a:prstGeom prst="curvedConnector3">
            <a:avLst>
              <a:gd fmla="val 50000" name="adj1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3" name="Shape 63"/>
          <p:cNvCxnSpPr>
            <a:stCxn id="47" idx="3"/>
            <a:endCxn id="48" idx="1"/>
          </p:cNvCxnSpPr>
          <p:nvPr/>
        </p:nvCxnSpPr>
        <p:spPr>
          <a:xfrm flipH="1">
            <a:off y="1260424" x="780675"/>
            <a:ext cy="1100700" cx="7479300"/>
          </a:xfrm>
          <a:prstGeom prst="bentConnector5">
            <a:avLst>
              <a:gd fmla="val -3184" name="adj1"/>
              <a:gd fmla="val 50002" name="adj2"/>
              <a:gd fmla="val 103185" name="adj3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stealth"/>
          </a:ln>
        </p:spPr>
      </p:cxnSp>
      <p:cxnSp>
        <p:nvCxnSpPr>
          <p:cNvPr id="64" name="Shape 64"/>
          <p:cNvCxnSpPr>
            <a:stCxn id="51" idx="3"/>
            <a:endCxn id="52" idx="1"/>
          </p:cNvCxnSpPr>
          <p:nvPr/>
        </p:nvCxnSpPr>
        <p:spPr>
          <a:xfrm flipH="1">
            <a:off y="2361174" x="780675"/>
            <a:ext cy="1100699" cx="7479300"/>
          </a:xfrm>
          <a:prstGeom prst="bentConnector5">
            <a:avLst>
              <a:gd fmla="val -3184" name="adj1"/>
              <a:gd fmla="val 50002" name="adj2"/>
              <a:gd fmla="val 103185" name="adj3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stealth"/>
          </a:ln>
        </p:spPr>
      </p:cxnSp>
      <p:cxnSp>
        <p:nvCxnSpPr>
          <p:cNvPr id="65" name="Shape 65"/>
          <p:cNvCxnSpPr>
            <a:stCxn id="55" idx="3"/>
            <a:endCxn id="56" idx="1"/>
          </p:cNvCxnSpPr>
          <p:nvPr/>
        </p:nvCxnSpPr>
        <p:spPr>
          <a:xfrm flipH="1">
            <a:off y="3461924" x="780475"/>
            <a:ext cy="1100700" cx="7475700"/>
          </a:xfrm>
          <a:prstGeom prst="bentConnector5">
            <a:avLst>
              <a:gd fmla="val -3185" name="adj1"/>
              <a:gd fmla="val 50002" name="adj2"/>
              <a:gd fmla="val 103184" name="adj3"/>
            </a:avLst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stealth"/>
          </a:ln>
        </p:spPr>
      </p:cxnSp>
      <p:cxnSp>
        <p:nvCxnSpPr>
          <p:cNvPr id="66" name="Shape 66"/>
          <p:cNvCxnSpPr>
            <a:stCxn id="48" idx="3"/>
            <a:endCxn id="49" idx="1"/>
          </p:cNvCxnSpPr>
          <p:nvPr/>
        </p:nvCxnSpPr>
        <p:spPr>
          <a:xfrm>
            <a:off y="2361174" x="2052250"/>
            <a:ext cy="0" cx="796200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7" name="Shape 67"/>
          <p:cNvCxnSpPr/>
          <p:nvPr/>
        </p:nvCxnSpPr>
        <p:spPr>
          <a:xfrm>
            <a:off y="2361125" x="4122162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8" name="Shape 68"/>
          <p:cNvCxnSpPr/>
          <p:nvPr/>
        </p:nvCxnSpPr>
        <p:spPr>
          <a:xfrm>
            <a:off y="2361125" x="6188175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69" name="Shape 69"/>
          <p:cNvCxnSpPr/>
          <p:nvPr/>
        </p:nvCxnSpPr>
        <p:spPr>
          <a:xfrm>
            <a:off y="3461875" x="2052250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70" name="Shape 70"/>
          <p:cNvCxnSpPr/>
          <p:nvPr/>
        </p:nvCxnSpPr>
        <p:spPr>
          <a:xfrm>
            <a:off y="4562675" x="2052250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71" name="Shape 71"/>
          <p:cNvCxnSpPr/>
          <p:nvPr/>
        </p:nvCxnSpPr>
        <p:spPr>
          <a:xfrm>
            <a:off y="3461925" x="4120262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72" name="Shape 72"/>
          <p:cNvCxnSpPr/>
          <p:nvPr/>
        </p:nvCxnSpPr>
        <p:spPr>
          <a:xfrm>
            <a:off y="3461925" x="6188225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73" name="Shape 73"/>
          <p:cNvCxnSpPr/>
          <p:nvPr/>
        </p:nvCxnSpPr>
        <p:spPr>
          <a:xfrm>
            <a:off y="4562675" x="4122200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74" name="Shape 74"/>
          <p:cNvCxnSpPr/>
          <p:nvPr/>
        </p:nvCxnSpPr>
        <p:spPr>
          <a:xfrm>
            <a:off y="4562675" x="6188175"/>
            <a:ext cy="0" cx="796199"/>
          </a:xfrm>
          <a:prstGeom prst="straightConnector1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75" name="Shape 75"/>
          <p:cNvSpPr txBox="1"/>
          <p:nvPr/>
        </p:nvSpPr>
        <p:spPr>
          <a:xfrm>
            <a:off y="210550" x="1108050"/>
            <a:ext cy="514199" cx="365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ru"/>
              <a:t>Хронология тура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39045" x="504875"/>
            <a:ext cy="457200" cx="45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 txBox="1"/>
          <p:nvPr/>
        </p:nvSpPr>
        <p:spPr>
          <a:xfrm>
            <a:off y="4633350" x="588725"/>
            <a:ext cy="384599" cx="796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Начнем с обзорной экскурсии по Нальчику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79425" x="227575"/>
            <a:ext cy="3903975" cx="566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79425" x="6075375"/>
            <a:ext cy="1889375" cx="284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394023" x="6075338"/>
            <a:ext cy="1889375" cx="2845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88" name="Shape 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" name="Shape 89"/>
          <p:cNvSpPr txBox="1"/>
          <p:nvPr/>
        </p:nvSpPr>
        <p:spPr>
          <a:xfrm>
            <a:off y="4633350" x="271300"/>
            <a:ext cy="384599" cx="8542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Которая будет включать посещение центральных храма и мечети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35800" x="271304"/>
            <a:ext cy="3817700" cx="574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35800" x="6278250"/>
            <a:ext cy="3817700" cx="25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25562" x="155100"/>
            <a:ext cy="3892376" cx="58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625577" x="6212451"/>
            <a:ext cy="1849154" cx="277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2684859" x="6212451"/>
            <a:ext cy="1849154" cx="277644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y="4633350" x="155100"/>
            <a:ext cy="384599" cx="8833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После посетим мастерскую Бачиева Хамзата - мастера по холодному оружию</a:t>
            </a:r>
          </a:p>
        </p:txBody>
      </p:sp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4" name="Shape 104"/>
          <p:cNvSpPr txBox="1"/>
          <p:nvPr/>
        </p:nvSpPr>
        <p:spPr>
          <a:xfrm>
            <a:off y="4633350" x="317600"/>
            <a:ext cy="384599" cx="8508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...и конечно мастерскую Пазова Александра - мастера холодной чеканки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46775" x="160799"/>
            <a:ext cy="3901648" cx="584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46316" x="6264281"/>
            <a:ext cy="1802109" cx="269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546775" x="6264425"/>
            <a:ext cy="1802097" cx="26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11" name="Shape 1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2" name="Shape 112"/>
          <p:cNvSpPr txBox="1"/>
          <p:nvPr/>
        </p:nvSpPr>
        <p:spPr>
          <a:xfrm>
            <a:off y="4633350" x="241000"/>
            <a:ext cy="384599" cx="8711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ru">
                <a:solidFill>
                  <a:srgbClr val="FFFFFF"/>
                </a:solidFill>
              </a:rPr>
              <a:t>В числе прочего остановимся в гостинице с термальным источником - Аушигер. 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86429" x="6255625"/>
            <a:ext cy="1756320" cx="269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489273" x="6255625"/>
            <a:ext cy="1796775" cx="269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86425" x="241000"/>
            <a:ext cy="3795199" cx="58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