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7" r:id="rId3"/>
    <p:sldId id="316" r:id="rId4"/>
    <p:sldId id="320" r:id="rId5"/>
    <p:sldId id="308" r:id="rId6"/>
    <p:sldId id="319" r:id="rId7"/>
    <p:sldId id="280" r:id="rId8"/>
    <p:sldId id="257" r:id="rId9"/>
    <p:sldId id="287" r:id="rId10"/>
    <p:sldId id="307" r:id="rId11"/>
    <p:sldId id="321" r:id="rId12"/>
    <p:sldId id="306" r:id="rId13"/>
    <p:sldId id="315" r:id="rId14"/>
    <p:sldId id="312" r:id="rId15"/>
    <p:sldId id="314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5E1177A-9685-46F3-AFEC-83B66FEB1813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0C0EB30-267D-416A-BAD4-61FC8B473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6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EB30-267D-416A-BAD4-61FC8B473AE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13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290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92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877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343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285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1176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887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324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EB30-267D-416A-BAD4-61FC8B473AE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38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2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6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5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1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7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8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1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7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1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3.gif"/><Relationship Id="rId4" Type="http://schemas.openxmlformats.org/officeDocument/2006/relationships/image" Target="../media/image45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63"/>
            <a:ext cx="9144000" cy="1128737"/>
          </a:xfrm>
          <a:prstGeom prst="rect">
            <a:avLst/>
          </a:prstGeom>
          <a:gradFill flip="none" rotWithShape="1">
            <a:gsLst>
              <a:gs pos="0">
                <a:srgbClr val="CCD5EA"/>
              </a:gs>
              <a:gs pos="50000">
                <a:srgbClr val="A9D3F9">
                  <a:alpha val="23000"/>
                </a:srgbClr>
              </a:gs>
              <a:gs pos="100000">
                <a:srgbClr val="A9D3F9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74838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Белгородская область</a:t>
            </a:r>
          </a:p>
          <a:p>
            <a:pPr marL="1874838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Ракитянского района</a:t>
            </a:r>
            <a:endParaRPr lang="ru-RU" sz="2800" b="1" dirty="0">
              <a:solidFill>
                <a:srgbClr val="F7CA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5284" y="3646128"/>
            <a:ext cx="9184269" cy="15001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областного фестиваля </a:t>
            </a:r>
          </a:p>
          <a:p>
            <a:pPr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русской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усадебной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>
              <a:defRPr/>
            </a:pPr>
            <a:endParaRPr lang="ru-RU" sz="1200" b="1" dirty="0">
              <a:ln w="22225">
                <a:solidFill>
                  <a:srgbClr val="FFFF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UI Semibold" panose="020B0702040204020203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9265" y="6283357"/>
            <a:ext cx="3628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г.Ярославль</a:t>
            </a:r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2014 год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84" y="3027729"/>
            <a:ext cx="7429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4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7730" y="5137992"/>
            <a:ext cx="8858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ЮСУПОВСКИЕ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СОБРАНИЯ»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84" y="2314569"/>
            <a:ext cx="2195759" cy="2195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06" y="356393"/>
            <a:ext cx="1141936" cy="14343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1363" y="1899070"/>
            <a:ext cx="8702825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Перцев Владимир Николаевич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на соискание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национальной премии в области событийного туризма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«RUSSIAN EVENT AWARDS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»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номинация: за вклад в развитие событийного туризма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91" y="372715"/>
            <a:ext cx="1126508" cy="14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63"/>
            <a:ext cx="9144000" cy="1056729"/>
          </a:xfrm>
          <a:prstGeom prst="rect">
            <a:avLst/>
          </a:prstGeom>
          <a:gradFill flip="none" rotWithShape="1">
            <a:gsLst>
              <a:gs pos="0">
                <a:srgbClr val="CCD5EA"/>
              </a:gs>
              <a:gs pos="50000">
                <a:srgbClr val="A9D3F9">
                  <a:alpha val="23000"/>
                </a:srgbClr>
              </a:gs>
              <a:gs pos="100000">
                <a:srgbClr val="A9D3F9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74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b="1" dirty="0" smtClean="0">
                <a:solidFill>
                  <a:srgbClr val="F7C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ЛОГОТИП ФЕСТИВАЛЯ</a:t>
            </a:r>
            <a:endParaRPr lang="ru-RU" sz="3200" b="1" dirty="0">
              <a:solidFill>
                <a:srgbClr val="F7CA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43938" y="6357938"/>
            <a:ext cx="500062" cy="5000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54" y="319389"/>
            <a:ext cx="1126508" cy="1418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58" y="1895581"/>
            <a:ext cx="8721683" cy="4652548"/>
          </a:xfrm>
          <a:prstGeom prst="rect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70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88640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52538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400" b="1" dirty="0" smtClean="0">
                <a:ln w="50800"/>
                <a:solidFill>
                  <a:prstClr val="black">
                    <a:shade val="50000"/>
                  </a:prstClr>
                </a:solidFill>
                <a:latin typeface="Constantia" panose="02030602050306030303" pitchFamily="18" charset="0"/>
                <a:cs typeface="Arial" pitchFamily="34" charset="0"/>
              </a:rPr>
              <a:t>Организаторы и участники фестиваля</a:t>
            </a:r>
            <a:endParaRPr lang="ru-RU" sz="2400" b="1" dirty="0">
              <a:ln w="50800"/>
              <a:solidFill>
                <a:prstClr val="black">
                  <a:shade val="50000"/>
                </a:prst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643938" y="6357938"/>
            <a:ext cx="500062" cy="5000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11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6363"/>
            <a:ext cx="1126508" cy="1418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653136"/>
            <a:ext cx="3862142" cy="1892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3138248"/>
            <a:ext cx="4072738" cy="18820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445944"/>
            <a:ext cx="3859927" cy="20574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784" y="1173222"/>
            <a:ext cx="3240154" cy="18376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892" y="2882671"/>
            <a:ext cx="4077792" cy="18261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071" y="4580560"/>
            <a:ext cx="3937926" cy="18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3"/>
    </mc:Choice>
    <mc:Fallback xmlns="">
      <p:transition spd="slow" advTm="802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7" y="1125378"/>
            <a:ext cx="4559501" cy="2579498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90218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52538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400" b="1" dirty="0" smtClean="0">
                <a:ln w="50800"/>
                <a:solidFill>
                  <a:prstClr val="black">
                    <a:shade val="50000"/>
                  </a:prstClr>
                </a:solidFill>
                <a:latin typeface="Constantia" panose="02030602050306030303" pitchFamily="18" charset="0"/>
                <a:cs typeface="Arial" pitchFamily="34" charset="0"/>
              </a:rPr>
              <a:t>План-схема размещения фестивальных площадок </a:t>
            </a:r>
            <a:endParaRPr lang="ru-RU" sz="2400" b="1" dirty="0">
              <a:ln w="50800"/>
              <a:solidFill>
                <a:prstClr val="black">
                  <a:shade val="50000"/>
                </a:prst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258" y="1142768"/>
            <a:ext cx="4361863" cy="2574264"/>
          </a:xfrm>
          <a:prstGeom prst="rect">
            <a:avLst/>
          </a:prstGeom>
          <a:ln w="5080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633" y="3827257"/>
            <a:ext cx="4392489" cy="2842103"/>
          </a:xfrm>
          <a:prstGeom prst="rect">
            <a:avLst/>
          </a:prstGeom>
          <a:ln w="6032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9" y="3788896"/>
            <a:ext cx="4573610" cy="2842103"/>
          </a:xfrm>
          <a:prstGeom prst="rect">
            <a:avLst/>
          </a:prstGeom>
          <a:ln w="539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8643938" y="6357938"/>
            <a:ext cx="500062" cy="5000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" y="112282"/>
            <a:ext cx="711811" cy="8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142852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73044" indent="-273044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200" b="1" dirty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I </a:t>
            </a:r>
            <a:r>
              <a:rPr lang="ru-RU" sz="2200" b="1" dirty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областной фестиваль </a:t>
            </a:r>
            <a:r>
              <a:rPr lang="ru-RU" sz="2200" b="1" dirty="0" smtClean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русской </a:t>
            </a:r>
            <a:r>
              <a:rPr lang="ru-RU" sz="2200" b="1" dirty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усадебной культуры </a:t>
            </a:r>
          </a:p>
          <a:p>
            <a:pPr marL="273044" indent="-273044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«Юсуповские собрания - 2014»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410941"/>
            <a:ext cx="3300479" cy="3300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429001"/>
            <a:ext cx="2224451" cy="330942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598" y="3429000"/>
            <a:ext cx="2176241" cy="326436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8455682" y="6309321"/>
            <a:ext cx="688319" cy="5486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fld id="{4FFC18EE-647C-4163-B674-9EFDCF4DC27A}" type="slidenum">
              <a:rPr lang="ru-RU" sz="1200" b="1">
                <a:latin typeface="Arial" pitchFamily="34" charset="0"/>
                <a:cs typeface="Arial" pitchFamily="34" charset="0"/>
              </a:rPr>
              <a:pPr algn="ctr">
                <a:defRPr/>
              </a:pPr>
              <a:t>13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/>
        </p:blipFill>
        <p:spPr>
          <a:xfrm>
            <a:off x="677802" y="1148528"/>
            <a:ext cx="6791705" cy="205982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507" y="1000109"/>
            <a:ext cx="1657405" cy="2202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2852"/>
            <a:ext cx="766701" cy="9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142852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73044" indent="-273044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              </a:t>
            </a: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Фестивальные культурно-досуговые площадки</a:t>
            </a:r>
            <a:endParaRPr lang="ru-RU" sz="2400" b="1" dirty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55682" y="6309321"/>
            <a:ext cx="688319" cy="5486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fld id="{4FFC18EE-647C-4163-B674-9EFDCF4DC27A}" type="slidenum">
              <a:rPr lang="ru-RU" sz="1200" b="1">
                <a:latin typeface="Arial" pitchFamily="34" charset="0"/>
                <a:cs typeface="Arial" pitchFamily="34" charset="0"/>
              </a:rPr>
              <a:pPr algn="ctr">
                <a:defRPr/>
              </a:pPr>
              <a:t>14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46" y="1220755"/>
            <a:ext cx="2208245" cy="331236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295" y="1700808"/>
            <a:ext cx="2862064" cy="42930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208" y="1737465"/>
            <a:ext cx="1845065" cy="2451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978" y="3198072"/>
            <a:ext cx="2331583" cy="349737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97" y="4852071"/>
            <a:ext cx="2207927" cy="17992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53" y="1418900"/>
            <a:ext cx="2259681" cy="15071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58" y="152068"/>
            <a:ext cx="772687" cy="9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603" y="190497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73044" indent="-273044" algn="r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Перспективы </a:t>
            </a: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реализации и пролонгации проекта </a:t>
            </a:r>
            <a:endParaRPr lang="ru-RU" sz="2400" b="1" dirty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3491880" cy="231923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775" y="1348517"/>
            <a:ext cx="4644019" cy="231148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4561398" y="3389500"/>
            <a:ext cx="3567233" cy="50405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891" indent="-342891" algn="ctr"/>
            <a:r>
              <a:rPr lang="ru-RU" sz="1400" b="1" dirty="0"/>
              <a:t>Реставрация здания усадьбы князей Юсуповых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5884" y="4103719"/>
            <a:ext cx="5479961" cy="22056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31" y="3882304"/>
            <a:ext cx="2894823" cy="27818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8339634" y="6245144"/>
            <a:ext cx="688319" cy="5486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fld id="{4FFC18EE-647C-4163-B674-9EFDCF4DC27A}" type="slidenum">
              <a:rPr lang="ru-RU" sz="1200" b="1">
                <a:latin typeface="Arial" pitchFamily="34" charset="0"/>
                <a:cs typeface="Arial" pitchFamily="34" charset="0"/>
              </a:rPr>
              <a:pPr algn="ctr">
                <a:defRPr/>
              </a:pPr>
              <a:t>15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709801" y="6253778"/>
            <a:ext cx="5482212" cy="44560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891" indent="-342891" algn="ctr"/>
            <a:r>
              <a:rPr lang="ru-RU" sz="1400" b="1" dirty="0"/>
              <a:t>Проведение </a:t>
            </a:r>
            <a:r>
              <a:rPr lang="en-US" sz="1400" b="1" dirty="0"/>
              <a:t>II </a:t>
            </a:r>
            <a:r>
              <a:rPr lang="ru-RU" sz="1400" b="1" dirty="0"/>
              <a:t>областного фестиваля русской усадебной культуры «Юсуповские собрания - 2015»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1" y="188015"/>
            <a:ext cx="887718" cy="11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n031.narod.ru/galery/zvon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27058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s015.radikal.ru/i333/1101/9e/ef9f9fed45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068960"/>
            <a:ext cx="1492683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2418" y="1138560"/>
            <a:ext cx="5904656" cy="1127024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«Выигрывает тот, кто хорошо представляет  свое будущее и умеет управлять им»</a:t>
            </a:r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latin typeface="Constantia" pitchFamily="18" charset="0"/>
              </a:rPr>
              <a:t>губернатор Белгородской области </a:t>
            </a:r>
            <a:r>
              <a:rPr lang="ru-RU" sz="2400" i="1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Constantia" pitchFamily="18" charset="0"/>
              </a:rPr>
              <a:t>Е.С. Савченко </a:t>
            </a:r>
            <a:br>
              <a:rPr lang="ru-RU" sz="2400" i="1" dirty="0" smtClean="0">
                <a:solidFill>
                  <a:schemeClr val="bg1"/>
                </a:solidFill>
                <a:latin typeface="Constantia" pitchFamily="18" charset="0"/>
              </a:rPr>
            </a:br>
            <a:endParaRPr lang="ru-RU" sz="2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8" name="Picture 3" descr="C:\Documents and Settings\User\Рабочий стол\map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112" y="1715363"/>
            <a:ext cx="4824412" cy="305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Юля\Downloads\9b697c9f4933c58ab757ffe861e72a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659" y="330090"/>
            <a:ext cx="1947584" cy="207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42" y="-248669"/>
            <a:ext cx="1368425" cy="136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0" name="Прямоугольник 9"/>
          <p:cNvSpPr>
            <a:spLocks noChangeArrowheads="1"/>
          </p:cNvSpPr>
          <p:nvPr/>
        </p:nvSpPr>
        <p:spPr bwMode="auto">
          <a:xfrm>
            <a:off x="1403350" y="4724400"/>
            <a:ext cx="6048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Площадь </a:t>
            </a:r>
            <a:r>
              <a:rPr lang="ru-RU" dirty="0" smtClean="0">
                <a:solidFill>
                  <a:schemeClr val="bg1"/>
                </a:solidFill>
              </a:rPr>
              <a:t>Белгородской области </a:t>
            </a:r>
            <a:r>
              <a:rPr lang="ru-RU" dirty="0">
                <a:solidFill>
                  <a:schemeClr val="bg1"/>
                </a:solidFill>
              </a:rPr>
              <a:t>- 27 тысяч квадратных километров (0,2% от территории России). </a:t>
            </a:r>
          </a:p>
          <a:p>
            <a:r>
              <a:rPr lang="ru-RU" dirty="0">
                <a:solidFill>
                  <a:schemeClr val="bg1"/>
                </a:solidFill>
              </a:rPr>
              <a:t>В состав области входят 19 муниципальных районов, </a:t>
            </a:r>
          </a:p>
          <a:p>
            <a:r>
              <a:rPr lang="ru-RU" dirty="0">
                <a:solidFill>
                  <a:schemeClr val="bg1"/>
                </a:solidFill>
              </a:rPr>
              <a:t>3 городских округа, 25 городских и 260 сельских поселений. </a:t>
            </a:r>
          </a:p>
          <a:p>
            <a:r>
              <a:rPr lang="ru-RU" dirty="0">
                <a:solidFill>
                  <a:schemeClr val="bg1"/>
                </a:solidFill>
              </a:rPr>
              <a:t>Численность населения - 1 миллион 544 тысяч человек. .</a:t>
            </a:r>
          </a:p>
        </p:txBody>
      </p:sp>
      <p:sp>
        <p:nvSpPr>
          <p:cNvPr id="10" name="Овал 9"/>
          <p:cNvSpPr/>
          <p:nvPr/>
        </p:nvSpPr>
        <p:spPr>
          <a:xfrm>
            <a:off x="8410355" y="6309321"/>
            <a:ext cx="500063" cy="447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289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191084"/>
            <a:ext cx="4107188" cy="2494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Овал 4"/>
          <p:cNvSpPr/>
          <p:nvPr/>
        </p:nvSpPr>
        <p:spPr>
          <a:xfrm>
            <a:off x="8460432" y="6280757"/>
            <a:ext cx="533346" cy="46232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fld id="{CB506CB5-A0D2-4A87-9DE8-716462C5B4FC}" type="slidenum">
              <a:rPr lang="ru-RU" sz="1200" b="1">
                <a:latin typeface="Arial" pitchFamily="34" charset="0"/>
                <a:cs typeface="Arial" pitchFamily="34" charset="0"/>
              </a:rPr>
              <a:pPr algn="ctr">
                <a:defRPr/>
              </a:pPr>
              <a:t>3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2922" y="1028026"/>
            <a:ext cx="45845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</a:rPr>
              <a:t>Ракитянский район образован 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в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</a:rPr>
              <a:t>1928 году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u="sng" dirty="0" smtClean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</a:rPr>
              <a:t>района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=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90 000 га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включает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13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</a:rPr>
              <a:t>поселений: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2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– городских и 11-сельских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Численность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</a:rPr>
              <a:t>населения района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около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35 000 человек</a:t>
            </a:r>
          </a:p>
          <a:p>
            <a:pPr algn="r" eaLnBrk="1" hangingPunct="1">
              <a:buFont typeface="Wingdings" pitchFamily="2" charset="2"/>
              <a:buNone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6" y="132864"/>
            <a:ext cx="9142923" cy="76229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739379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ru-RU" sz="15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39379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2200" b="1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Ракитянский </a:t>
            </a:r>
            <a:r>
              <a:rPr lang="ru-RU" sz="2200" b="1" dirty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район </a:t>
            </a:r>
            <a:r>
              <a:rPr lang="ru-RU" sz="2200" b="1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частица Святого </a:t>
            </a:r>
            <a:r>
              <a:rPr lang="ru-RU" sz="2200" b="1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Белогорья, </a:t>
            </a:r>
            <a:r>
              <a:rPr lang="ru-RU" sz="2200" b="1" dirty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благодатная и </a:t>
            </a:r>
            <a:r>
              <a:rPr lang="ru-RU" sz="2200" b="1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гостеприимная земля! </a:t>
            </a:r>
            <a:endParaRPr lang="ru-RU" sz="2200" b="1" dirty="0">
              <a:solidFill>
                <a:srgbClr val="00000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739379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ru-RU" sz="1500" b="1" dirty="0">
              <a:ln w="50800"/>
              <a:solidFill>
                <a:prstClr val="black">
                  <a:shade val="50000"/>
                </a:prstClr>
              </a:solidFill>
              <a:latin typeface="Arial" charset="0"/>
            </a:endParaRPr>
          </a:p>
        </p:txBody>
      </p:sp>
      <p:pic>
        <p:nvPicPr>
          <p:cNvPr id="12" name="Содержимое 3" descr="Банер_названия поселений_Ракитянский_сжат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6" y="3829233"/>
            <a:ext cx="4116051" cy="2856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063414"/>
            <a:ext cx="3528392" cy="260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" y="99978"/>
            <a:ext cx="951667" cy="11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370249"/>
            <a:ext cx="3718111" cy="23568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32" y="142852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52538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400" b="1" dirty="0" smtClean="0">
                <a:ln w="50800"/>
                <a:solidFill>
                  <a:prstClr val="black">
                    <a:shade val="50000"/>
                  </a:prstClr>
                </a:solidFill>
                <a:latin typeface="Constantia" panose="02030602050306030303" pitchFamily="18" charset="0"/>
                <a:cs typeface="Arial" pitchFamily="34" charset="0"/>
              </a:rPr>
              <a:t>Туристская инфраструктура Ракитянского района</a:t>
            </a:r>
            <a:endParaRPr lang="ru-RU" sz="2400" b="1" dirty="0">
              <a:ln w="50800"/>
              <a:solidFill>
                <a:prstClr val="black">
                  <a:shade val="50000"/>
                </a:prst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81128"/>
            <a:ext cx="2882107" cy="2058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23528" y="1166813"/>
            <a:ext cx="79928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районный ТИЦ;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турфирмы;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Домов ремесел и Домов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мастера;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надомных ремесленных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мастерских;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музея;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 музейных уголков и уголков традиционной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минигостиницы;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сельских туристических усадеб с размещением;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экскурсионных усадеб и подворий;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рекреационных зон отдыха;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банных комплекса;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ФОКа;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общественного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питания;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транспортных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и т.д.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84071" y="6289118"/>
            <a:ext cx="500063" cy="3750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9068"/>
            <a:ext cx="864096" cy="10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95288" y="188913"/>
            <a:ext cx="8748712" cy="865187"/>
          </a:xfrm>
          <a:prstGeom prst="rect">
            <a:avLst/>
          </a:prstGeom>
          <a:solidFill>
            <a:srgbClr val="FFF4C5"/>
          </a:solidFill>
          <a:ln w="9525" algn="ctr">
            <a:solidFill>
              <a:srgbClr val="599545"/>
            </a:solidFill>
            <a:miter lim="800000"/>
            <a:headEnd/>
            <a:tailEnd/>
          </a:ln>
          <a:effectLst>
            <a:outerShdw dist="38100" dir="5400000" algn="ctr" rotWithShape="0">
              <a:srgbClr val="24421A">
                <a:alpha val="48000"/>
              </a:srgbClr>
            </a:outerShdw>
          </a:effectLst>
        </p:spPr>
        <p:txBody>
          <a:bodyPr tIns="10800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Бренд района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itchFamily="18" charset="0"/>
              </a:rPr>
              <a:t>«Ракитянский район – вотчина князей Юсуповых»</a:t>
            </a:r>
            <a:endParaRPr lang="ru-RU" sz="2400" i="1" dirty="0">
              <a:solidFill>
                <a:srgbClr val="000000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65" y="3602708"/>
            <a:ext cx="4230921" cy="3078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100685"/>
            <a:ext cx="3350002" cy="4463414"/>
          </a:xfrm>
          <a:prstGeom prst="rect">
            <a:avLst/>
          </a:prstGeom>
        </p:spPr>
      </p:pic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5958919" y="1844255"/>
            <a:ext cx="2592387" cy="391089"/>
          </a:xfrm>
          <a:prstGeom prst="roundRect">
            <a:avLst>
              <a:gd name="adj" fmla="val 16667"/>
            </a:avLst>
          </a:prstGeom>
          <a:solidFill>
            <a:srgbClr val="FFF4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/>
              <a:t>Свято-Никольский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/>
              <a:t>храм</a:t>
            </a:r>
            <a:endParaRPr lang="ru-RU" dirty="0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1135064" y="6385505"/>
            <a:ext cx="3892624" cy="357189"/>
          </a:xfrm>
          <a:prstGeom prst="roundRect">
            <a:avLst>
              <a:gd name="adj" fmla="val 16667"/>
            </a:avLst>
          </a:prstGeom>
          <a:solidFill>
            <a:srgbClr val="FFF4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/>
              <a:t>Юсуповский Дворец – памятник архитектуры 19в.</a:t>
            </a:r>
            <a:endParaRPr lang="ru-RU" dirty="0"/>
          </a:p>
        </p:txBody>
      </p:sp>
      <p:pic>
        <p:nvPicPr>
          <p:cNvPr id="16" name="Picture 9" descr="P109077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064" y="1209565"/>
            <a:ext cx="3384550" cy="213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403648" y="3025499"/>
            <a:ext cx="3115966" cy="495473"/>
          </a:xfrm>
          <a:prstGeom prst="roundRect">
            <a:avLst>
              <a:gd name="adj" fmla="val 16667"/>
            </a:avLst>
          </a:prstGeom>
          <a:solidFill>
            <a:srgbClr val="FFF4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/>
              <a:t>Юсуповский парк – памятник </a:t>
            </a:r>
          </a:p>
          <a:p>
            <a:pPr algn="ctr"/>
            <a:r>
              <a:rPr lang="ru-RU" sz="1400" b="1" dirty="0" smtClean="0"/>
              <a:t>садово-паркового искусства 19в.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284071" y="6289118"/>
            <a:ext cx="500063" cy="3750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" y="193113"/>
            <a:ext cx="810797" cy="10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473921" y="6424744"/>
            <a:ext cx="500063" cy="3750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fld id="{1DD720C9-2895-4B05-9A2E-9EE5EAFC6D71}" type="slidenum">
              <a:rPr lang="ru-RU" sz="1200" b="1">
                <a:latin typeface="Arial" pitchFamily="34" charset="0"/>
                <a:cs typeface="Arial" pitchFamily="34" charset="0"/>
              </a:rPr>
              <a:pPr algn="ctr">
                <a:defRPr/>
              </a:pPr>
              <a:t>6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0"/>
            <a:ext cx="9144000" cy="642943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85814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Род князей Юсуповых</a:t>
            </a:r>
          </a:p>
        </p:txBody>
      </p:sp>
      <p:pic>
        <p:nvPicPr>
          <p:cNvPr id="12" name="Рисунок 11" descr="0_a7161_a9059840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279" y="1152442"/>
            <a:ext cx="7619642" cy="538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_1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79" y="975792"/>
            <a:ext cx="1453031" cy="1823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05477945_large_Boris_Grigorevich_YUsupov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04" y="1029236"/>
            <a:ext cx="1667561" cy="2033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tmpm9gcnU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603" y="4899155"/>
            <a:ext cx="1748381" cy="138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13952262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03" y="3241435"/>
            <a:ext cx="1276956" cy="1935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38973_or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50" y="5311426"/>
            <a:ext cx="1420157" cy="1386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0" y="-9966"/>
            <a:ext cx="834584" cy="10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142852"/>
            <a:ext cx="9144000" cy="69386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52538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800" b="1" dirty="0" smtClean="0">
                <a:ln w="50800"/>
                <a:solidFill>
                  <a:prstClr val="black">
                    <a:shade val="50000"/>
                  </a:prstClr>
                </a:solidFill>
                <a:latin typeface="Constantia" panose="02030602050306030303" pitchFamily="18" charset="0"/>
                <a:cs typeface="Arial" pitchFamily="34" charset="0"/>
              </a:rPr>
              <a:t>Основная цель проекта</a:t>
            </a:r>
            <a:endParaRPr lang="ru-RU" sz="2800" b="1" dirty="0">
              <a:ln w="50800"/>
              <a:solidFill>
                <a:prstClr val="black">
                  <a:shade val="50000"/>
                </a:prst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96097" y="1388500"/>
            <a:ext cx="8751742" cy="5136843"/>
          </a:xfrm>
          <a:prstGeom prst="roundRect">
            <a:avLst>
              <a:gd name="adj" fmla="val 16667"/>
            </a:avLst>
          </a:prstGeom>
          <a:gradFill>
            <a:gsLst>
              <a:gs pos="33000">
                <a:srgbClr val="FFFF00">
                  <a:alpha val="43000"/>
                </a:srgbClr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Изучение и возрождение русской </a:t>
            </a:r>
            <a:r>
              <a:rPr lang="ru-RU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усадебной культуры, </a:t>
            </a:r>
            <a:endParaRPr lang="ru-RU" sz="3200" b="1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путем </a:t>
            </a:r>
            <a:r>
              <a:rPr lang="ru-RU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организации </a:t>
            </a:r>
            <a:r>
              <a:rPr lang="ru-RU" sz="32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научно-исследовательской работы и проведения 25 июля 2014 года областного </a:t>
            </a:r>
            <a:r>
              <a:rPr lang="ru-RU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фестиваля русской усадебной культуры </a:t>
            </a:r>
            <a:endParaRPr lang="ru-RU" sz="3200" b="1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Юсуповские собрания</a:t>
            </a:r>
            <a:r>
              <a:rPr lang="ru-RU" sz="40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с </a:t>
            </a:r>
            <a:r>
              <a:rPr lang="ru-RU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привлечением не менее 5000 жителей и гостей района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8284071" y="6289118"/>
            <a:ext cx="500063" cy="3750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9" y="96821"/>
            <a:ext cx="806932" cy="10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61" y="2852936"/>
            <a:ext cx="5843651" cy="3920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102" y="1362463"/>
            <a:ext cx="3894170" cy="242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76456"/>
            <a:ext cx="9028172" cy="1280336"/>
          </a:xfrm>
          <a:prstGeom prst="rect">
            <a:avLst/>
          </a:prstGeom>
          <a:gradFill flip="none" rotWithShape="1">
            <a:gsLst>
              <a:gs pos="0">
                <a:srgbClr val="CCD5EA"/>
              </a:gs>
              <a:gs pos="50000">
                <a:srgbClr val="A9D3F9">
                  <a:alpha val="23000"/>
                </a:srgbClr>
              </a:gs>
              <a:gs pos="100000">
                <a:srgbClr val="A9D3F9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74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ОСНОВАНИЕ ДЛЯ РЕАЛИЗАЦИИ ПРОЕКТА:</a:t>
            </a:r>
          </a:p>
          <a:p>
            <a:pPr marL="1874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МОСКВА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2013г.,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ЯРМАРКА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СОБЫТИЙНОГО ТУРИЗМА</a:t>
            </a:r>
          </a:p>
          <a:p>
            <a:pPr marL="1874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Ракитянский район - ЛАУРЕАТ 2 СТЕПЕНИ </a:t>
            </a:r>
          </a:p>
          <a:p>
            <a:pPr marL="1874838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номинации «Культурные события» </a:t>
            </a:r>
          </a:p>
        </p:txBody>
      </p:sp>
      <p:sp>
        <p:nvSpPr>
          <p:cNvPr id="12" name="Овал 11"/>
          <p:cNvSpPr/>
          <p:nvPr/>
        </p:nvSpPr>
        <p:spPr>
          <a:xfrm>
            <a:off x="8643938" y="6357938"/>
            <a:ext cx="500062" cy="5000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45" y="207586"/>
            <a:ext cx="1126508" cy="1418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42" y="2026648"/>
            <a:ext cx="2571991" cy="386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7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142852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52538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 smtClean="0">
                <a:ln w="50800"/>
                <a:solidFill>
                  <a:prstClr val="black">
                    <a:shade val="50000"/>
                  </a:prstClr>
                </a:solidFill>
                <a:latin typeface="Constantia" panose="02030602050306030303" pitchFamily="18" charset="0"/>
                <a:cs typeface="Arial" pitchFamily="34" charset="0"/>
              </a:rPr>
              <a:t>Ожидаемые конечные результаты и показатели социально-экономической эффективности от реализации проекта</a:t>
            </a:r>
            <a:endParaRPr lang="ru-RU" sz="2000" b="1" dirty="0">
              <a:ln w="50800"/>
              <a:solidFill>
                <a:prstClr val="black">
                  <a:shade val="50000"/>
                </a:prst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3219" y="1301676"/>
            <a:ext cx="3514726" cy="687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озрождение </a:t>
            </a: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изучение русской усадебной культуры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3219" y="2060848"/>
            <a:ext cx="3514726" cy="687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внутреннего и въездного туризма  в Белгородской области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2813844"/>
            <a:ext cx="3514726" cy="687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величение </a:t>
            </a: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притока туристов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3219" y="3580904"/>
            <a:ext cx="3514726" cy="687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сферы услуг за счет увеличения притока туристов </a:t>
            </a:r>
            <a:endParaRPr lang="ru-RU" sz="1400" b="1" dirty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4370536"/>
            <a:ext cx="3514726" cy="687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сферы услуг за счет увеличения притока туристов </a:t>
            </a:r>
            <a:endParaRPr lang="ru-RU" sz="1400" b="1" dirty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5157192"/>
            <a:ext cx="3514726" cy="687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международного и межрегионального сотрудничества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0023" y="5920805"/>
            <a:ext cx="3514726" cy="687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положительного имиджа Белгородчины на рынке культурных и туристических услуг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60032" y="1301676"/>
            <a:ext cx="3514726" cy="7591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охранение </a:t>
            </a:r>
            <a:r>
              <a:rPr lang="ru-RU" sz="14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будущих поколений нематериального культурно-историческое наследия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28" y="2214554"/>
            <a:ext cx="3287443" cy="4359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Овал 12"/>
          <p:cNvSpPr/>
          <p:nvPr/>
        </p:nvSpPr>
        <p:spPr>
          <a:xfrm>
            <a:off x="8643938" y="6357938"/>
            <a:ext cx="500062" cy="5000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1140"/>
            <a:ext cx="881750" cy="11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sz="1200" b="1">
            <a:latin typeface="Arial" pitchFamily="34" charset="0"/>
            <a:cs typeface="Arial" pitchFamily="34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441</Words>
  <Application>Microsoft Office PowerPoint</Application>
  <PresentationFormat>Экран (4:3)</PresentationFormat>
  <Paragraphs>96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Constantia</vt:lpstr>
      <vt:lpstr>Monotype Corsiva</vt:lpstr>
      <vt:lpstr>Segoe UI Semibold</vt:lpstr>
      <vt:lpstr>Times New Roman</vt:lpstr>
      <vt:lpstr>Wingdings</vt:lpstr>
      <vt:lpstr>Тема Office</vt:lpstr>
      <vt:lpstr>Презентация PowerPoint</vt:lpstr>
      <vt:lpstr>«Выигрывает тот, кто хорошо представляет  свое будущее и умеет управлять им»  губернатор Белгородской области  Е.С. Савченко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turizm_Yulya</cp:lastModifiedBy>
  <cp:revision>110</cp:revision>
  <cp:lastPrinted>2013-12-04T04:15:24Z</cp:lastPrinted>
  <dcterms:created xsi:type="dcterms:W3CDTF">2013-11-27T07:40:10Z</dcterms:created>
  <dcterms:modified xsi:type="dcterms:W3CDTF">2014-10-06T11:59:22Z</dcterms:modified>
</cp:coreProperties>
</file>