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439400" cy="721836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0" y="-2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884613" y="0"/>
            <a:ext cx="2970212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6" name="Rectangle 2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866775"/>
            <a:ext cx="4079875" cy="358616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4" name="Rectangle 2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51475" cy="3565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36875" cy="423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B0B2414E-30D0-443A-8409-AF3CD9301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F56114F-2C73-4945-AACB-DA2DA2B85A0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7987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3A2052-0281-49E1-B784-DBA19229512D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275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49D6848-60D8-4988-91F5-8054E7D7926A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15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949325"/>
            <a:ext cx="4979987" cy="3444875"/>
          </a:xfrm>
          <a:solidFill>
            <a:srgbClr val="FFFFFF"/>
          </a:solidFill>
          <a:ln/>
        </p:spPr>
      </p:sp>
      <p:sp>
        <p:nvSpPr>
          <p:cNvPr id="215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67350" cy="35814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86D155-1C2B-4623-A0A1-867B6D281B14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66775"/>
            <a:ext cx="5192712" cy="3590925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6238" cy="3570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88172DB-9739-40A3-AF30-E8425BFBAF9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66775"/>
            <a:ext cx="5192712" cy="3590925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6238" cy="3570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D318217-610F-4090-B86D-30D0EE1E35BD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7987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E7AC940-0F81-401D-AB5C-E5677C1D1345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275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4A1AF0A-D849-46F8-B7A3-D60062F42820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36E7072-3F1B-41DD-94A8-1A19D3889631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27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958850"/>
            <a:ext cx="4978400" cy="3443288"/>
          </a:xfrm>
          <a:solidFill>
            <a:srgbClr val="FFFFFF"/>
          </a:solidFill>
          <a:ln/>
        </p:spPr>
      </p:sp>
      <p:sp>
        <p:nvSpPr>
          <p:cNvPr id="327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67350" cy="35814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09C0B12-8C1C-4EFF-A1F7-4B82330323BA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3611298-BC6C-42A0-9C27-7DE60CA876CB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7987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C0174D3-FCC2-4814-AD60-A9446182CECF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275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34F5B21-EC95-4741-8B86-26FD6393A039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8E6E3E9-EAAA-42C1-97DF-AACB61A205C9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37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958850"/>
            <a:ext cx="4978400" cy="3443288"/>
          </a:xfrm>
          <a:solidFill>
            <a:srgbClr val="FFFFFF"/>
          </a:solidFill>
          <a:ln/>
        </p:spPr>
      </p:sp>
      <p:sp>
        <p:nvSpPr>
          <p:cNvPr id="337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67350" cy="35814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FFB5968-71CC-42E9-8B5E-869C2D36F307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4B07817-6990-4F81-A9A6-5692DDCE5466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9150" y="866775"/>
            <a:ext cx="5187950" cy="3589338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4650" cy="35687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A243ADA-B171-4EE2-BAB4-DE12A8BAB22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9150" y="866775"/>
            <a:ext cx="5187950" cy="3589338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4650" cy="35687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8EC44DC-E105-4A5E-97DA-12EFA846040B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9150" y="866775"/>
            <a:ext cx="5187950" cy="3589338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4650" cy="35687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4D13712-5E59-4018-9910-AF85B22AC6FD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9150" y="866775"/>
            <a:ext cx="5187950" cy="3589338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4650" cy="35687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D0D2B82-6420-4227-9FEB-43D6FC98E333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9150" y="866775"/>
            <a:ext cx="5187950" cy="3589338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4650" cy="35687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278F430-FE95-41D7-A253-98BD3DF9D60D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7987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2F41B36-12C4-4DFB-8FAD-6BDDC0E849DF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275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D5D0D16-D3D4-4C37-A377-75DE50F7758D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440B53-21CF-4721-A363-8D146B42F1B2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26450B-A519-4008-9A8E-1D674B8EDAA5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9253DB1-5474-46DE-9BDE-20E99CB63478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253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963613"/>
            <a:ext cx="4981575" cy="3444875"/>
          </a:xfrm>
          <a:solidFill>
            <a:srgbClr val="FFFFFF"/>
          </a:solidFill>
          <a:ln/>
        </p:spPr>
      </p:sp>
      <p:sp>
        <p:nvSpPr>
          <p:cNvPr id="225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67350" cy="35814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2CD0CFB-C369-46D2-95BC-1584CEBE6684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7987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4B2C91C-4D04-4CAA-A14A-2D43AE58C90F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275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82274F-9907-45DC-B60D-7EDB8F162FFF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C40180A-8C0A-41D4-9562-3D8DEF5E673F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7B5B4D-9C64-48D6-A605-6DEC170CB886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4ABA3C2-C012-404F-9834-7A6B5E2D6744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356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900113"/>
            <a:ext cx="4981575" cy="3444875"/>
          </a:xfrm>
          <a:solidFill>
            <a:srgbClr val="FFFFFF"/>
          </a:solidFill>
          <a:ln/>
        </p:spPr>
      </p:sp>
      <p:sp>
        <p:nvSpPr>
          <p:cNvPr id="2356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67350" cy="35814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F9F207E-78C7-4ACA-B596-094E4DE7FDE8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7987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E7D899-4D8F-44D9-99C1-538399566160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275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7F86B13-BE00-4616-B399-01F879F68DE6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9FAA2B-2E13-4999-BD4D-9FC28B824899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0CB9E52-A914-4F15-B945-09561D22C94F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5D6250-12B3-4DB0-AEEB-03B9EA6F05DB}" type="slidenum">
              <a:rPr lang="ru-RU" sz="120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458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963613"/>
            <a:ext cx="4981575" cy="3444875"/>
          </a:xfrm>
          <a:solidFill>
            <a:srgbClr val="FFFFFF"/>
          </a:solidFill>
          <a:ln/>
        </p:spPr>
      </p:sp>
      <p:sp>
        <p:nvSpPr>
          <p:cNvPr id="2458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67350" cy="35814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57C24F9-CE0C-4800-86AD-7F32836577CB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66775"/>
            <a:ext cx="5192712" cy="3590925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6238" cy="3570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C33CB4-A7CB-4E5A-BCC4-A4438780DBC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66775"/>
            <a:ext cx="5192712" cy="3590925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6238" cy="3570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5BD999E-D516-410F-8100-41F2AE8C791F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66775"/>
            <a:ext cx="5192712" cy="359092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6238" cy="3570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B5C76B1-1617-4BF9-B68E-EDBFFAABE154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66775"/>
            <a:ext cx="5192712" cy="35909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6238" cy="3570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5E963B-37AB-4C19-872B-F0891E4779CC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66775"/>
            <a:ext cx="5192712" cy="3590925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56238" cy="3570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638" y="2243138"/>
            <a:ext cx="8874125" cy="15462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275" y="4090988"/>
            <a:ext cx="7308850" cy="18446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0664-C0D9-4CC1-A42E-A2AE3B218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6E1F-3A82-4268-82E5-85F1DDA79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0625" y="134938"/>
            <a:ext cx="2338388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0700" y="134938"/>
            <a:ext cx="686752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30AA-C889-462D-AE22-75D511DF3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0E76-EFC1-4765-B059-F05FA364D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3" y="4638675"/>
            <a:ext cx="8874125" cy="143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3913" y="3059113"/>
            <a:ext cx="8874125" cy="15795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26297-A739-4722-A450-DF125079A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0700" y="1684338"/>
            <a:ext cx="4602163" cy="472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5263" y="1684338"/>
            <a:ext cx="4603750" cy="472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0DB2-7DFE-4D90-93C0-53528FA90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88" y="288925"/>
            <a:ext cx="9394825" cy="12033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288" y="1616075"/>
            <a:ext cx="461168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288" y="2289175"/>
            <a:ext cx="4611687" cy="415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38" y="1616075"/>
            <a:ext cx="461327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38" y="2289175"/>
            <a:ext cx="4613275" cy="415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824E-CEEF-4DE7-A022-A262AEED7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6A2EF-5ECE-42C5-A3D8-3C401025C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D897-84B9-4BE0-9D9A-E5B93BF9B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88" y="287338"/>
            <a:ext cx="3433762" cy="1223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463" y="287338"/>
            <a:ext cx="5835650" cy="6161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288" y="1511300"/>
            <a:ext cx="3433762" cy="493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B68C-5D3B-48BF-A02E-178A8FAC5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8" y="5053013"/>
            <a:ext cx="6264275" cy="596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288" y="644525"/>
            <a:ext cx="6264275" cy="4330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288" y="5649913"/>
            <a:ext cx="6264275" cy="846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42CDE-FD55-47A1-86A6-E95E902EB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134938"/>
            <a:ext cx="9358313" cy="149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684338"/>
            <a:ext cx="9358313" cy="472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22288" y="6686550"/>
            <a:ext cx="2433637" cy="387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567113" y="6688138"/>
            <a:ext cx="3306762" cy="387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481888" y="6686550"/>
            <a:ext cx="2398712" cy="371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26BDDDC-4C21-4ED9-9E08-434D1E382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fcentre.ru/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1763" y="144463"/>
            <a:ext cx="4816475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44463" y="144463"/>
            <a:ext cx="10152062" cy="691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dirty="0">
                <a:solidFill>
                  <a:srgbClr val="000000"/>
                </a:solidFill>
                <a:cs typeface="Arial" charset="0"/>
              </a:rPr>
              <a:t>                  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2000" dirty="0">
              <a:solidFill>
                <a:srgbClr val="333333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2000" dirty="0">
              <a:solidFill>
                <a:srgbClr val="333333"/>
              </a:solidFill>
              <a:latin typeface="Verdana" pitchFamily="32" charset="0"/>
              <a:cs typeface="Arial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Verdana" pitchFamily="32" charset="0"/>
                <a:cs typeface="Arial" charset="0"/>
              </a:rPr>
              <a:t>Номинация</a:t>
            </a:r>
            <a:r>
              <a:rPr lang="ru-RU" sz="2000" dirty="0">
                <a:solidFill>
                  <a:srgbClr val="333333"/>
                </a:solidFill>
                <a:latin typeface="Verdana" pitchFamily="32" charset="0"/>
                <a:cs typeface="Arial" charset="0"/>
              </a:rPr>
              <a:t>:</a:t>
            </a:r>
            <a:r>
              <a:rPr lang="ru-RU" sz="2000" b="1" dirty="0">
                <a:solidFill>
                  <a:srgbClr val="0000FF"/>
                </a:solidFill>
                <a:latin typeface="Arial Black" pitchFamily="32" charset="0"/>
                <a:cs typeface="Arial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Лучшая идея туристского маршрута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Лучший туристский маршрут выходного дня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Verdana" pitchFamily="32" charset="0"/>
                <a:cs typeface="Arial" charset="0"/>
              </a:rPr>
              <a:t>                   Лучший туристский маршрут по России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Verdana" pitchFamily="32" charset="0"/>
                <a:cs typeface="Arial" charset="0"/>
              </a:rPr>
              <a:t>                   Лучший туристский маршрут в городе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Verdana" pitchFamily="32" charset="0"/>
                <a:cs typeface="Arial" charset="0"/>
              </a:rPr>
              <a:t>                   Лучший экскурсионный маршрут в городе</a:t>
            </a:r>
            <a:endParaRPr lang="ru-RU" sz="2000" b="1" dirty="0" smtClean="0">
              <a:solidFill>
                <a:srgbClr val="0000FF"/>
              </a:solidFill>
              <a:latin typeface="Arial Black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000" dirty="0" smtClean="0">
                <a:solidFill>
                  <a:srgbClr val="333333"/>
                </a:solidFill>
                <a:latin typeface="Verdana" pitchFamily="32" charset="0"/>
                <a:cs typeface="Arial" charset="0"/>
              </a:rPr>
              <a:t>Номинант</a:t>
            </a:r>
            <a:r>
              <a:rPr lang="ru-RU" sz="2000" dirty="0">
                <a:solidFill>
                  <a:srgbClr val="333333"/>
                </a:solidFill>
                <a:latin typeface="Verdana" pitchFamily="32" charset="0"/>
                <a:cs typeface="Arial" charset="0"/>
              </a:rPr>
              <a:t>:</a:t>
            </a:r>
            <a:r>
              <a:rPr lang="ru-RU" sz="2000" dirty="0">
                <a:solidFill>
                  <a:srgbClr val="0000FF"/>
                </a:solidFill>
                <a:latin typeface="Verdana" pitchFamily="32" charset="0"/>
                <a:cs typeface="Arial" charset="0"/>
              </a:rPr>
              <a:t>   Туроператор «ПРОФЦЕНТР» </a:t>
            </a:r>
            <a:r>
              <a:rPr lang="ru-RU" sz="2000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(г. Самара) </a:t>
            </a:r>
            <a:r>
              <a:rPr lang="ru-RU" sz="2000" dirty="0">
                <a:solidFill>
                  <a:srgbClr val="2323DC"/>
                </a:solidFill>
                <a:latin typeface="Verdana" pitchFamily="32" charset="0"/>
                <a:cs typeface="Times New Roman" pitchFamily="16" charset="0"/>
              </a:rPr>
              <a:t>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dirty="0">
                <a:solidFill>
                  <a:srgbClr val="000000"/>
                </a:solidFill>
                <a:latin typeface="Verdana" pitchFamily="32" charset="0"/>
                <a:cs typeface="Times New Roman" pitchFamily="16" charset="0"/>
              </a:rPr>
              <a:t>Номер в Федеральном реестре туроператоров МВТ 003897</a:t>
            </a:r>
            <a:r>
              <a:rPr lang="ru-RU" dirty="0">
                <a:solidFill>
                  <a:srgbClr val="2323DC"/>
                </a:solidFill>
                <a:latin typeface="Verdana" pitchFamily="32" charset="0"/>
                <a:cs typeface="Times New Roman" pitchFamily="16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000" b="1" smtClean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ТУРЫ ВЫХОДНОГО ДНЯ НА </a:t>
            </a:r>
            <a:r>
              <a:rPr lang="ru-RU" sz="2000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СБОРНЫХ ТУРИСТИЧЕСКИХ ПОЕЗДАХ В САМАРСКОЙ ОБЛАСТИ ПРОЕКТОВ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 dirty="0">
                <a:solidFill>
                  <a:srgbClr val="0000FF"/>
                </a:solidFill>
                <a:latin typeface="Verdana" pitchFamily="32" charset="0"/>
                <a:cs typeface="Arial" charset="0"/>
              </a:rPr>
              <a:t>«МОЯ ВЕЛИКАЯ РОССИЯ»И «МОЙ КРАЙ РОДНОЙ САМАРСКИЙ»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600" b="1" dirty="0">
                <a:solidFill>
                  <a:srgbClr val="0000FF"/>
                </a:solidFill>
                <a:latin typeface="Verdana" pitchFamily="32" charset="0"/>
                <a:cs typeface="Arial" charset="0"/>
              </a:rPr>
              <a:t>                                                 2012-  2014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500" b="1" dirty="0">
                <a:solidFill>
                  <a:srgbClr val="FF0000"/>
                </a:solidFill>
                <a:cs typeface="Arial" charset="0"/>
              </a:rPr>
              <a:t>                            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500" b="1" dirty="0">
                <a:solidFill>
                  <a:srgbClr val="FF0000"/>
                </a:solidFill>
                <a:cs typeface="Arial" charset="0"/>
              </a:rPr>
              <a:t>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500" b="1" dirty="0">
                <a:solidFill>
                  <a:srgbClr val="FF0000"/>
                </a:solidFill>
                <a:cs typeface="Arial" charset="0"/>
              </a:rPr>
              <a:t>                               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2500" b="1" u="sng" dirty="0">
              <a:solidFill>
                <a:srgbClr val="FF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2500" b="1" u="sng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80" y="4473277"/>
            <a:ext cx="9001125" cy="25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1438" y="144463"/>
            <a:ext cx="10223500" cy="684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ЖЕЛЕЗНОДОРОЖНЫЕ ТУРЫ НА ТУРИСТИЧЕСКИХ ПОЕЗДАХ ДАЛЬНЕГО СЛЕДОВАНИЯ ИЗ САМАРЫ ПРОЕКТА</a:t>
            </a:r>
            <a:r>
              <a:rPr lang="ru-RU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«МОЯ ВЕЛИКАЯ РОССИЯ»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u="sng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01-04 ноября 2013 г. </a:t>
            </a:r>
            <a:r>
              <a:rPr lang="ru-RU" sz="15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РАЗРАБОТАННЫЙ ТУРОПЕРАТОРОМ ПЕРВЫЙ ПРЯМОЙ МАРШРУТ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600" b="1" dirty="0">
                <a:solidFill>
                  <a:srgbClr val="FF3333"/>
                </a:solidFill>
                <a:latin typeface="Verdana" pitchFamily="32" charset="0"/>
                <a:cs typeface="Arial" charset="0"/>
              </a:rPr>
              <a:t>по ЗОЛОТОМУ КОЛЬЦУ РОССИИ ИЗ САМАРЫ БЕЗ ПЕРЕСАДОК, посвященный Дню        народного единства </a:t>
            </a:r>
            <a:r>
              <a:rPr lang="ru-RU" sz="1400" b="1" dirty="0">
                <a:solidFill>
                  <a:srgbClr val="0000FF"/>
                </a:solidFill>
                <a:latin typeface="Verdana" pitchFamily="32" charset="0"/>
                <a:cs typeface="Arial" charset="0"/>
              </a:rPr>
              <a:t>Самара-Владимир/Суздаль-Ярославль/Ростов </a:t>
            </a:r>
            <a:r>
              <a:rPr lang="ru-RU" sz="1400" b="1" dirty="0" err="1">
                <a:solidFill>
                  <a:srgbClr val="0000FF"/>
                </a:solidFill>
                <a:latin typeface="Verdana" pitchFamily="32" charset="0"/>
                <a:cs typeface="Arial" charset="0"/>
              </a:rPr>
              <a:t>Великий-Самара</a:t>
            </a:r>
            <a:endParaRPr lang="ru-RU" sz="1400" b="1" dirty="0">
              <a:solidFill>
                <a:srgbClr val="0000FF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 dirty="0">
                <a:solidFill>
                  <a:srgbClr val="3366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С </a:t>
            </a:r>
            <a:r>
              <a:rPr lang="ru-RU" sz="12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1 по 4 ноября </a:t>
            </a:r>
            <a:r>
              <a:rPr lang="ru-RU" sz="1200" b="1" dirty="0" smtClean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праздничные выходные дни впервые </a:t>
            </a:r>
            <a:r>
              <a:rPr lang="ru-RU" sz="12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из Самары отправился круизный туристический поезд ПРЯМОГО СООБЩЕНИЯ по Золотому Кольцу России, организованный туроператором "Профцентр". Это был десятый туристический поезд туроператора в проекте развитии железнодорожного туризма в Самарской области и седьмой туристический поезд дальнего следования проекта  </a:t>
            </a:r>
            <a:r>
              <a:rPr lang="ru-RU" sz="1200" b="1" dirty="0">
                <a:solidFill>
                  <a:srgbClr val="FF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"Моя Великая Россия"</a:t>
            </a:r>
            <a:r>
              <a:rPr lang="ru-RU" sz="12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. Туристический поезд с десятью купейными вагонами и вагоном рестораном, в составе которого были 340 туристов торжественно отбыл с железнодорожного вокзала г. Самары по маршруту Самара-Владимир (Суздаль)-Ярославль (Ростов Великий) -Самара по программе  </a:t>
            </a:r>
            <a:r>
              <a:rPr lang="ru-RU" sz="12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«Золотые купола»</a:t>
            </a:r>
            <a:r>
              <a:rPr lang="ru-RU" sz="12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. Мы посвятили наш тур празднику -Дню народного единства,  Дню согласия и примирения. Подобный маршрут был разработан впервые, до сих пор никогда еще не отправлялись прямым сообщением поезда из Самары по Золотому Кольцу России. В составе туристов впервые с нами отправилась </a:t>
            </a:r>
            <a:r>
              <a:rPr lang="ru-RU" sz="12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группа людей с ограниченными возможностями</a:t>
            </a:r>
            <a:r>
              <a:rPr lang="ru-RU" sz="12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, для которых было организована специальная программа, отдельный вагон, питание, экскурсии, сопровождение.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b="1" dirty="0">
              <a:solidFill>
                <a:srgbClr val="555555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287338"/>
            <a:ext cx="41052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049838"/>
            <a:ext cx="2922588" cy="184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5049838"/>
            <a:ext cx="2746375" cy="176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5049838"/>
            <a:ext cx="2835275" cy="179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15900" y="360363"/>
            <a:ext cx="10080625" cy="669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ЖЕЛЕЗНОДОРОЖНЫЕ ТУРЫ НА ТУРИСТИЧЕСКИХ ПОЕЗДАХ ДАЛЬНЕГО СЛЕДОВАНИЯ ИЗ САМАРЫ ПРОЕКТА</a:t>
            </a:r>
            <a:r>
              <a:rPr lang="ru-RU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«МОЯ ВЕЛИКАЯ РОССИЯ»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500" b="1" u="sng">
                <a:solidFill>
                  <a:srgbClr val="000000"/>
                </a:solidFill>
                <a:latin typeface="Verdana" pitchFamily="32" charset="0"/>
                <a:cs typeface="Arial" charset="0"/>
              </a:rPr>
              <a:t>07-13 февраля 2014 г.</a:t>
            </a:r>
            <a:r>
              <a:rPr lang="ru-RU" sz="15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ЕДИНСТВЕННЫЙ ТУРИСТИЧЕСКИЙ ПОЕЗД В РОССИИ                                                               ТУРОПЕРАТОРА «ПРОФЦЕНТР»  ОТПРАВИЛСЯ С БОЛЕЛЬЩИКАМИ </a:t>
            </a:r>
            <a:r>
              <a:rPr lang="ru-RU" sz="1600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НА ХХII ОЛИМПИЙСКИЕ ИГРЫ В Г. СОЧИ </a:t>
            </a:r>
            <a:r>
              <a:rPr lang="ru-RU" sz="16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Самара-Сочи-Адлер-Сочи—Самара</a:t>
            </a:r>
            <a:r>
              <a:rPr lang="ru-RU" sz="1400" b="1">
                <a:solidFill>
                  <a:srgbClr val="000000"/>
                </a:solidFill>
                <a:latin typeface="Arial;Tahoma" pitchFamily="32" charset="0"/>
                <a:ea typeface="Arial;Tahoma" pitchFamily="32" charset="0"/>
                <a:cs typeface="Arial;Tahoma" pitchFamily="32" charset="0"/>
              </a:rPr>
              <a:t>  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рамках авторского проекта развития железнодорожного туризма в Самарской области "Моя Великая Россия"!  Это был единственный в России сборный туристический поезд, который отправился из Самары. Болельщики в первый день начала Олимпиады смогли отправиться на важнейшее спортивное событие планеты!  Мы ехали в поезде, смотрели трансляцию открытия Олимпийских игр, кричали: «Россия, вперед!». Это была необык-новенная атмосфера общего праздника!  Как всегда, в нашем туре были уважаемые гости из соседних регионов, которые специально приехали к нам из Уфы, Ульяновска, Пензы, Перми и др. регионов.  На железнодорожном вокзале туристов провожал духовой оркестр, телевидение. Среди туристов: семьи с детьми, болельщики, семейные пары, спортсмены, молодежь: студенты и школьники. Были </a:t>
            </a:r>
            <a:r>
              <a:rPr lang="ru-RU" sz="1200" b="1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и пять счастливых обладателей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, которые выиграли бесплатную путевку в  конкурсе ГТРК Самара "Выиграй Олимпиаду!".  270 туристов отправились в путешествие, включающее в себя проезд, </a:t>
            </a:r>
            <a:r>
              <a:rPr lang="ru-RU" sz="12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проживание 3 дн/2 н. в гуще спортивных событий, страховку. Туристы посетили спортивные мероприятия:  хоккей Россия- Германия, санный спорт, биатлон, фигурное катание и увидели настоящее награждение наших спортсменов!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2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2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300" b="1">
              <a:solidFill>
                <a:srgbClr val="0000FF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FF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FF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FF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FF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287338"/>
            <a:ext cx="41052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4714875"/>
            <a:ext cx="3176587" cy="234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4550" y="4752975"/>
            <a:ext cx="3168650" cy="230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4638" y="4751388"/>
            <a:ext cx="3671887" cy="230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3" y="152400"/>
            <a:ext cx="42481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331913" y="-1358900"/>
            <a:ext cx="8640762" cy="756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500" b="1" u="sng">
              <a:solidFill>
                <a:srgbClr val="FF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500" b="1" u="sng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500" b="1" u="sng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500" b="1" u="sng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500" b="1" u="sng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500" b="1" u="sng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500" b="1">
              <a:solidFill>
                <a:srgbClr val="000000"/>
              </a:solidFill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0000"/>
                </a:solidFill>
                <a:ea typeface="Cambria Math" pitchFamily="16" charset="0"/>
                <a:cs typeface="Cambria Math" pitchFamily="16" charset="0"/>
              </a:rPr>
              <a:t>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0000"/>
                </a:solidFill>
                <a:ea typeface="Cambria Math" pitchFamily="16" charset="0"/>
                <a:cs typeface="Cambria Math" pitchFamily="16" charset="0"/>
              </a:rPr>
              <a:t>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0000"/>
                </a:solidFill>
                <a:ea typeface="Cambria Math" pitchFamily="16" charset="0"/>
                <a:cs typeface="Cambria Math" pitchFamily="16" charset="0"/>
              </a:rPr>
              <a:t>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FF0000"/>
                </a:solidFill>
                <a:ea typeface="Cambria Math" pitchFamily="16" charset="0"/>
                <a:cs typeface="Cambria Math" pitchFamily="16" charset="0"/>
              </a:rPr>
              <a:t>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FF0000"/>
                </a:solidFill>
                <a:ea typeface="Cambria Math" pitchFamily="16" charset="0"/>
                <a:cs typeface="Cambria Math" pitchFamily="16" charset="0"/>
              </a:rPr>
              <a:t>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                        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                        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                              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u="sng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03238" y="152400"/>
            <a:ext cx="10439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44450"/>
            <a:ext cx="10439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60363" y="215900"/>
            <a:ext cx="9864725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 dirty="0">
              <a:solidFill>
                <a:srgbClr val="FF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ЧАСТЬ 2.</a:t>
            </a:r>
            <a:r>
              <a:rPr lang="ru-RU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СБОРНЫЕ ЖЕЛЕЗНОДОРОЖНЫЕ ТУРЫ НА ТУРИСТИЧЕСКОМ ЭЛЕКТРО-ПОЕЗДЕ «ВОЛЖСКИЙ ЭКСПРЕСС» ПО САМАРСКОЙ ОБЛАСТИ ПРОЕКТА</a:t>
            </a:r>
            <a:r>
              <a:rPr lang="ru-RU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«МОЙ КРАЙ РОДНОЙ САМАРСКИЙ» </a:t>
            </a:r>
            <a:r>
              <a:rPr lang="ru-RU" b="1" dirty="0">
                <a:solidFill>
                  <a:srgbClr val="0000FF"/>
                </a:solidFill>
                <a:latin typeface="Verdana" pitchFamily="32" charset="0"/>
                <a:cs typeface="Arial" charset="0"/>
              </a:rPr>
              <a:t>ТУРОПЕРАТОРА «ПРОФЦЕНТР»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НАЧАЛО РЕАЛИЗАЦИИ ПРОЕКТА  -                 18 августа</a:t>
            </a:r>
            <a:r>
              <a:rPr lang="ru-RU" sz="15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2012 г.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600" b="1" dirty="0">
                <a:solidFill>
                  <a:srgbClr val="FF3333"/>
                </a:solidFill>
                <a:latin typeface="Verdana" pitchFamily="32" charset="0"/>
                <a:cs typeface="Arial" charset="0"/>
              </a:rPr>
              <a:t>БЕЗ СТОРОННЕГО ФИНАНСИРОВАНИЯ  за счет собственных средств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РЕАЛИЗОВАНО 4</a:t>
            </a:r>
            <a:r>
              <a:rPr lang="ru-RU" sz="14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сборных туристических проекта </a:t>
            </a:r>
            <a:r>
              <a:rPr lang="ru-RU" sz="14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(составы от 6 до 10 вагонов):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В г. Сызрань                                                      2012,  2013,  2014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В г. Тольятти                                                     2012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КОЛИЧЕСТВО УЧАСТНИКОВ ПРОЕКТА  (туристов) </a:t>
            </a:r>
            <a:r>
              <a:rPr lang="ru-RU" sz="1400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-  </a:t>
            </a:r>
            <a:r>
              <a:rPr lang="ru-RU" sz="2000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1620 человек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СОЦИАЛЬНЫЕ ГРУППЫ И УЧАСТНИКИ ПРОЕКТА</a:t>
            </a:r>
            <a:r>
              <a:rPr lang="ru-RU" sz="14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: </a:t>
            </a:r>
            <a:r>
              <a:rPr lang="ru-RU" sz="1400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школьники, студенты, семьи с детьми, пенсионеры, сотрудники предприятий, люди с ограниченными возможностями, </a:t>
            </a:r>
            <a:r>
              <a:rPr lang="ru-RU" sz="1400" dirty="0" err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молодожены,гости</a:t>
            </a:r>
            <a:r>
              <a:rPr lang="ru-RU" sz="1400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губернии, иностранные граждане.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 dirty="0">
              <a:solidFill>
                <a:srgbClr val="FF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200" dirty="0">
                <a:solidFill>
                  <a:srgbClr val="000000"/>
                </a:solidFill>
                <a:cs typeface="Arial" charset="0"/>
              </a:rPr>
              <a:t>                                                                           </a:t>
            </a: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5040313"/>
            <a:ext cx="331152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5049838"/>
            <a:ext cx="3138488" cy="178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5049838"/>
            <a:ext cx="295275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287338"/>
            <a:ext cx="417671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368425" y="-542925"/>
            <a:ext cx="9618663" cy="839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500" b="1" u="sng">
              <a:solidFill>
                <a:srgbClr val="FF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500" b="1" u="sng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500" b="1" u="sng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500" b="1" u="sng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500" b="1" u="sng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500" b="1" u="sng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500" b="1">
              <a:solidFill>
                <a:srgbClr val="000000"/>
              </a:solidFill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FF0000"/>
                </a:solidFill>
                <a:ea typeface="Cambria Math" pitchFamily="16" charset="0"/>
                <a:cs typeface="Cambria Math" pitchFamily="16" charset="0"/>
              </a:rPr>
              <a:t>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FF0000"/>
                </a:solidFill>
                <a:ea typeface="Cambria Math" pitchFamily="16" charset="0"/>
                <a:cs typeface="Cambria Math" pitchFamily="16" charset="0"/>
              </a:rPr>
              <a:t>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FF0000"/>
                </a:solidFill>
                <a:ea typeface="Cambria Math" pitchFamily="16" charset="0"/>
                <a:cs typeface="Cambria Math" pitchFamily="16" charset="0"/>
              </a:rPr>
              <a:t>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>
              <a:solidFill>
                <a:srgbClr val="FF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600" b="1">
                <a:solidFill>
                  <a:srgbClr val="FF0000"/>
                </a:solidFill>
                <a:ea typeface="Cambria Math" pitchFamily="16" charset="0"/>
                <a:cs typeface="Cambria Math" pitchFamily="16" charset="0"/>
              </a:rPr>
              <a:t>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1600" b="1">
                <a:solidFill>
                  <a:srgbClr val="0066FF"/>
                </a:solidFill>
                <a:ea typeface="Cambria Math" pitchFamily="16" charset="0"/>
                <a:cs typeface="Cambria Math" pitchFamily="16" charset="0"/>
              </a:rPr>
              <a:t>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                             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                               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                                </a:t>
            </a:r>
            <a:r>
              <a:rPr lang="ru-RU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                </a:t>
            </a:r>
            <a:r>
              <a:rPr lang="en-US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</a:t>
            </a:r>
            <a:r>
              <a:rPr lang="ru-RU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</a:t>
            </a:r>
            <a:r>
              <a:rPr lang="en-US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</a:t>
            </a:r>
            <a:r>
              <a:rPr lang="ru-RU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                        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ea typeface="Cambria Math" pitchFamily="16" charset="0"/>
              <a:cs typeface="Cambria Math" pitchFamily="16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000000"/>
                </a:solidFill>
                <a:ea typeface="Cambria Math" pitchFamily="16" charset="0"/>
                <a:cs typeface="Cambria Math" pitchFamily="16" charset="0"/>
              </a:rPr>
              <a:t>                                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000" b="1" i="1" u="sng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44463" y="287338"/>
            <a:ext cx="10080625" cy="6573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 dirty="0">
                <a:solidFill>
                  <a:srgbClr val="FF0000"/>
                </a:solidFill>
                <a:ea typeface="Cambria Math" pitchFamily="16" charset="0"/>
                <a:cs typeface="Cambria Math" pitchFamily="16" charset="0"/>
              </a:rPr>
              <a:t>        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СБОРНЫЕ ЖЕЛЕЗНОДОРОЖНЫЕ ТУРЫ НА ТУРИСТИЧЕСКОМ ЭЛЕКТРО-ПОЕЗДЕ «ВОЛЖСКИЙ ЭКСПРЕСС» ПО САМАРСКОЙ ОБЛАСТИ ПРОЕКТА</a:t>
            </a:r>
            <a:r>
              <a:rPr lang="ru-RU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«МОЙ КРАЙ РОДНОЙ САМАРСКИЙ» </a:t>
            </a:r>
            <a:r>
              <a:rPr lang="ru-RU" b="1" dirty="0">
                <a:solidFill>
                  <a:srgbClr val="0000FF"/>
                </a:solidFill>
                <a:latin typeface="Verdana" pitchFamily="32" charset="0"/>
                <a:cs typeface="Arial" charset="0"/>
              </a:rPr>
              <a:t>ТУРОПЕРАТОРА «ПРОФЦЕНТР»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Формат путешествий</a:t>
            </a:r>
            <a:r>
              <a:rPr lang="ru-RU" sz="14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:</a:t>
            </a:r>
            <a:r>
              <a:rPr lang="ru-RU" sz="13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                              </a:t>
            </a:r>
            <a:r>
              <a:rPr lang="ru-RU" sz="1300" b="1" dirty="0" smtClean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 тур одного выходного дня, туры на </a:t>
            </a:r>
            <a:r>
              <a:rPr lang="ru-RU" sz="13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событие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Электропоезд «Волжский экспресс»</a:t>
            </a:r>
            <a:r>
              <a:rPr lang="ru-RU" sz="13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: </a:t>
            </a:r>
            <a:r>
              <a:rPr lang="ru-RU" sz="1300" b="1" dirty="0" smtClean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 вагоны </a:t>
            </a:r>
            <a:r>
              <a:rPr lang="ru-RU" sz="13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различной комфортности от категории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3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                                                                      «</a:t>
            </a:r>
            <a:r>
              <a:rPr lang="ru-RU" sz="1300" b="1" dirty="0" err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бизнес-класса</a:t>
            </a:r>
            <a:r>
              <a:rPr lang="ru-RU" sz="13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» до «эконом», места сидячие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300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300" b="1" u="sng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Экскурсионные программы</a:t>
            </a:r>
            <a:r>
              <a:rPr lang="ru-RU" sz="1400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:</a:t>
            </a:r>
            <a:r>
              <a:rPr lang="ru-RU" sz="13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 </a:t>
            </a:r>
            <a:r>
              <a:rPr lang="ru-RU" sz="1300" b="1" u="sng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в</a:t>
            </a:r>
            <a:r>
              <a:rPr lang="ru-RU" sz="13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каждом маршруте туристического поезда по Самарской области  предлагается от 3 до 6 вариантов экскурсионных программ на выбор туриста с проездом на экскурсионном автобусе с профессиональным экскурсоводом.   Специальные программы для школьников, студентов, паломников, инвалидов. Организуется питание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Тематика туров</a:t>
            </a:r>
            <a:r>
              <a:rPr lang="ru-RU" sz="13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: посвящены истории Самарской области, достопримечательностям, </a:t>
            </a:r>
            <a:r>
              <a:rPr lang="ru-RU" sz="1300" b="1" dirty="0" err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производ-ственной</a:t>
            </a:r>
            <a:r>
              <a:rPr lang="ru-RU" sz="13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тематике, событийному туризму. Паломнические туры (с. Ташла, </a:t>
            </a:r>
            <a:r>
              <a:rPr lang="ru-RU" sz="1300" b="1" dirty="0" err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Кашпирский</a:t>
            </a:r>
            <a:r>
              <a:rPr lang="ru-RU" sz="1300" b="1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источник)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3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3" y="3105150"/>
            <a:ext cx="2519362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8750" y="3105150"/>
            <a:ext cx="2592388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105150"/>
            <a:ext cx="2519362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3538" y="3105150"/>
            <a:ext cx="2455862" cy="157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4463" y="287338"/>
            <a:ext cx="10152062" cy="676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СБОРНЫЕ ЖЕЛЕЗНОДОРОЖНЫЕ ТУРЫ НА ТУРИСТИЧЕСКОМ ЭЛЕКТРО-ПОЕЗДЕ «ВОЛЖСКИЙ ЭКСПРЕСС» ПО САМАРСКОЙ ОБЛАСТИ ПРОЕКТА</a:t>
            </a:r>
            <a:r>
              <a:rPr lang="ru-RU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«МОЙ КРАЙ РОДНОЙ САМАРСКИЙ» </a:t>
            </a:r>
            <a:r>
              <a:rPr lang="ru-RU" b="1">
                <a:solidFill>
                  <a:srgbClr val="0000FF"/>
                </a:solidFill>
                <a:latin typeface="Verdana" pitchFamily="32" charset="0"/>
                <a:cs typeface="Arial" charset="0"/>
              </a:rPr>
              <a:t>ТУРОПЕРАТОРА «ПРОФЦЕНТР»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18 августа</a:t>
            </a:r>
            <a:r>
              <a:rPr lang="ru-RU" sz="15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2012 г. 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первый массовый железнодорожный региональный сборный тур выходного дня на фестиваль «Сызранский помидор» в г. Сызрани Самарской области.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 Самара- Липяги-Чапаевск-Сызрань-Чапаевск-Липяги-Самара.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 Разработано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специальное расписание, удобное для посещения праздника.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b="1">
              <a:solidFill>
                <a:srgbClr val="555555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250  туристов смогли побывать на удивительном празднике «Сызранский помидор», посетить предлагаемые экскурсии «Сызрань купеческая», «Сызрань помидорная» , «Сызрань православная» , посмотреть культурные достопримечательности и исторические памятники Федерального значения г. Сызрани, побывать в живописнейшем уголке- на Кашпирском святом источнике в паломничесмком маршруте, а так же стать участниками помидорного фестиваля и его мероприятий. </a:t>
            </a:r>
            <a:r>
              <a:rPr lang="ru-RU" sz="12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0" y="287338"/>
            <a:ext cx="4176713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400550"/>
            <a:ext cx="3743325" cy="228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400550"/>
            <a:ext cx="3563938" cy="229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71438" y="647700"/>
            <a:ext cx="10223500" cy="633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СБОРНЫЕ ЖЕЛЕЗНОДОРОЖНЫЕ ТУРЫ НА ТУРИСТИЧЕСКОМ ЭЛЕКТРО-ПОЕЗДЕ «ВОЛЖСКИЙ ЭКСПРЕСС» ПО САМАРСКОЙ ОБЛАСТИ ПРОЕКТА</a:t>
            </a:r>
            <a:r>
              <a:rPr lang="ru-RU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«МОЙ КРАЙ РОДНОЙ САМАРСКИЙ» </a:t>
            </a:r>
            <a:r>
              <a:rPr lang="ru-RU" b="1">
                <a:solidFill>
                  <a:srgbClr val="0000FF"/>
                </a:solidFill>
                <a:latin typeface="Verdana" pitchFamily="32" charset="0"/>
                <a:cs typeface="Arial" charset="0"/>
              </a:rPr>
              <a:t>ТУРОПЕРАТОРА «ПРОФЦЕНТР»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08 декабря</a:t>
            </a:r>
            <a:r>
              <a:rPr lang="ru-RU" sz="15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2012 г. 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железнодорожный региональный сборный тур выходного дня,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 посвященный 275-летию г. Тольятти Самарской области.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 Самара- Тольятти-Самара.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 Разработано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специальное расписание, удобное для посещения праздника.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b="1">
              <a:solidFill>
                <a:srgbClr val="555555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250  туристов смогли побывать в г. Тольятти и его окрестностях, посетить предлагаемые экскурсии «Тольятти-город будущего», «По святыням Самарского края. С. Ташла»,  посмотреть культурные достопримечательности и исторические памятники г. Тольятти, </a:t>
            </a:r>
            <a:r>
              <a:rPr lang="ru-RU" sz="1200" b="1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крупного индустриального центра России, города молодежи, 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посетить </a:t>
            </a:r>
            <a:r>
              <a:rPr lang="ru-RU" sz="1200" b="1">
                <a:solidFill>
                  <a:srgbClr val="555555"/>
                </a:solidFill>
                <a:latin typeface="Arial;Tahoma" pitchFamily="32" charset="0"/>
                <a:ea typeface="Arial;Tahoma" pitchFamily="32" charset="0"/>
                <a:cs typeface="Arial;Tahoma" pitchFamily="32" charset="0"/>
              </a:rPr>
              <a:t>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Туристы побывали на обзорной экскурсии по городу,  на одном из подразделений "АвтоВАЗа"-"Лада-Мотоспорттехнологии", в краеведческом музее, в музее техники под открытым небом.  Паломники смогли посетить с. Ташла.   Для туристов было организовано питание, транспортное обслуживание в г. Тольятти.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путешествие отправились 250 самарцев и гостей Самарской области.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b="1">
              <a:solidFill>
                <a:srgbClr val="555555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576263"/>
            <a:ext cx="4176713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976813"/>
            <a:ext cx="2952750" cy="1868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976813"/>
            <a:ext cx="3168650" cy="198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44463" y="360363"/>
            <a:ext cx="10152062" cy="662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СБОРНЫЕ ЖЕЛЕЗНОДОРОЖНЫЕ ТУРЫ НА ТУРИСТИЧЕСКОМ ЭЛЕКТРО-ПОЕЗДЕ «ВОЛЖСКИЙ ЭКСПРЕСС» ПО САМАРСКОЙ ОБЛАСТИ ПРОЕКТА</a:t>
            </a:r>
            <a:r>
              <a:rPr lang="ru-RU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«МОЙ КРАЙ РОДНОЙ САМАРСКИЙ» </a:t>
            </a:r>
            <a:r>
              <a:rPr lang="ru-RU" b="1">
                <a:solidFill>
                  <a:srgbClr val="0000FF"/>
                </a:solidFill>
                <a:latin typeface="Verdana" pitchFamily="32" charset="0"/>
                <a:cs typeface="Arial" charset="0"/>
              </a:rPr>
              <a:t>ТУРОПЕРАТОРА «ПРОФЦЕНТР»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18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 u="sng">
                <a:solidFill>
                  <a:srgbClr val="000000"/>
                </a:solidFill>
                <a:latin typeface="Verdana" pitchFamily="32" charset="0"/>
                <a:cs typeface="Arial" charset="0"/>
              </a:rPr>
              <a:t>23 августа</a:t>
            </a:r>
            <a:r>
              <a:rPr lang="ru-RU" sz="1500" b="1" u="sng">
                <a:solidFill>
                  <a:srgbClr val="000000"/>
                </a:solidFill>
                <a:latin typeface="Verdana" pitchFamily="32" charset="0"/>
                <a:cs typeface="Arial" charset="0"/>
              </a:rPr>
              <a:t> 2013 г. </a:t>
            </a:r>
            <a:r>
              <a:rPr lang="ru-RU" sz="1200" b="1" u="sng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и  </a:t>
            </a:r>
            <a:r>
              <a:rPr lang="ru-RU" sz="1400" b="1" u="sng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24 августа 2014 г</a:t>
            </a:r>
            <a:r>
              <a:rPr lang="ru-RU" sz="1200" b="1" u="sng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.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РЕАЛИЗОАВАНЫ 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железнодорожные региональные сборные туры выходного дня на фестиваль                                                         </a:t>
            </a:r>
            <a:r>
              <a:rPr lang="ru-RU" sz="1400" b="1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«Сызранский помидор»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в г. Сызрани Самарской области.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Самара- Липяги-Чапаевск-Сызрань-Чапаевск-Липяги-Самара.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Разработано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специальное расписание, удобное для посещения праздника.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b="1">
              <a:solidFill>
                <a:srgbClr val="555555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Соответственно уже 446 и 620 туристов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и гостей губернии смогли отправиться на самый фейеричный помидорный фестиваль в Поволжье!  К полюбившимся маршрутам были добавлены разработки природоведческой познавательной тематики: «Легенды Самарского края. Рачейские скалы», «Легенды Самарского края. Ведьмино озеро. С. Троицкое», патриотической направленности: «Первым делом-вертолеты», производственной тематики «Посещение Сызранской ГЭС» .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338" y="360363"/>
            <a:ext cx="417671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3" y="4772025"/>
            <a:ext cx="2879725" cy="192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751388"/>
            <a:ext cx="3132137" cy="194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5900" y="503238"/>
            <a:ext cx="10080625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СБОРНЫЕ ЖЕЛЕЗНОДОРОЖНЫЕ ТУРЫ НА ТУРИСТИЧЕСКОМ ЭЛЕКТРО-ПОЕЗДЕ «ВОЛЖСКИЙ ЭКСПРЕСС» ПО САМАРСКОЙ ОБЛАСТИ ПРОЕКТА</a:t>
            </a:r>
            <a:r>
              <a:rPr lang="ru-RU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«МОЙ КРАЙ РОДНОЙ САМАРСКИЙ» </a:t>
            </a:r>
            <a:r>
              <a:rPr lang="ru-RU" b="1">
                <a:solidFill>
                  <a:srgbClr val="0000FF"/>
                </a:solidFill>
                <a:latin typeface="Verdana" pitchFamily="32" charset="0"/>
                <a:cs typeface="Arial" charset="0"/>
              </a:rPr>
              <a:t>ТУРОПЕРАТОРА «ПРОФЦЕНТР»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206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002060"/>
                </a:solidFill>
                <a:latin typeface="Verdana" pitchFamily="32" charset="0"/>
                <a:cs typeface="Arial" charset="0"/>
              </a:rPr>
              <a:t>С НАМИ ПУТЕШЕСТВУЮТ ТУРИСТЫ С ОГРАНИЧЕННЫМИ ВОЗМОЖНОСТЯМИ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2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С 01 по 04 ноября в нашем туре по Золотому кольцу принимала участие группа с ограниченными возможностями</a:t>
            </a:r>
            <a:r>
              <a:rPr lang="ru-RU" sz="13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,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200" b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для которых было организована специальная программа, отдельный вагон, питание, экскурсии, сопровождение.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2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В турах по Самарской области на фестиваль «Сызранский помидор» в 2013 и 2014 гг. группы людей с ограниченными возможностями уже стали нашими постоянными туристами.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3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3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200" b="1">
              <a:solidFill>
                <a:srgbClr val="FFFFFF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200" b="1">
              <a:solidFill>
                <a:srgbClr val="FFFFFF"/>
              </a:solidFill>
              <a:latin typeface="Verdana" pitchFamily="32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338" y="576263"/>
            <a:ext cx="417671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4394200"/>
            <a:ext cx="3995737" cy="258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50" y="4414838"/>
            <a:ext cx="3492500" cy="2570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2849563"/>
            <a:ext cx="3463925" cy="211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825" y="2849563"/>
            <a:ext cx="3303588" cy="211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2849563"/>
            <a:ext cx="2951162" cy="211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71438" y="5256213"/>
            <a:ext cx="10296525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                 ДАРИМ РАДОСТЬ МАЛЕНЬКИХ И БОЛЬШИХ ОТКРЫТИЙ....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                   ТУРИСТИЧЕСКАЯ КОМПАНИЯ «ПРОФЦЕНТР», г. Самара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                       ул. Садовая, 263, тел. 8 (846) 337-0-888   </a:t>
            </a: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 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                                              </a:t>
            </a:r>
            <a:r>
              <a:rPr lang="ru-RU" b="1">
                <a:solidFill>
                  <a:srgbClr val="CCCCFF"/>
                </a:solidFill>
                <a:latin typeface="Verdana" pitchFamily="32" charset="0"/>
                <a:cs typeface="Arial" charset="0"/>
                <a:hlinkClick r:id="rId6"/>
              </a:rPr>
              <a:t>www.profcentre.ru</a:t>
            </a: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3325" y="647700"/>
            <a:ext cx="3311525" cy="213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8013" y="792163"/>
            <a:ext cx="3265487" cy="198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8" y="647700"/>
            <a:ext cx="3671887" cy="213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79388" y="0"/>
            <a:ext cx="10260012" cy="72183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ЧАСТЬ 1.</a:t>
            </a: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ЖЕЛЕЗНОДОРОЖНЫЕ ТУРЫ НА ТУРИСТИЧЕСКИХ ПОЕЗДАХ ДАЛЬНЕГО СЛЕДОВАНИЯ ИЗ САМАРЫ ПРОЕКТА</a:t>
            </a:r>
            <a:r>
              <a:rPr lang="ru-RU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«МОЯ ВЕЛИКАЯ РОССИЯ»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НАЧАЛО РЕАЛИЗАЦИИ ПРОЕКТА  -                 </a:t>
            </a:r>
            <a:r>
              <a:rPr lang="ru-RU" sz="15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с сентября 2012 г. , в год истории в России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5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                                   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600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БЕЗ СТОРОННЕГО ФИНАНСИРОВАНИЯ  за счет собственных средств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РЕАЛИЗОВАНО  </a:t>
            </a:r>
            <a:r>
              <a:rPr lang="ru-RU" sz="1400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8 сборных туристических проектов поездов дальнего следования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(составы поездов от 6 до 14 вагонов)    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КОЛИЧЕСТВО УЧАСТНИКОВ ПРОЕКТА </a:t>
            </a: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(туристов) </a:t>
            </a:r>
            <a:r>
              <a:rPr lang="ru-RU" sz="1400">
                <a:solidFill>
                  <a:srgbClr val="FF0000"/>
                </a:solidFill>
                <a:latin typeface="Verdana" pitchFamily="32" charset="0"/>
                <a:cs typeface="Arial" charset="0"/>
              </a:rPr>
              <a:t>-</a:t>
            </a: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 </a:t>
            </a:r>
            <a:r>
              <a:rPr lang="ru-RU" sz="20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2450 человек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СОЦИАЛЬНЫЕ ГРУППЫ И УЧАСТНИКИ ПРОЕКТА</a:t>
            </a:r>
            <a:r>
              <a:rPr lang="ru-RU" sz="1400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: </a:t>
            </a: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школьники, студенты, семьи с детьми,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                                     пенсионеры, сотрудники предприятий, люди с ограниченными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                                     возможностями, молодожены,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гости Самарской области: </a:t>
            </a: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жители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                                     Ульяновской, Пензенской, Оренбургской областей, республики   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                                     Башкортостан, гости из городов Перми,Тюмени, Сыктывкара,                                                            иностранные граждане.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                                                                                             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FFFFFF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FFFFFF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300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300" b="1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300" b="1">
                <a:solidFill>
                  <a:srgbClr val="2323DC"/>
                </a:solidFill>
                <a:cs typeface="Arial" charset="0"/>
              </a:rPr>
              <a:t>            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09538"/>
            <a:ext cx="4211638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5121275"/>
            <a:ext cx="2663825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121275"/>
            <a:ext cx="2592387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5192713"/>
            <a:ext cx="2735262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296863"/>
            <a:ext cx="6048375" cy="173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825" y="296863"/>
            <a:ext cx="10553700" cy="669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i="1" u="sng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i="1" u="sng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i="1" u="sng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i="1" u="sng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i="1" u="sng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i="1" u="sng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i="1" u="sng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i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           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i="1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i="1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                  </a:t>
            </a:r>
            <a:r>
              <a:rPr lang="ru-RU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ТУРПРОДУКТ «ТУРИСТИЧЕСКИЕ ПОЕЗДА ИЗ САМАРЫ»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>
                <a:solidFill>
                  <a:srgbClr val="0047FF"/>
                </a:solidFill>
                <a:latin typeface="Verdana" pitchFamily="32" charset="0"/>
                <a:cs typeface="Arial" charset="0"/>
              </a:rPr>
              <a:t>      </a:t>
            </a:r>
            <a:r>
              <a:rPr lang="ru-RU" b="1" u="sng">
                <a:solidFill>
                  <a:srgbClr val="0047FF"/>
                </a:solidFill>
                <a:latin typeface="Verdana" pitchFamily="32" charset="0"/>
                <a:cs typeface="Arial" charset="0"/>
              </a:rPr>
              <a:t>проекта «МОЯ ВЕЛИКАЯ РОССИЯ» ТУРОПЕРАТОРА «ПРОФЦЕНТР»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-   успешно реализованный ресурсами туроператора «Профцентр» авторский проект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0047FF"/>
                </a:solidFill>
                <a:latin typeface="Verdana" pitchFamily="32" charset="0"/>
                <a:cs typeface="Arial" charset="0"/>
              </a:rPr>
              <a:t>-</a:t>
            </a:r>
            <a:r>
              <a:rPr lang="ru-RU" sz="1400" b="1">
                <a:solidFill>
                  <a:srgbClr val="3333FF"/>
                </a:solidFill>
                <a:latin typeface="Verdana" pitchFamily="32" charset="0"/>
                <a:cs typeface="Arial" charset="0"/>
              </a:rPr>
              <a:t>  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сформированный в г. Самаре</a:t>
            </a:r>
            <a:r>
              <a:rPr lang="ru-RU" sz="1400" b="1">
                <a:solidFill>
                  <a:srgbClr val="3333FF"/>
                </a:solidFill>
                <a:latin typeface="Verdana" pitchFamily="32" charset="0"/>
                <a:cs typeface="Arial" charset="0"/>
              </a:rPr>
              <a:t> </a:t>
            </a:r>
            <a:r>
              <a:rPr lang="ru-RU" sz="1400" b="1" u="sng">
                <a:solidFill>
                  <a:srgbClr val="FF0000"/>
                </a:solidFill>
                <a:latin typeface="Verdana" pitchFamily="32" charset="0"/>
                <a:cs typeface="Arial" charset="0"/>
              </a:rPr>
              <a:t>специализированный состав поезда</a:t>
            </a: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дальнего следования 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   из 6-13 вагонов, как правило купе последних лет постройки.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>
                <a:solidFill>
                  <a:srgbClr val="3333FF"/>
                </a:solidFill>
                <a:latin typeface="Verdana" pitchFamily="32" charset="0"/>
                <a:cs typeface="Arial" charset="0"/>
              </a:rPr>
              <a:t>- 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возможность увлекательного </a:t>
            </a: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путешествия по России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>
                <a:solidFill>
                  <a:srgbClr val="3333FF"/>
                </a:solidFill>
                <a:latin typeface="Verdana" pitchFamily="32" charset="0"/>
                <a:cs typeface="Arial" charset="0"/>
              </a:rPr>
              <a:t> </a:t>
            </a:r>
            <a:r>
              <a:rPr lang="ru-RU" sz="1400" b="1">
                <a:solidFill>
                  <a:srgbClr val="FF3366"/>
                </a:solidFill>
                <a:latin typeface="Verdana" pitchFamily="32" charset="0"/>
                <a:cs typeface="Arial" charset="0"/>
              </a:rPr>
              <a:t>комфортно, безопасно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262699"/>
                </a:solidFill>
                <a:latin typeface="Verdana" pitchFamily="32" charset="0"/>
                <a:cs typeface="Arial" charset="0"/>
              </a:rPr>
              <a:t> - 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специально разработанное для туристической программы </a:t>
            </a: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расписание</a:t>
            </a:r>
            <a:r>
              <a:rPr lang="ru-RU" sz="1400" b="1">
                <a:solidFill>
                  <a:srgbClr val="262699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поезда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262699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>
                <a:solidFill>
                  <a:srgbClr val="3333FF"/>
                </a:solidFill>
                <a:latin typeface="Verdana" pitchFamily="32" charset="0"/>
                <a:cs typeface="Arial" charset="0"/>
              </a:rPr>
              <a:t>- </a:t>
            </a:r>
            <a:r>
              <a:rPr lang="ru-RU" sz="1400" b="1" u="sng">
                <a:solidFill>
                  <a:srgbClr val="3333FF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удобный формат путешествия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: туры выходного дня, туры на праздники, туры на событие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3333FF"/>
                </a:solidFill>
                <a:latin typeface="Verdana" pitchFamily="32" charset="0"/>
                <a:cs typeface="Arial" charset="0"/>
              </a:rPr>
              <a:t> -  </a:t>
            </a: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доступная стоимость</a:t>
            </a:r>
            <a:r>
              <a:rPr lang="ru-RU" sz="1400" b="1">
                <a:solidFill>
                  <a:srgbClr val="3333FF"/>
                </a:solidFill>
                <a:latin typeface="Verdana" pitchFamily="32" charset="0"/>
                <a:cs typeface="Arial" charset="0"/>
              </a:rPr>
              <a:t> 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всего туристического пакета, включая железнодорожный проезд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-  медицинский работник, вагон-ресторан и организованное питание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3333FF"/>
                </a:solidFill>
                <a:latin typeface="Verdana" pitchFamily="32" charset="0"/>
                <a:cs typeface="Arial" charset="0"/>
              </a:rPr>
              <a:t> - 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тематические</a:t>
            </a: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познавательные </a:t>
            </a:r>
            <a:r>
              <a:rPr lang="ru-RU" sz="1400" b="1">
                <a:solidFill>
                  <a:srgbClr val="0047FF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экскурсионные программы в городах России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-  комфортабельные  автобусы ,  профессиональные экскурсоводы</a:t>
            </a:r>
            <a:r>
              <a:rPr lang="ru-RU" sz="1400" b="1" u="sng">
                <a:solidFill>
                  <a:srgbClr val="3333FF"/>
                </a:solidFill>
                <a:latin typeface="Verdana" pitchFamily="32" charset="0"/>
                <a:cs typeface="Arial" charset="0"/>
              </a:rPr>
              <a:t/>
            </a:r>
            <a:br>
              <a:rPr lang="ru-RU" sz="1400" b="1" u="sng">
                <a:solidFill>
                  <a:srgbClr val="3333FF"/>
                </a:solidFill>
                <a:latin typeface="Verdana" pitchFamily="32" charset="0"/>
                <a:cs typeface="Arial" charset="0"/>
              </a:rPr>
            </a:br>
            <a:r>
              <a:rPr lang="ru-RU" sz="1400" b="1">
                <a:solidFill>
                  <a:srgbClr val="3333FF"/>
                </a:solidFill>
                <a:latin typeface="Verdana" pitchFamily="32" charset="0"/>
                <a:cs typeface="Arial" charset="0"/>
              </a:rPr>
              <a:t> -  </a:t>
            </a:r>
            <a:r>
              <a:rPr lang="ru-RU" sz="1400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торжественные проводы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туристов на железнодорожном вокзале в г. Самаре,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-  радушный прием туристов в городах России, положительные отзывы туристов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>
              <a:solidFill>
                <a:srgbClr val="0000FF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0000FF"/>
                </a:solidFill>
                <a:latin typeface="Verdana" pitchFamily="32" charset="0"/>
                <a:cs typeface="Arial" charset="0"/>
              </a:rPr>
              <a:t>Результат: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 востребованность в регионе,  популярность формата, участие в проекте туристов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Самарской области,  соседних регионов и зарубежных туристов.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100" i="1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300" i="1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300" i="1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79388" y="152400"/>
            <a:ext cx="10045700" cy="68278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5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u="sng">
              <a:solidFill>
                <a:srgbClr val="2323DC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ЖЕЛЕЗНОДОРОЖНЫЕ СБОРНЫЕ ТУРЫ НА ТУРИСТИЧЕСКИХ ПОЕЗДАХ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ДАЛЬНЕГО СЛЕДОВАНИЯ ИЗ САМАРЫ ПРОЕКТА</a:t>
            </a:r>
            <a:r>
              <a:rPr lang="ru-RU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«МОЯ ВЕЛИКАЯ РОССИЯ»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u="sng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u="sng">
                <a:solidFill>
                  <a:srgbClr val="000000"/>
                </a:solidFill>
                <a:latin typeface="Verdana" pitchFamily="32" charset="0"/>
                <a:cs typeface="Arial" charset="0"/>
              </a:rPr>
              <a:t>ФОРМАТ ПУТЕШЕСТВИЯ</a:t>
            </a:r>
            <a:r>
              <a:rPr lang="ru-RU" sz="1400" b="1" u="sng">
                <a:solidFill>
                  <a:srgbClr val="2323DC"/>
                </a:solidFill>
                <a:latin typeface="Verdana" pitchFamily="32" charset="0"/>
                <a:cs typeface="Arial" charset="0"/>
              </a:rPr>
              <a:t>:</a:t>
            </a:r>
            <a:r>
              <a:rPr lang="ru-RU" sz="1400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  тур выходного дня, тур на событие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 u="sng">
                <a:solidFill>
                  <a:srgbClr val="000000"/>
                </a:solidFill>
                <a:latin typeface="Verdana" pitchFamily="32" charset="0"/>
                <a:cs typeface="Arial" charset="0"/>
              </a:rPr>
              <a:t>ТЕМАТИКА ТУРОВ</a:t>
            </a:r>
            <a:r>
              <a:rPr lang="ru-RU" sz="1400" b="1" u="sng">
                <a:solidFill>
                  <a:srgbClr val="2323DC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: </a:t>
            </a:r>
            <a:r>
              <a:rPr lang="ru-RU" sz="1400" b="1">
                <a:solidFill>
                  <a:srgbClr val="0000FF"/>
                </a:solidFill>
                <a:latin typeface="Verdana" pitchFamily="32" charset="0"/>
                <a:cs typeface="Arial" charset="0"/>
              </a:rPr>
              <a:t>туры посвящены истории России, великим событиям и датам в России</a:t>
            </a:r>
            <a:r>
              <a:rPr lang="ru-RU" sz="1400" b="1">
                <a:solidFill>
                  <a:srgbClr val="000000"/>
                </a:solidFill>
                <a:latin typeface="Verdana" pitchFamily="32" charset="0"/>
                <a:cs typeface="Arial" charset="0"/>
              </a:rPr>
              <a:t>: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600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1150-ЛЕТИЮ РОССИЙСКОЙ ГОСУДАРСТВЕННОСТИ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>
              <a:solidFill>
                <a:srgbClr val="FF3333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600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400-ЛЕТНЕЙ ГОДОВЩИНЕ НАРОДНОГО ОПОЛЧЕНИЯ  К. МИНИНА, Д, ПОЖАРСКОГО 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>
              <a:solidFill>
                <a:srgbClr val="FF3333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600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200-ЛЕТНЕЙ ГОДОВЩИНЕ БОРОДИНСКОГО СРАЖЕНИЯ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>
              <a:solidFill>
                <a:srgbClr val="FF3333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600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70-ЛЕТИЮ СТАЛИНГРАДСКОЙ БИТВЫ </a:t>
            </a: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600" b="1">
              <a:solidFill>
                <a:srgbClr val="FF3333"/>
              </a:solidFill>
              <a:latin typeface="Verdana" pitchFamily="32" charset="0"/>
              <a:cs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600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400-ЛЕТИЮ ДИНАСТИИ РОМАНОВЫХ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FF3333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chemeClr val="tx1"/>
                </a:solidFill>
                <a:latin typeface="Verdana" pitchFamily="32" charset="0"/>
                <a:cs typeface="Arial" charset="0"/>
              </a:rPr>
              <a:t>Реализован туристический поезд на </a:t>
            </a:r>
            <a:r>
              <a:rPr lang="ru-RU" sz="1600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ХХII ОЛИМПИЙСКИЕ ИГРЫ В Г. СОЧИ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FF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 b="1">
                <a:solidFill>
                  <a:srgbClr val="0000FF"/>
                </a:solidFill>
                <a:latin typeface="Verdana" pitchFamily="32" charset="0"/>
                <a:cs typeface="Arial" charset="0"/>
              </a:rPr>
              <a:t>Состоялись паломнические туры в рамках каждого реализованного проекта: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rgbClr val="0000FF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(Сергиев Посад, Наровчат, Дивеево, Муром, золотое Кольцо России)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400">
                <a:solidFill>
                  <a:srgbClr val="000000"/>
                </a:solidFill>
                <a:latin typeface="Verdana" pitchFamily="32" charset="0"/>
                <a:cs typeface="Arial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300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300" b="1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300" b="1">
                <a:solidFill>
                  <a:srgbClr val="2323DC"/>
                </a:solidFill>
                <a:cs typeface="Arial" charset="0"/>
              </a:rPr>
              <a:t>            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68300"/>
            <a:ext cx="424815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09538"/>
            <a:ext cx="424815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647700"/>
            <a:ext cx="10152063" cy="619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ЖЕЛЕЗНОДОРОЖНЫЕ ТУРЫ НА ТУРИСТИЧЕСКИХ ПОЕЗДАХ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ДАЛЬНЕГО СЛЕДОВАНИЯ ИЗ САМАРЫ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ПРОЕКТА</a:t>
            </a:r>
            <a:r>
              <a:rPr lang="ru-RU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«МОЯ ВЕЛИКАЯ РОССИЯ»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u="sng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21-23 сентября 2012 г.</a:t>
            </a:r>
            <a:r>
              <a:rPr lang="ru-RU" sz="1500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 </a:t>
            </a:r>
            <a:r>
              <a:rPr lang="ru-RU" sz="1500" b="1" dirty="0">
                <a:solidFill>
                  <a:srgbClr val="0000FF"/>
                </a:solidFill>
                <a:latin typeface="Verdana" pitchFamily="32" charset="0"/>
                <a:cs typeface="Arial" charset="0"/>
              </a:rPr>
              <a:t>п</a:t>
            </a:r>
            <a:r>
              <a:rPr lang="ru-RU" sz="15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ервый сборный туристический поезд дальнего следования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  </a:t>
            </a:r>
            <a:r>
              <a:rPr lang="ru-RU" sz="1600" b="1" dirty="0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  г. Москву</a:t>
            </a:r>
            <a:r>
              <a:rPr lang="ru-RU" sz="15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</a:t>
            </a:r>
            <a:r>
              <a:rPr lang="ru-RU" sz="15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Самара-Москва-Самара</a:t>
            </a:r>
            <a:r>
              <a:rPr lang="ru-RU" sz="1500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</a:t>
            </a:r>
            <a:r>
              <a:rPr lang="ru-RU" sz="1300" b="1" dirty="0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запущен в год Российской истории. Это был первый сборный туристический поезд в России за последние 20 лет! </a:t>
            </a:r>
            <a:r>
              <a:rPr lang="ru-RU" sz="1300" b="1" dirty="0">
                <a:solidFill>
                  <a:srgbClr val="FF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380 туристов</a:t>
            </a:r>
            <a:r>
              <a:rPr lang="ru-RU" sz="13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отправились в путешествие </a:t>
            </a:r>
            <a:r>
              <a:rPr lang="ru-RU" sz="1300" b="1" dirty="0" smtClean="0">
                <a:solidFill>
                  <a:srgbClr val="FF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формате тура выходного дня </a:t>
            </a:r>
            <a:r>
              <a:rPr lang="ru-RU" sz="1300" b="1" dirty="0" smtClean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по </a:t>
            </a:r>
            <a:r>
              <a:rPr lang="ru-RU" sz="13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7 экскурсионным программам. Поезд пришел лично встретить С. П.  </a:t>
            </a:r>
            <a:r>
              <a:rPr lang="ru-RU" sz="1300" b="1" dirty="0" err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Шпилько</a:t>
            </a:r>
            <a:r>
              <a:rPr lang="ru-RU" sz="13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,  председатель московского комитета по туризму, президент Российского Союза туриндустрии.  </a:t>
            </a:r>
            <a:r>
              <a:rPr lang="ru-RU" sz="14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Маршрут был посвящен празднованию в год российской истории 200-летия Бородинского сражения, 400-летия Российской государственности</a:t>
            </a:r>
            <a:r>
              <a:rPr lang="ru-RU" sz="13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. Туристы отправились по экскурсионным маршрутам познавательной, историко-культурной «Москва непобедимая», «Москва Златоглавая», «Москва-столица государства российского», «Москва-сердце российской истории»  и паломнической тематики(«Православные жемчужины. Сергиев Посад»)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300" b="1" dirty="0">
              <a:solidFill>
                <a:srgbClr val="555555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300" b="1" dirty="0">
              <a:solidFill>
                <a:srgbClr val="555555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dirty="0">
              <a:solidFill>
                <a:srgbClr val="555555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 dirty="0">
              <a:solidFill>
                <a:srgbClr val="000000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4545013"/>
            <a:ext cx="2484438" cy="158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51363"/>
            <a:ext cx="2303463" cy="163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5238" y="4545013"/>
            <a:ext cx="2484437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4538663"/>
            <a:ext cx="2232025" cy="162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44463" y="215900"/>
            <a:ext cx="10209212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            ЖЕЛЕЗНОДОРОЖНЫЕ ТУРЫ НА ТУРИСТИЧЕСКИХ ПОЕЗДАХ ДАЛЬНЕГО СЛЕДОВАНИЯ ИЗ САМАРЫ ПРОЕКТА</a:t>
            </a:r>
            <a:r>
              <a:rPr lang="ru-RU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«МОЯ ВЕЛИКАЯ РОССИЯ»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u="sng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12-14 октября 2012 г.</a:t>
            </a:r>
            <a:r>
              <a:rPr lang="ru-RU" sz="1500" b="1" dirty="0">
                <a:solidFill>
                  <a:srgbClr val="FF3333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600" b="1" dirty="0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г. Пензу</a:t>
            </a:r>
            <a:r>
              <a:rPr lang="ru-RU" sz="16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</a:t>
            </a:r>
            <a:r>
              <a:rPr lang="ru-RU" sz="15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Самара-Пенза-Самара</a:t>
            </a:r>
            <a:r>
              <a:rPr lang="ru-RU" sz="15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</a:t>
            </a:r>
            <a:r>
              <a:rPr lang="ru-RU" sz="1400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к 198 годовщине со дня рождения М. Ю. Лермонтова,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                                         120-летию знаменитой художественной  галереи   им. К. А. Савицкого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 dirty="0">
                <a:solidFill>
                  <a:srgbClr val="3366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310 наших туристов</a:t>
            </a:r>
            <a:r>
              <a:rPr lang="ru-RU" sz="1300" b="1" dirty="0">
                <a:solidFill>
                  <a:srgbClr val="3366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</a:t>
            </a:r>
            <a:r>
              <a:rPr lang="ru-RU" sz="13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увидели красивый г. Пензу, побывали в </a:t>
            </a:r>
            <a:r>
              <a:rPr lang="ru-RU" sz="1300" b="1" dirty="0" smtClean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туре выходного дня в Тарханах</a:t>
            </a:r>
            <a:r>
              <a:rPr lang="ru-RU" sz="13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, на родине М. Ю. Лермонтова с программой «Романтика светского бала», посетили музей одной картины, побывали на спектакле Доктора </a:t>
            </a:r>
            <a:r>
              <a:rPr lang="ru-RU" sz="1300" b="1" dirty="0" err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Дапертутто</a:t>
            </a:r>
            <a:r>
              <a:rPr lang="ru-RU" sz="13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, воплощающего идеи В. Мейерхольда, побывали в художественной галерее им. Савицкого, которой исполнилось 120 лет, а в губернаторском доме в Пензе и в Тарханах мы были участниками настоящего романтического бала! Туристы прихватили с собой специально из Самары даже бальные наряды!  Мы побывали в г.  Наровчат, на родине и в единственном в России музее А. Куприна, побывали в таинственной пещере отшельников-монахов, мужском монастыре монахов, посетили строгий по укладу </a:t>
            </a:r>
            <a:r>
              <a:rPr lang="ru-RU" sz="1300" b="1" dirty="0" err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Троице-Сканов</a:t>
            </a:r>
            <a:r>
              <a:rPr lang="ru-RU" sz="13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женский монастырь в рамках паломнического маршрута «Тайны Наровчата». Специально была разработана авторская программа «К нам приехали гусары» с посещением бала-представления в губернаторском доме в г. Пенза.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300" b="1" dirty="0">
              <a:solidFill>
                <a:srgbClr val="555555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400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400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215900"/>
            <a:ext cx="424815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4618038"/>
            <a:ext cx="1647825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8" y="5121275"/>
            <a:ext cx="2524125" cy="178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9588" y="5121275"/>
            <a:ext cx="2476500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9100" y="5121275"/>
            <a:ext cx="2406650" cy="178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44463" y="360363"/>
            <a:ext cx="10152062" cy="662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600" b="1" dirty="0" smtClean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ЖЕЛЕЗНОДОРОЖНЫЕ </a:t>
            </a:r>
            <a:r>
              <a:rPr lang="ru-RU" sz="1600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ТУРЫ НА ТУРИСТИЧЕСКИХ ПОЕЗДАХ ДАЛЬНЕГО СЛЕДОВАНИЯ ИЗ САМАРЫ ПРОЕКТА</a:t>
            </a:r>
            <a:r>
              <a:rPr lang="ru-RU" sz="1600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«МОЯ ВЕЛИКАЯ РОССИЯ»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u="sng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16-18 ноября 2012 г.</a:t>
            </a:r>
            <a:r>
              <a:rPr lang="ru-RU" sz="1500" b="1" dirty="0">
                <a:solidFill>
                  <a:srgbClr val="FF3333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600" b="1" dirty="0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г. Нижний Новгород. </a:t>
            </a:r>
            <a:r>
              <a:rPr lang="ru-RU" sz="15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268 туристов. Тур  к 400-летию российской                                                                          государственности и Дню народного единства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</a:t>
            </a:r>
            <a:r>
              <a:rPr lang="ru-RU" sz="1300" b="1" dirty="0" smtClean="0">
                <a:solidFill>
                  <a:srgbClr val="FF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Маршрут выходного дня </a:t>
            </a:r>
            <a:r>
              <a:rPr lang="ru-RU" sz="1300" b="1" dirty="0" smtClean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:</a:t>
            </a:r>
            <a:r>
              <a:rPr lang="ru-RU" sz="1500" b="1" dirty="0" smtClean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b="1" dirty="0" smtClean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Самара- </a:t>
            </a:r>
            <a:r>
              <a:rPr lang="ru-RU" sz="1300" b="1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Арзамас (Дивеево, Болдино)- Н. Новгород (Городец, Семенов)-Арзамас -Самара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2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Туристов встречали нижегородские купцы, коробейники,  исторические персонажи, в Болдино и в </a:t>
            </a:r>
            <a:r>
              <a:rPr lang="ru-RU" sz="1200" b="1" dirty="0" err="1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Дивеевской</a:t>
            </a:r>
            <a:r>
              <a:rPr lang="ru-RU" sz="1200" b="1" dirty="0">
                <a:solidFill>
                  <a:srgbClr val="555555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слободе туристов так же ожидала театрализованная встреча. Мы побывали на обзорной экскурсии по городу, в красивейшем с. Болдино, связанном с именем великого А. С. Пушкина, единственном в России музее самоваров в городе Городце, посетили мастер-классы по гончарному делу, городецкой росписи в г. Городце и хохломской росписи в г. Семенове , прокатились по единственной в России городской канатной дороге в г. Н. Новгороде, посетили известные достопримечательности и музейные комплексы. Для паломников состоялся маршрут в Дивеево «Четвертый удел Пресвятой Богородицы».</a:t>
            </a:r>
            <a:r>
              <a:rPr lang="ru-RU" sz="1200" b="1" dirty="0">
                <a:solidFill>
                  <a:srgbClr val="3366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Туристы отправились по  экскурсионным программам: «Золотая хохлома», «Древний город Городец», «Один день в Нижнем Новгороде», «Болдинская осень».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b="1" dirty="0">
              <a:solidFill>
                <a:srgbClr val="0000FF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u="sng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11-13 октября 2013 г. </a:t>
            </a:r>
            <a:r>
              <a:rPr lang="ru-RU" sz="1600" b="1" dirty="0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г. Нижний Новгород</a:t>
            </a:r>
            <a:r>
              <a:rPr lang="ru-RU" sz="1600" b="1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.  </a:t>
            </a:r>
            <a:r>
              <a:rPr lang="ru-RU" sz="15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500 туристов. Ко Дню пожилого человека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b="1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С посещением Дивеево, Арзамаса, Нижнего Новгорода, Городца, Семенова.  В туре смогли побывать уже 500 человек! К полюбившимся маршрутам прибавился маршрут»Муромские сказы» с посещением г. Мурома»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300" b="1" dirty="0">
              <a:solidFill>
                <a:srgbClr val="000000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dirty="0">
              <a:solidFill>
                <a:srgbClr val="0000FF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dirty="0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dirty="0">
              <a:solidFill>
                <a:srgbClr val="0000FF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444" y="0"/>
            <a:ext cx="41052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192713"/>
            <a:ext cx="2808287" cy="172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4976813"/>
            <a:ext cx="1584325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192713"/>
            <a:ext cx="26638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9" descr="http://profcentre.ru/images/photos/20/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5192713"/>
            <a:ext cx="22558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4463" y="431800"/>
            <a:ext cx="10223500" cy="662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>
                <a:solidFill>
                  <a:srgbClr val="2323DC"/>
                </a:solidFill>
                <a:latin typeface="Verdana" pitchFamily="32" charset="0"/>
                <a:cs typeface="Arial" charset="0"/>
              </a:rPr>
              <a:t>ЖЕЛЕЗНОДОРОЖНЫЕ ТУРЫ НА ТУРИСТИЧЕСКИХ ПОЕЗДАХ ДАЛЬНЕГО СЛЕДОВАНИЯ ИЗ САМАРЫ ПРОЕКТА</a:t>
            </a:r>
            <a:r>
              <a:rPr lang="ru-RU" b="1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«МОЯ ВЕЛИКАЯ РОССИЯ»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u="sng">
                <a:solidFill>
                  <a:srgbClr val="000000"/>
                </a:solidFill>
                <a:latin typeface="Verdana" pitchFamily="32" charset="0"/>
                <a:cs typeface="Arial" charset="0"/>
              </a:rPr>
              <a:t>29 декабря 2012-04 января 2013 г. </a:t>
            </a:r>
            <a:r>
              <a:rPr lang="ru-RU" sz="1500" b="1">
                <a:solidFill>
                  <a:srgbClr val="FF3333"/>
                </a:solidFill>
                <a:latin typeface="Verdana" pitchFamily="32" charset="0"/>
                <a:cs typeface="Arial" charset="0"/>
              </a:rPr>
              <a:t> </a:t>
            </a:r>
            <a:r>
              <a:rPr lang="ru-RU" sz="1600" b="1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г. САНКТ-ПЕТЕРБУРГ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600" b="1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                    </a:t>
            </a:r>
            <a:r>
              <a:rPr lang="ru-RU" sz="1600" b="1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190</a:t>
            </a:r>
            <a:r>
              <a:rPr lang="ru-RU" sz="1500" b="1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туристов. Новогодний тур.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>
                <a:solidFill>
                  <a:srgbClr val="0000FF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                        К году 400-летия династии Романовых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900" b="1">
              <a:solidFill>
                <a:srgbClr val="0000FF"/>
              </a:solidFill>
              <a:latin typeface="Arial;Tahom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Программы "Дворцовый  Петербург", "Новогодний Петербург",  "О, балов час блестящий!"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Туристы побывали на обзорной экскурсии по городу, побывали в Петергофе и Царском селе,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Екатерининском дворце, на Дворцовой площади в самую новогоднюю ночь, осмотрели памятники и достопримечательности царственного  Петербурга, даже побывали на настоящем балу в настоящих бальных костюмах, пережив атмосферу дворцового Петербурга и эпоху династии Романовых!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Туристы проживали 3 дня/2 ночи в гостиницах со всеми удобствами</a:t>
            </a:r>
            <a:r>
              <a:rPr lang="ru-RU" sz="1300" b="1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Наш Новогодний туристический поезд туристы назвали путешествием в сказку.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300" b="1">
              <a:solidFill>
                <a:srgbClr val="000000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b="1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300" b="1">
              <a:solidFill>
                <a:srgbClr val="000000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287338"/>
            <a:ext cx="41052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545013"/>
            <a:ext cx="3248025" cy="207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545013"/>
            <a:ext cx="3384550" cy="207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4545013"/>
            <a:ext cx="3311525" cy="207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6200" y="287338"/>
            <a:ext cx="10291763" cy="684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b="1" dirty="0">
              <a:solidFill>
                <a:srgbClr val="2323DC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b="1" dirty="0">
                <a:solidFill>
                  <a:srgbClr val="2323DC"/>
                </a:solidFill>
                <a:latin typeface="Verdana" pitchFamily="32" charset="0"/>
                <a:cs typeface="Arial" charset="0"/>
              </a:rPr>
              <a:t>ЖЕЛЕЗНОДОРОЖНЫЕ ТУРЫ НА ТУРИСТИЧЕСКИХ ПОЕЗДАХ ДАЛЬНЕГО СЛЕДОВАНИЯ ИЗ САМАРЫ ПРОЕКТА</a:t>
            </a:r>
            <a:r>
              <a:rPr lang="ru-RU" b="1" dirty="0">
                <a:solidFill>
                  <a:srgbClr val="FF0000"/>
                </a:solidFill>
                <a:latin typeface="Verdana" pitchFamily="32" charset="0"/>
                <a:cs typeface="Arial" charset="0"/>
              </a:rPr>
              <a:t> «МОЯ ВЕЛИКАЯ РОССИЯ»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500" b="1" dirty="0">
              <a:solidFill>
                <a:srgbClr val="FF0000"/>
              </a:solidFill>
              <a:latin typeface="Verdana" pitchFamily="32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500" b="1" u="sng" dirty="0">
                <a:solidFill>
                  <a:srgbClr val="000000"/>
                </a:solidFill>
                <a:latin typeface="Verdana" pitchFamily="32" charset="0"/>
                <a:cs typeface="Arial" charset="0"/>
              </a:rPr>
              <a:t>08-10 мая 2013 г. тур </a:t>
            </a:r>
            <a:r>
              <a:rPr lang="ru-RU" sz="1600" b="1" dirty="0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г. город-герой ВОЛГОГРАД «ДЕНЬ ПОБЕДЫ!» к 70-летию  Сталинградской битвы.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победное путешествие </a:t>
            </a:r>
            <a:r>
              <a:rPr lang="ru-RU" sz="1300" dirty="0" smtClean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праздничные дни торжественно </a:t>
            </a: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с платформы железнодорожного вокзала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г. Самары отправились 300 жителей и гостей губернии, которые специально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приехали из Уфы, Пензы, Ульяновска.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г. Волгограде туристов ожидала торжественная праздничная встреча,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большая экскурсионная программа с профессиональными экскурсоводами,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посещение памятных мест, связанных с героическими событиями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Сталинградской битвы: музея-панорамы "Сталинградская битва", Мамаева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Кургана, Вечного огня, Дома Павлова, музея Памяти, мельницы </a:t>
            </a:r>
            <a:r>
              <a:rPr lang="ru-RU" sz="1300" dirty="0" err="1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Грудинина</a:t>
            </a: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Аллеи героев. В завершении программы туристы посетили праздничный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салют и шоу фейерверков над Волгой в честь Великой Победы.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В туре приняли участие труженики тыла, дети фронта, группы школьников, студентов, семьи с детьми, пенсионеры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300" b="1" dirty="0">
                <a:solidFill>
                  <a:srgbClr val="000000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600" b="1" dirty="0">
              <a:solidFill>
                <a:srgbClr val="FF3333"/>
              </a:solidFill>
              <a:latin typeface="Verdan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1600" b="1" dirty="0">
                <a:solidFill>
                  <a:srgbClr val="FF3333"/>
                </a:solidFill>
                <a:latin typeface="Verdana" pitchFamily="32" charset="0"/>
                <a:ea typeface="Arial;Tahoma" pitchFamily="32" charset="0"/>
                <a:cs typeface="Arial;Tahoma" pitchFamily="32" charset="0"/>
              </a:rPr>
              <a:t>                                                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900" b="1" dirty="0">
              <a:solidFill>
                <a:srgbClr val="0000FF"/>
              </a:solidFill>
              <a:latin typeface="Arial;Tahoma" pitchFamily="32" charset="0"/>
              <a:ea typeface="Arial;Tahoma" pitchFamily="32" charset="0"/>
              <a:cs typeface="Arial;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900" b="1" dirty="0">
              <a:solidFill>
                <a:srgbClr val="0000FF"/>
              </a:solidFill>
              <a:latin typeface="Arial;Tahoma" pitchFamily="32" charset="0"/>
              <a:ea typeface="Arial;Tahoma" pitchFamily="32" charset="0"/>
              <a:cs typeface="Arial;Tahoma" pitchFamily="32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287338"/>
            <a:ext cx="41052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049838"/>
            <a:ext cx="2736850" cy="171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2312988"/>
            <a:ext cx="2749550" cy="197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049838"/>
            <a:ext cx="2808288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5049838"/>
            <a:ext cx="2879725" cy="171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1790</Words>
  <Application>Microsoft Office PowerPoint</Application>
  <PresentationFormat>Произвольный</PresentationFormat>
  <Paragraphs>453</Paragraphs>
  <Slides>18</Slides>
  <Notes>18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Межрегиональный проект туров выходного дня на туристических поездах</dc:title>
  <dc:creator>IRONMANN (AKA SHAMAN)</dc:creator>
  <cp:lastModifiedBy>Homik</cp:lastModifiedBy>
  <cp:revision>101</cp:revision>
  <cp:lastPrinted>2013-12-03T09:52:10Z</cp:lastPrinted>
  <dcterms:created xsi:type="dcterms:W3CDTF">2012-06-06T08:05:51Z</dcterms:created>
  <dcterms:modified xsi:type="dcterms:W3CDTF">2014-10-20T09:12:50Z</dcterms:modified>
</cp:coreProperties>
</file>