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72" r:id="rId10"/>
    <p:sldId id="273" r:id="rId11"/>
    <p:sldId id="269" r:id="rId12"/>
    <p:sldId id="263" r:id="rId13"/>
    <p:sldId id="264" r:id="rId14"/>
    <p:sldId id="265" r:id="rId15"/>
    <p:sldId id="266" r:id="rId16"/>
    <p:sldId id="268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0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8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66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0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37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3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68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5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8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9A3D-9AE1-420B-829A-9A9CFA6094D7}" type="datetimeFigureOut">
              <a:rPr lang="ru-RU" smtClean="0"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BCD41-57B9-428A-9D91-A0B70A1AA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1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040" y="116632"/>
            <a:ext cx="77724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zhitsa" pitchFamily="2" charset="0"/>
              </a:rPr>
              <a:t>ГУ ТО «»»»»»»»Центр развития культуры и туризма</a:t>
            </a:r>
            <a:r>
              <a:rPr lang="ru-RU" dirty="0" smtClean="0">
                <a:latin typeface="Izhitsa" pitchFamily="2" charset="0"/>
              </a:rPr>
              <a:t>»</a:t>
            </a:r>
            <a:endParaRPr lang="ru-RU" dirty="0">
              <a:latin typeface="Izhitsa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805941"/>
            <a:ext cx="8496944" cy="2052059"/>
          </a:xfrm>
          <a:effectLst>
            <a:glow rad="50800">
              <a:schemeClr val="bg1">
                <a:alpha val="80000"/>
              </a:schemeClr>
            </a:glow>
            <a:outerShdw blurRad="50800" dist="38100" dir="2700000" algn="tl" rotWithShape="0">
              <a:schemeClr val="bg1">
                <a:alpha val="80000"/>
              </a:schemeClr>
            </a:outerShdw>
            <a:softEdge rad="63500"/>
          </a:effectLst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a_AntiqueTradyBrk" panose="02020605060303030202" pitchFamily="18" charset="-52"/>
              </a:rPr>
              <a:t>Военно-исторический маршрут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_AntiqueTradyBrk" panose="02020605060303030202" pitchFamily="18" charset="-52"/>
              </a:rPr>
              <a:t> </a:t>
            </a:r>
          </a:p>
          <a:p>
            <a:r>
              <a:rPr lang="ru-RU" sz="3600" b="1" cap="all" dirty="0" smtClean="0">
                <a:solidFill>
                  <a:schemeClr val="tx2">
                    <a:lumMod val="50000"/>
                  </a:schemeClr>
                </a:solidFill>
                <a:latin typeface="a_AntiqueTradyBrk" panose="02020605060303030202" pitchFamily="18" charset="-52"/>
              </a:rPr>
              <a:t>«</a:t>
            </a:r>
            <a:r>
              <a:rPr lang="ru-RU" sz="3600" b="1" cap="all" dirty="0">
                <a:solidFill>
                  <a:schemeClr val="tx2">
                    <a:lumMod val="50000"/>
                  </a:schemeClr>
                </a:solidFill>
                <a:latin typeface="a_AntiqueTradyBrk" panose="02020605060303030202" pitchFamily="18" charset="-52"/>
              </a:rPr>
              <a:t>ГЕРОИЧЕСКИЕ СТРАНИЦЫ </a:t>
            </a:r>
            <a:endParaRPr lang="ru-RU" sz="3600" b="1" cap="all" dirty="0" smtClean="0">
              <a:solidFill>
                <a:schemeClr val="tx2">
                  <a:lumMod val="50000"/>
                </a:schemeClr>
              </a:solidFill>
              <a:latin typeface="a_AntiqueTradyBrk" panose="02020605060303030202" pitchFamily="18" charset="-52"/>
            </a:endParaRPr>
          </a:p>
          <a:p>
            <a:r>
              <a:rPr lang="ru-RU" sz="3600" b="1" cap="all" dirty="0" smtClean="0">
                <a:solidFill>
                  <a:schemeClr val="tx2">
                    <a:lumMod val="50000"/>
                  </a:schemeClr>
                </a:solidFill>
                <a:latin typeface="a_AntiqueTradyBrk" panose="02020605060303030202" pitchFamily="18" charset="-52"/>
              </a:rPr>
              <a:t>ТУЛЬСКОЙ </a:t>
            </a:r>
            <a:r>
              <a:rPr lang="ru-RU" sz="3600" b="1" cap="all" dirty="0">
                <a:solidFill>
                  <a:schemeClr val="tx2">
                    <a:lumMod val="50000"/>
                  </a:schemeClr>
                </a:solidFill>
                <a:latin typeface="a_AntiqueTradyBrk" panose="02020605060303030202" pitchFamily="18" charset="-52"/>
              </a:rPr>
              <a:t>ЗЕМЛИ»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882554"/>
          </a:xfrm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algn="r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В 2013 году на Куликовом поле началось строительство нового музейного комплекса «Поле Куликовской битвы». Новый музей – это новая жизнь памятного места. Перед его создателями стоит непростая задача: соединить прошлое, которое хранит Куликово поле и его мемориалы, с современностью, требующей самых свежих идей и способов подачи традиционных фактов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.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7" name="Половина рамки 6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Половина рамки 7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35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20680"/>
          </a:xfrm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 smtClean="0">
                <a:latin typeface="a_AntiqueTradyBrk" panose="02020605060303030202" pitchFamily="18" charset="-52"/>
                <a:ea typeface="+mj-ea"/>
                <a:cs typeface="+mj-cs"/>
              </a:rPr>
              <a:t>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Куликово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поле – единственный в России музей этой эпохальной средневековой битвы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ru-RU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2400" dirty="0" smtClean="0"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2400" dirty="0"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2400" dirty="0" smtClean="0"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2400" dirty="0" smtClean="0"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В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сентябре 2014 года  в музее-заповеднике состоялось торжественное празднование 700-летия преподобного Сергия Радонежского.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В мероприятиях приняли участие председатель правительства Российской Федерации Д.А. и святейший Патриарх Московский и всея Руси Кирилл.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960440"/>
          </a:xfr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С XVI века Тула – кузница русского оружия. Построенная по приказу Петра I в 1712 году первая ружейная мануфактура послужила родоначальницей </a:t>
            </a:r>
            <a:endParaRPr lang="ru-RU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оружейного 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дела России. </a:t>
            </a:r>
            <a:endParaRPr lang="ru-RU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Сейчас 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современное оружие, производимое туляками, знают не только в России, </a:t>
            </a:r>
            <a:endParaRPr lang="ru-RU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но 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и во всем мире.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3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647" y="358010"/>
            <a:ext cx="8229600" cy="60486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В декабре 1775 года императрица Екатерина II распорядилась создать Палату редкого и образцового оружия в Туле. Сегодня уникальные коллекции оружия, холодного и огнестрельного оружия XVIII-XXI вв., современного охотничьего, спортивного и боевого оружия тульского производства экспонируются и хранятся в двух зданиях: под старинными сводами Богоявленского собора на территории Тульского Кремля и в новом 5-этажном здании в форме богатырского шлема (с 2012 года).</a:t>
            </a:r>
          </a:p>
          <a:p>
            <a:pPr marL="0" indent="0">
              <a:buNone/>
            </a:pPr>
            <a:endParaRPr lang="ru-RU" sz="3000" dirty="0">
              <a:latin typeface="a_AntiqueTradyBrk" panose="02020605060303030202" pitchFamily="18" charset="-52"/>
              <a:ea typeface="+mj-ea"/>
              <a:cs typeface="+mj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9512" y="69978"/>
            <a:ext cx="8793360" cy="6624736"/>
            <a:chOff x="179512" y="116632"/>
            <a:chExt cx="8793360" cy="6624736"/>
          </a:xfrm>
        </p:grpSpPr>
        <p:sp>
          <p:nvSpPr>
            <p:cNvPr id="7" name="Половина рамки 6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Половина рамки 7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3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  <a:effectLst>
            <a:glow rad="50800">
              <a:schemeClr val="tx1">
                <a:alpha val="82000"/>
              </a:schemeClr>
            </a:glow>
            <a:outerShdw blurRad="50800" dist="38100" dir="2700000" algn="tl" rotWithShape="0">
              <a:schemeClr val="tx1">
                <a:alpha val="40000"/>
              </a:schemeClr>
            </a:outerShdw>
            <a:softEdge rad="254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Тула и Тульская область внесли свой вклад в дело победы в Великой Отечественной войне. 27 туляков стали Героями Советского Союза, трое - полными кавалерами орденов Славы. За мужество и стойкость, проявленные защитниками Тулы при героической обороне города, сыгравшей важную роль в разгроме немецко-фашистских войск под Москвой в период Великой Отечественной войны, и за достигнутые успехи в развитии народного хозяйства, Тула награждена орденом Ленина, ей присвоено почетное звание «город-герой» с вручением медали «Золотая Звезда».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69978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8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2" y="548681"/>
            <a:ext cx="8229600" cy="59046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Отдать </a:t>
            </a:r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дань памяти героям, </a:t>
            </a:r>
            <a:endParaRPr lang="ru-RU" sz="3000" dirty="0" smtClean="0">
              <a:solidFill>
                <a:schemeClr val="bg1"/>
              </a:solidFill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отдавшим </a:t>
            </a:r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свои жизни </a:t>
            </a:r>
            <a:endParaRPr lang="ru-RU" sz="3000" dirty="0" smtClean="0">
              <a:solidFill>
                <a:schemeClr val="bg1"/>
              </a:solidFill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ради </a:t>
            </a:r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мира на Земле, </a:t>
            </a:r>
            <a:endParaRPr lang="ru-RU" sz="3000" dirty="0" smtClean="0">
              <a:solidFill>
                <a:schemeClr val="bg1"/>
              </a:solidFill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и </a:t>
            </a:r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зажечь в память о них </a:t>
            </a:r>
            <a:endParaRPr lang="ru-RU" sz="3000" dirty="0" smtClean="0">
              <a:solidFill>
                <a:schemeClr val="bg1"/>
              </a:solidFill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свечу </a:t>
            </a:r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можно в зале боевой </a:t>
            </a: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славы Тульского областного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краеведческого музея,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который в декабре 2013 года,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в преддверии Года культуры в России, после реставрации вновь распахнул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  <a:ea typeface="+mj-ea"/>
                <a:cs typeface="+mj-cs"/>
              </a:rPr>
              <a:t>свои двери.</a:t>
            </a:r>
            <a:endParaRPr lang="ru-RU" sz="3000" dirty="0">
              <a:solidFill>
                <a:schemeClr val="bg1"/>
              </a:solidFill>
              <a:latin typeface="a_AntiqueTradyBrk" panose="02020605060303030202" pitchFamily="18" charset="-52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632" y="3140968"/>
            <a:ext cx="8810872" cy="3456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Музей военной истории Тульского края – один из самых молодых музеев нашего региона. Главной целью, поставленной перед музеем, стало патриотическое воспитание, увековечение военно-исторических событий </a:t>
            </a:r>
            <a:endParaRPr lang="ru-RU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на 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территории Тульского края, героического подвига наших земляков в Великой Отечественной войне.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8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328592" cy="1872208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tx2">
                    <a:lumMod val="50000"/>
                  </a:schemeClr>
                </a:solidFill>
                <a:latin typeface="Izhitsa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97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872" y="836712"/>
            <a:ext cx="8229600" cy="1800200"/>
          </a:xfrm>
          <a:effectLst>
            <a:outerShdw blurRad="50800" dist="38100" dir="2700000" algn="ctr" rotWithShape="0">
              <a:schemeClr val="bg1">
                <a:alpha val="50000"/>
              </a:scheme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a_AntiqueTradyBrk" panose="02020605060303030202" pitchFamily="18" charset="-52"/>
              </a:rPr>
              <a:t>На протяжении  всей  своей истории, Тула всегда была городом-стражем, надежной защитницей сердца России - Москвы</a:t>
            </a:r>
            <a:r>
              <a:rPr lang="ru-RU" dirty="0" smtClean="0">
                <a:latin typeface="a_AntiqueTradyBrk" panose="02020605060303030202" pitchFamily="18" charset="-52"/>
              </a:rPr>
              <a:t>.</a:t>
            </a:r>
            <a:endParaRPr lang="ru-RU" dirty="0">
              <a:latin typeface="a_AntiqueTradyBrk" panose="02020605060303030202" pitchFamily="18" charset="-52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12" name="Половина рамки 11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оловина рамки 12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6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92" y="4149080"/>
            <a:ext cx="8229600" cy="2160240"/>
          </a:xfrm>
          <a:effectLst>
            <a:outerShdw blurRad="50800" dist="38100" dir="2700000" algn="ctr" rotWithShape="0">
              <a:schemeClr val="tx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n-ea"/>
                <a:cs typeface="+mn-cs"/>
              </a:rPr>
              <a:t>Не</a:t>
            </a: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 раз тульские земли становились ареной кровопролитной борьбы с чужеземцами, но за всю историю ни  один завоеватель не ступал на территорию Тульского кремля.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8" name="Половина рамки 7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Половина рамки 8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5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94312"/>
            <a:ext cx="8229600" cy="1287016"/>
          </a:xfrm>
          <a:effectLst>
            <a:outerShdw blurRad="50800" dist="38100" dir="2700000" algn="ctr" rotWithShape="0">
              <a:schemeClr val="tx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</a:rPr>
              <a:t>Это не удалось ни полчищам ордынского темника Мамая, разгромленным </a:t>
            </a: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</a:rPr>
              <a:t/>
            </a:r>
            <a:b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</a:rPr>
            </a:br>
            <a:r>
              <a:rPr lang="ru-RU" sz="3000" dirty="0" smtClean="0">
                <a:solidFill>
                  <a:schemeClr val="bg1"/>
                </a:solidFill>
                <a:latin typeface="a_AntiqueTradyBrk" panose="02020605060303030202" pitchFamily="18" charset="-52"/>
              </a:rPr>
              <a:t>в </a:t>
            </a:r>
            <a:r>
              <a:rPr lang="ru-RU" sz="3000" dirty="0">
                <a:solidFill>
                  <a:schemeClr val="bg1"/>
                </a:solidFill>
                <a:latin typeface="a_AntiqueTradyBrk" panose="02020605060303030202" pitchFamily="18" charset="-52"/>
              </a:rPr>
              <a:t>1380 году на Куликовом поле,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9" name="Половина рамки 8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оловина рамки 9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2074242"/>
          </a:xfrm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algn="r"/>
            <a:r>
              <a:rPr lang="ru-RU" sz="3000" dirty="0">
                <a:latin typeface="a_AntiqueTradyBrk" panose="02020605060303030202" pitchFamily="18" charset="-52"/>
              </a:rPr>
              <a:t>ни тридцатитысячным войскам крымского хана </a:t>
            </a:r>
            <a:r>
              <a:rPr lang="ru-RU" sz="3000" dirty="0" err="1">
                <a:latin typeface="a_AntiqueTradyBrk" panose="02020605060303030202" pitchFamily="18" charset="-52"/>
              </a:rPr>
              <a:t>Девлет-Гирея</a:t>
            </a:r>
            <a:r>
              <a:rPr lang="ru-RU" sz="3000" dirty="0">
                <a:latin typeface="a_AntiqueTradyBrk" panose="02020605060303030202" pitchFamily="18" charset="-52"/>
              </a:rPr>
              <a:t>, безуспешно осаждавшему в 1552 году </a:t>
            </a:r>
            <a:r>
              <a:rPr lang="ru-RU" sz="3000" dirty="0" smtClean="0">
                <a:latin typeface="a_AntiqueTradyBrk" panose="02020605060303030202" pitchFamily="18" charset="-52"/>
              </a:rPr>
              <a:t/>
            </a:r>
            <a:br>
              <a:rPr lang="ru-RU" sz="3000" dirty="0" smtClean="0">
                <a:latin typeface="a_AntiqueTradyBrk" panose="02020605060303030202" pitchFamily="18" charset="-52"/>
              </a:rPr>
            </a:br>
            <a:r>
              <a:rPr lang="ru-RU" sz="3000" dirty="0" smtClean="0">
                <a:latin typeface="a_AntiqueTradyBrk" panose="02020605060303030202" pitchFamily="18" charset="-52"/>
              </a:rPr>
              <a:t>Тульский </a:t>
            </a:r>
            <a:r>
              <a:rPr lang="ru-RU" sz="3000" dirty="0">
                <a:latin typeface="a_AntiqueTradyBrk" panose="02020605060303030202" pitchFamily="18" charset="-52"/>
              </a:rPr>
              <a:t>кремль,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6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algn="l"/>
            <a:r>
              <a:rPr lang="ru-RU" sz="3000" dirty="0">
                <a:latin typeface="a_AntiqueTradyBrk" panose="02020605060303030202" pitchFamily="18" charset="-52"/>
              </a:rPr>
              <a:t>ни армии Наполеона, который жаждал прорваться к арсеналу и щиту </a:t>
            </a:r>
            <a:r>
              <a:rPr lang="ru-RU" sz="3000" dirty="0" smtClean="0">
                <a:latin typeface="a_AntiqueTradyBrk" panose="02020605060303030202" pitchFamily="18" charset="-52"/>
              </a:rPr>
              <a:t/>
            </a:r>
            <a:br>
              <a:rPr lang="ru-RU" sz="3000" dirty="0" smtClean="0">
                <a:latin typeface="a_AntiqueTradyBrk" panose="02020605060303030202" pitchFamily="18" charset="-52"/>
              </a:rPr>
            </a:br>
            <a:r>
              <a:rPr lang="ru-RU" sz="3000" dirty="0" smtClean="0">
                <a:latin typeface="a_AntiqueTradyBrk" panose="02020605060303030202" pitchFamily="18" charset="-52"/>
              </a:rPr>
              <a:t>России в </a:t>
            </a:r>
            <a:r>
              <a:rPr lang="ru-RU" sz="3000" dirty="0">
                <a:latin typeface="a_AntiqueTradyBrk" panose="02020605060303030202" pitchFamily="18" charset="-52"/>
              </a:rPr>
              <a:t>1812 году.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039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793360" cy="4525963"/>
          </a:xfrm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3000" dirty="0">
                <a:latin typeface="a_AntiqueTradyBrk" panose="02020605060303030202" pitchFamily="18" charset="-52"/>
                <a:ea typeface="+mj-ea"/>
                <a:cs typeface="+mj-cs"/>
              </a:rPr>
              <a:t>Сегодня о боевом прошлом города напоминает Тульский кремль, где можно воочию увидеть древние стены и башни, прогуляться по «боевому ходу» средневековой крепости, полюбоваться живописной панорамой старинного города, открывающейся с высоты каменных стен.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6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4869160"/>
            <a:ext cx="8640960" cy="1872208"/>
          </a:xfrm>
          <a:prstGeom prst="roundRect">
            <a:avLst/>
          </a:prstGeom>
          <a:gradFill flip="none" rotWithShape="1">
            <a:gsLst>
              <a:gs pos="1000">
                <a:schemeClr val="accent1">
                  <a:tint val="66000"/>
                  <a:satMod val="160000"/>
                  <a:alpha val="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408712"/>
          </a:xfrm>
          <a:effectLst>
            <a:outerShdw blurRad="50800" dist="38100" dir="2700000" algn="tl" rotWithShape="0">
              <a:schemeClr val="bg1">
                <a:alpha val="50000"/>
              </a:schemeClr>
            </a:outerShdw>
          </a:effec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Долгое время неотъемлемой частью Тульского кремля являлась Колокольня Успенского собора высотой 70 метров с курантами и золоченым шпилем. После пожара в 1936 году она была разобрана. </a:t>
            </a: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endParaRPr lang="ru-RU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AntiqueTradyBrk" panose="02020605060303030202" pitchFamily="18" charset="-52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В </a:t>
            </a: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  <a:ea typeface="+mj-ea"/>
                <a:cs typeface="+mj-cs"/>
              </a:rPr>
              <a:t>2014 году колокольню воссоздали. После ремонтно-реставрационных работ на территории Тульского кремля можно посетить Торговые ряды, музейно-выставочный комплекс, экспозиции в 5 башнях кремля и многое другое.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5" name="Половина рамки 4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оловина рамки 5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6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20888"/>
            <a:ext cx="8229600" cy="427707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В 1380 году между реками Дон,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Непрядва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 и Красивая Меча произошло сражение войск золотоордынского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беклярибека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ntiqueTradyBrk" panose="02020605060303030202" pitchFamily="18" charset="-52"/>
              </a:rPr>
              <a:t> Мамая и объединенных сил русских князей под предводительством великого князя московского Дмитрия Ивановича Донского. На территории Куликова поля татаро-монгольское войско потерпело поражение. Победа русского оружия, по сути, изменила течение истории.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79512" y="116632"/>
            <a:ext cx="8793360" cy="6624736"/>
            <a:chOff x="179512" y="116632"/>
            <a:chExt cx="8793360" cy="6624736"/>
          </a:xfrm>
        </p:grpSpPr>
        <p:sp>
          <p:nvSpPr>
            <p:cNvPr id="6" name="Половина рамки 5"/>
            <p:cNvSpPr/>
            <p:nvPr/>
          </p:nvSpPr>
          <p:spPr>
            <a:xfrm>
              <a:off x="179512" y="116632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оловина рамки 6"/>
            <p:cNvSpPr/>
            <p:nvPr/>
          </p:nvSpPr>
          <p:spPr>
            <a:xfrm rot="10800000">
              <a:off x="331912" y="6453336"/>
              <a:ext cx="8640960" cy="288032"/>
            </a:xfrm>
            <a:prstGeom prst="halfFram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358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608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ГУ ТО «»»»»»»»Центр развития культуры и туризма»</vt:lpstr>
      <vt:lpstr>Презентация PowerPoint</vt:lpstr>
      <vt:lpstr>Не раз тульские земли становились ареной кровопролитной борьбы с чужеземцами, но за всю историю ни  один завоеватель не ступал на территорию Тульского кремля.</vt:lpstr>
      <vt:lpstr>Это не удалось ни полчищам ордынского темника Мамая, разгромленным  в 1380 году на Куликовом поле,</vt:lpstr>
      <vt:lpstr>ни тридцатитысячным войскам крымского хана Девлет-Гирея, безуспешно осаждавшему в 1552 году  Тульский кремль,</vt:lpstr>
      <vt:lpstr>ни армии Наполеона, который жаждал прорваться к арсеналу и щиту  России в 1812 году.</vt:lpstr>
      <vt:lpstr>Презентация PowerPoint</vt:lpstr>
      <vt:lpstr>Презентация PowerPoint</vt:lpstr>
      <vt:lpstr>Презентация PowerPoint</vt:lpstr>
      <vt:lpstr>В 2013 году на Куликовом поле началось строительство нового музейного комплекса «Поле Куликовской битвы». Новый музей – это новая жизнь памятного места. Перед его создателями стоит непростая задача: соединить прошлое, которое хранит Куликово поле и его мемориалы, с современностью, требующей самых свежих идей и способов подачи традиционных фактов.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28</cp:revision>
  <dcterms:created xsi:type="dcterms:W3CDTF">2014-10-07T07:59:38Z</dcterms:created>
  <dcterms:modified xsi:type="dcterms:W3CDTF">2014-10-08T11:51:15Z</dcterms:modified>
</cp:coreProperties>
</file>