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1" r:id="rId6"/>
    <p:sldId id="260"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67" autoAdjust="0"/>
    <p:restoredTop sz="86455" autoAdjust="0"/>
  </p:normalViewPr>
  <p:slideViewPr>
    <p:cSldViewPr>
      <p:cViewPr varScale="1">
        <p:scale>
          <a:sx n="73" d="100"/>
          <a:sy n="73" d="100"/>
        </p:scale>
        <p:origin x="-179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7D10DB86-F3B2-455F-9A65-E9A9C0DF71B4}" type="datetimeFigureOut">
              <a:rPr lang="ru-RU" smtClean="0"/>
              <a:pPr/>
              <a:t>04.10.2014</a:t>
            </a:fld>
            <a:endParaRPr lang="ru-RU"/>
          </a:p>
        </p:txBody>
      </p:sp>
      <p:sp>
        <p:nvSpPr>
          <p:cNvPr id="16" name="Номер слайда 15"/>
          <p:cNvSpPr>
            <a:spLocks noGrp="1"/>
          </p:cNvSpPr>
          <p:nvPr>
            <p:ph type="sldNum" sz="quarter" idx="11"/>
          </p:nvPr>
        </p:nvSpPr>
        <p:spPr/>
        <p:txBody>
          <a:bodyPr/>
          <a:lstStyle/>
          <a:p>
            <a:fld id="{C0C7FBEC-EEC5-48F3-8710-4D32850E6940}"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10DB86-F3B2-455F-9A65-E9A9C0DF71B4}" type="datetimeFigureOut">
              <a:rPr lang="ru-RU" smtClean="0"/>
              <a:pPr/>
              <a:t>04.10.2014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C7FBEC-EEC5-48F3-8710-4D32850E694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10DB86-F3B2-455F-9A65-E9A9C0DF71B4}" type="datetimeFigureOut">
              <a:rPr lang="ru-RU" smtClean="0"/>
              <a:pPr/>
              <a:t>04.10.2014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C7FBEC-EEC5-48F3-8710-4D32850E694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7D10DB86-F3B2-455F-9A65-E9A9C0DF71B4}" type="datetimeFigureOut">
              <a:rPr lang="ru-RU" smtClean="0"/>
              <a:pPr/>
              <a:t>04.10.2014</a:t>
            </a:fld>
            <a:endParaRPr lang="ru-RU"/>
          </a:p>
        </p:txBody>
      </p:sp>
      <p:sp>
        <p:nvSpPr>
          <p:cNvPr id="15" name="Номер слайда 14"/>
          <p:cNvSpPr>
            <a:spLocks noGrp="1"/>
          </p:cNvSpPr>
          <p:nvPr>
            <p:ph type="sldNum" sz="quarter" idx="15"/>
          </p:nvPr>
        </p:nvSpPr>
        <p:spPr/>
        <p:txBody>
          <a:bodyPr/>
          <a:lstStyle>
            <a:lvl1pPr algn="ctr">
              <a:defRPr/>
            </a:lvl1pPr>
          </a:lstStyle>
          <a:p>
            <a:fld id="{C0C7FBEC-EEC5-48F3-8710-4D32850E6940}"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D10DB86-F3B2-455F-9A65-E9A9C0DF71B4}" type="datetimeFigureOut">
              <a:rPr lang="ru-RU" smtClean="0"/>
              <a:pPr/>
              <a:t>04.10.2014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C7FBEC-EEC5-48F3-8710-4D32850E6940}"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D10DB86-F3B2-455F-9A65-E9A9C0DF71B4}" type="datetimeFigureOut">
              <a:rPr lang="ru-RU" smtClean="0"/>
              <a:pPr/>
              <a:t>04.10.2014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C7FBEC-EEC5-48F3-8710-4D32850E694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C0C7FBEC-EEC5-48F3-8710-4D32850E6940}"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7D10DB86-F3B2-455F-9A65-E9A9C0DF71B4}" type="datetimeFigureOut">
              <a:rPr lang="ru-RU" smtClean="0"/>
              <a:pPr/>
              <a:t>04.10.2014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D10DB86-F3B2-455F-9A65-E9A9C0DF71B4}" type="datetimeFigureOut">
              <a:rPr lang="ru-RU" smtClean="0"/>
              <a:pPr/>
              <a:t>04.10.2014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0C7FBEC-EEC5-48F3-8710-4D32850E694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10DB86-F3B2-455F-9A65-E9A9C0DF71B4}" type="datetimeFigureOut">
              <a:rPr lang="ru-RU" smtClean="0"/>
              <a:pPr/>
              <a:t>04.10.2014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0C7FBEC-EEC5-48F3-8710-4D32850E694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7D10DB86-F3B2-455F-9A65-E9A9C0DF71B4}" type="datetimeFigureOut">
              <a:rPr lang="ru-RU" smtClean="0"/>
              <a:pPr/>
              <a:t>04.10.2014</a:t>
            </a:fld>
            <a:endParaRPr lang="ru-RU"/>
          </a:p>
        </p:txBody>
      </p:sp>
      <p:sp>
        <p:nvSpPr>
          <p:cNvPr id="9" name="Номер слайда 8"/>
          <p:cNvSpPr>
            <a:spLocks noGrp="1"/>
          </p:cNvSpPr>
          <p:nvPr>
            <p:ph type="sldNum" sz="quarter" idx="15"/>
          </p:nvPr>
        </p:nvSpPr>
        <p:spPr/>
        <p:txBody>
          <a:bodyPr/>
          <a:lstStyle/>
          <a:p>
            <a:fld id="{C0C7FBEC-EEC5-48F3-8710-4D32850E6940}"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7D10DB86-F3B2-455F-9A65-E9A9C0DF71B4}" type="datetimeFigureOut">
              <a:rPr lang="ru-RU" smtClean="0"/>
              <a:pPr/>
              <a:t>04.10.2014</a:t>
            </a:fld>
            <a:endParaRPr lang="ru-RU"/>
          </a:p>
        </p:txBody>
      </p:sp>
      <p:sp>
        <p:nvSpPr>
          <p:cNvPr id="9" name="Номер слайда 8"/>
          <p:cNvSpPr>
            <a:spLocks noGrp="1"/>
          </p:cNvSpPr>
          <p:nvPr>
            <p:ph type="sldNum" sz="quarter" idx="11"/>
          </p:nvPr>
        </p:nvSpPr>
        <p:spPr/>
        <p:txBody>
          <a:bodyPr/>
          <a:lstStyle/>
          <a:p>
            <a:fld id="{C0C7FBEC-EEC5-48F3-8710-4D32850E6940}"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D10DB86-F3B2-455F-9A65-E9A9C0DF71B4}" type="datetimeFigureOut">
              <a:rPr lang="ru-RU" smtClean="0"/>
              <a:pPr/>
              <a:t>04.10.2014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0C7FBEC-EEC5-48F3-8710-4D32850E6940}"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dirty="0" smtClean="0">
                <a:latin typeface="Times New Roman" pitchFamily="18" charset="0"/>
                <a:cs typeface="Times New Roman" pitchFamily="18" charset="0"/>
              </a:rPr>
              <a:t>Эзотерический маршрут выходного дня</a:t>
            </a:r>
            <a:endParaRPr lang="ru-RU" dirty="0">
              <a:latin typeface="Times New Roman" pitchFamily="18" charset="0"/>
              <a:cs typeface="Times New Roman" pitchFamily="18" charset="0"/>
            </a:endParaRPr>
          </a:p>
        </p:txBody>
      </p:sp>
      <p:sp>
        <p:nvSpPr>
          <p:cNvPr id="2" name="Заголовок 1"/>
          <p:cNvSpPr>
            <a:spLocks noGrp="1"/>
          </p:cNvSpPr>
          <p:nvPr>
            <p:ph type="ctrTitle"/>
          </p:nvPr>
        </p:nvSpPr>
        <p:spPr/>
        <p:txBody>
          <a:bodyPr/>
          <a:lstStyle/>
          <a:p>
            <a:r>
              <a:rPr lang="ru-RU" dirty="0" smtClean="0">
                <a:latin typeface="Times New Roman" pitchFamily="18" charset="0"/>
                <a:cs typeface="Times New Roman" pitchFamily="18" charset="0"/>
              </a:rPr>
              <a:t>ТРОПА ПРЕДКОВ</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204737479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4" y="980728"/>
            <a:ext cx="8208912" cy="4608512"/>
          </a:xfrm>
        </p:spPr>
      </p:pic>
    </p:spTree>
    <p:extLst>
      <p:ext uri="{BB962C8B-B14F-4D97-AF65-F5344CB8AC3E}">
        <p14:creationId xmlns:p14="http://schemas.microsoft.com/office/powerpoint/2010/main" xmlns="" val="2396699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27584" y="836712"/>
            <a:ext cx="7560840" cy="5040560"/>
          </a:xfrm>
        </p:spPr>
      </p:pic>
    </p:spTree>
    <p:extLst>
      <p:ext uri="{BB962C8B-B14F-4D97-AF65-F5344CB8AC3E}">
        <p14:creationId xmlns:p14="http://schemas.microsoft.com/office/powerpoint/2010/main" xmlns="" val="2539421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p:txBody>
          <a:bodyPr>
            <a:normAutofit fontScale="70000" lnSpcReduction="20000"/>
          </a:bodyPr>
          <a:lstStyle/>
          <a:p>
            <a:pPr marL="0" indent="0">
              <a:buNone/>
            </a:pP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На </a:t>
            </a:r>
            <a:r>
              <a:rPr lang="ru-RU" dirty="0">
                <a:latin typeface="Times New Roman" pitchFamily="18" charset="0"/>
                <a:cs typeface="Times New Roman" pitchFamily="18" charset="0"/>
              </a:rPr>
              <a:t>берегу реки Белый </a:t>
            </a:r>
            <a:r>
              <a:rPr lang="ru-RU" dirty="0" err="1">
                <a:latin typeface="Times New Roman" pitchFamily="18" charset="0"/>
                <a:cs typeface="Times New Roman" pitchFamily="18" charset="0"/>
              </a:rPr>
              <a:t>Июс</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в</a:t>
            </a:r>
            <a:endParaRPr lang="en-US"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скальном </a:t>
            </a:r>
            <a:r>
              <a:rPr lang="ru-RU" dirty="0">
                <a:latin typeface="Times New Roman" pitchFamily="18" charset="0"/>
                <a:cs typeface="Times New Roman" pitchFamily="18" charset="0"/>
              </a:rPr>
              <a:t>массиве Тогыз-Аз</a:t>
            </a:r>
            <a:r>
              <a:rPr lang="ru-RU"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что </a:t>
            </a:r>
            <a:r>
              <a:rPr lang="ru-RU" dirty="0">
                <a:latin typeface="Times New Roman" pitchFamily="18" charset="0"/>
                <a:cs typeface="Times New Roman" pitchFamily="18" charset="0"/>
              </a:rPr>
              <a:t>по-хакасски означает </a:t>
            </a:r>
            <a:r>
              <a:rPr lang="ru-RU" dirty="0" smtClean="0">
                <a:latin typeface="Times New Roman" pitchFamily="18" charset="0"/>
                <a:cs typeface="Times New Roman" pitchFamily="18" charset="0"/>
              </a:rPr>
              <a:t>ДЕВЯТЬ </a:t>
            </a:r>
            <a:r>
              <a:rPr lang="ru-RU" dirty="0">
                <a:latin typeface="Times New Roman" pitchFamily="18" charset="0"/>
                <a:cs typeface="Times New Roman" pitchFamily="18" charset="0"/>
              </a:rPr>
              <a:t>РТОВ</a:t>
            </a:r>
            <a:r>
              <a:rPr lang="ru-RU"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на несколько </a:t>
            </a:r>
            <a:r>
              <a:rPr lang="ru-RU" dirty="0">
                <a:latin typeface="Times New Roman" pitchFamily="18" charset="0"/>
                <a:cs typeface="Times New Roman" pitchFamily="18" charset="0"/>
              </a:rPr>
              <a:t>сотен метров </a:t>
            </a:r>
            <a:r>
              <a:rPr lang="ru-RU" dirty="0" smtClean="0">
                <a:latin typeface="Times New Roman" pitchFamily="18" charset="0"/>
                <a:cs typeface="Times New Roman" pitchFamily="18" charset="0"/>
              </a:rPr>
              <a:t>протянулись </a:t>
            </a:r>
            <a:endParaRPr lang="en-US"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многочисленные </a:t>
            </a:r>
            <a:r>
              <a:rPr lang="ru-RU" dirty="0">
                <a:latin typeface="Times New Roman" pitchFamily="18" charset="0"/>
                <a:cs typeface="Times New Roman" pitchFamily="18" charset="0"/>
              </a:rPr>
              <a:t>гроты и </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каменные арки. Если посмотреть на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тропу </a:t>
            </a:r>
            <a:r>
              <a:rPr lang="ru-RU" dirty="0">
                <a:latin typeface="Times New Roman" pitchFamily="18" charset="0"/>
                <a:cs typeface="Times New Roman" pitchFamily="18" charset="0"/>
              </a:rPr>
              <a:t>с противоположного берега </a:t>
            </a:r>
            <a:endParaRPr lang="en-US"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реки</a:t>
            </a:r>
            <a:r>
              <a:rPr lang="ru-RU" dirty="0">
                <a:latin typeface="Times New Roman" pitchFamily="18" charset="0"/>
                <a:cs typeface="Times New Roman" pitchFamily="18" charset="0"/>
              </a:rPr>
              <a:t>, то можно увидеть девять </a:t>
            </a:r>
            <a:endParaRPr lang="en-US"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больших </a:t>
            </a:r>
            <a:r>
              <a:rPr lang="ru-RU" dirty="0">
                <a:latin typeface="Times New Roman" pitchFamily="18" charset="0"/>
                <a:cs typeface="Times New Roman" pitchFamily="18" charset="0"/>
              </a:rPr>
              <a:t>гротов, напоминающих </a:t>
            </a:r>
            <a:r>
              <a:rPr lang="en-US" dirty="0" smtClean="0">
                <a:latin typeface="Times New Roman" pitchFamily="18" charset="0"/>
                <a:cs typeface="Times New Roman" pitchFamily="18" charset="0"/>
              </a:rPr>
              <a:t> </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раскрытые</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рты</a:t>
            </a:r>
            <a:r>
              <a:rPr lang="ru-RU" dirty="0">
                <a:latin typeface="Times New Roman" pitchFamily="18" charset="0"/>
                <a:cs typeface="Times New Roman" pitchFamily="18" charset="0"/>
              </a:rPr>
              <a:t>. По версии местных </a:t>
            </a:r>
            <a:r>
              <a:rPr lang="en-US" dirty="0" smtClean="0">
                <a:latin typeface="Times New Roman" pitchFamily="18" charset="0"/>
                <a:cs typeface="Times New Roman" pitchFamily="18" charset="0"/>
              </a:rPr>
              <a:t>  </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жителей горный</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массив </a:t>
            </a:r>
            <a:r>
              <a:rPr lang="ru-RU" dirty="0">
                <a:latin typeface="Times New Roman" pitchFamily="18" charset="0"/>
                <a:cs typeface="Times New Roman" pitchFamily="18" charset="0"/>
              </a:rPr>
              <a:t>является </a:t>
            </a:r>
            <a:r>
              <a:rPr lang="en-US" dirty="0" smtClean="0">
                <a:latin typeface="Times New Roman" pitchFamily="18" charset="0"/>
                <a:cs typeface="Times New Roman" pitchFamily="18" charset="0"/>
              </a:rPr>
              <a:t> </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культовым </a:t>
            </a:r>
            <a:r>
              <a:rPr lang="ru-RU" dirty="0">
                <a:latin typeface="Times New Roman" pitchFamily="18" charset="0"/>
                <a:cs typeface="Times New Roman" pitchFamily="18" charset="0"/>
              </a:rPr>
              <a:t>местом для </a:t>
            </a:r>
            <a:r>
              <a:rPr lang="ru-RU" dirty="0" smtClean="0">
                <a:latin typeface="Times New Roman" pitchFamily="18" charset="0"/>
                <a:cs typeface="Times New Roman" pitchFamily="18" charset="0"/>
              </a:rPr>
              <a:t>шаманов</a:t>
            </a:r>
            <a:r>
              <a:rPr lang="ru-RU" dirty="0">
                <a:latin typeface="Times New Roman" pitchFamily="18" charset="0"/>
                <a:cs typeface="Times New Roman" pitchFamily="18" charset="0"/>
              </a:rPr>
              <a:t>, поэтому </a:t>
            </a:r>
            <a:endParaRPr lang="en-US"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прозвали </a:t>
            </a:r>
            <a:r>
              <a:rPr lang="ru-RU" dirty="0">
                <a:latin typeface="Times New Roman" pitchFamily="18" charset="0"/>
                <a:cs typeface="Times New Roman" pitchFamily="18" charset="0"/>
              </a:rPr>
              <a:t>его ТРОПОЙ ПРЕДКОВ</a:t>
            </a:r>
            <a:endParaRPr lang="ru-RU" dirty="0"/>
          </a:p>
        </p:txBody>
      </p:sp>
      <p:sp>
        <p:nvSpPr>
          <p:cNvPr id="2" name="Заголовок 1"/>
          <p:cNvSpPr>
            <a:spLocks noGrp="1"/>
          </p:cNvSpPr>
          <p:nvPr>
            <p:ph type="title"/>
          </p:nvPr>
        </p:nvSpPr>
        <p:spPr>
          <a:xfrm>
            <a:off x="502920" y="476672"/>
            <a:ext cx="8183880" cy="5558368"/>
          </a:xfrm>
        </p:spPr>
        <p:txBody>
          <a:bodyPr>
            <a:noAutofit/>
          </a:bodyPr>
          <a:lstStyle/>
          <a:p>
            <a:pPr algn="just"/>
            <a:r>
              <a:rPr lang="ru-RU" sz="1300" dirty="0" smtClean="0">
                <a:latin typeface="Times New Roman" pitchFamily="18" charset="0"/>
                <a:cs typeface="Times New Roman" pitchFamily="18" charset="0"/>
              </a:rPr>
              <a:t>                           </a:t>
            </a:r>
            <a:endParaRPr lang="ru-RU" sz="1300" dirty="0">
              <a:latin typeface="Times New Roman" pitchFamily="18" charset="0"/>
              <a:cs typeface="Times New Roman"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484684"/>
            <a:ext cx="3960440" cy="5400600"/>
          </a:xfrm>
          <a:prstGeom prst="rect">
            <a:avLst/>
          </a:prstGeom>
        </p:spPr>
      </p:pic>
    </p:spTree>
    <p:extLst>
      <p:ext uri="{BB962C8B-B14F-4D97-AF65-F5344CB8AC3E}">
        <p14:creationId xmlns:p14="http://schemas.microsoft.com/office/powerpoint/2010/main" xmlns="" val="1353662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4" y="476672"/>
            <a:ext cx="8208912" cy="4204513"/>
          </a:xfrm>
        </p:spPr>
      </p:pic>
      <p:sp>
        <p:nvSpPr>
          <p:cNvPr id="2" name="Заголовок 1"/>
          <p:cNvSpPr>
            <a:spLocks noGrp="1"/>
          </p:cNvSpPr>
          <p:nvPr>
            <p:ph type="title"/>
          </p:nvPr>
        </p:nvSpPr>
        <p:spPr>
          <a:xfrm>
            <a:off x="502920" y="4725144"/>
            <a:ext cx="8183880" cy="1309896"/>
          </a:xfrm>
        </p:spPr>
        <p:txBody>
          <a:bodyPr>
            <a:normAutofit/>
          </a:bodyPr>
          <a:lstStyle/>
          <a:p>
            <a:r>
              <a:rPr lang="ru-RU" sz="1800" b="1" dirty="0">
                <a:solidFill>
                  <a:schemeClr val="tx1"/>
                </a:solidFill>
                <a:effectLst/>
                <a:latin typeface="Times New Roman" pitchFamily="18" charset="0"/>
                <a:cs typeface="Times New Roman" pitchFamily="18" charset="0"/>
              </a:rPr>
              <a:t>Пеший маршрут по </a:t>
            </a:r>
            <a:r>
              <a:rPr lang="ru-RU" sz="1800" b="1" i="1" dirty="0">
                <a:solidFill>
                  <a:schemeClr val="tx1"/>
                </a:solidFill>
                <a:effectLst/>
                <a:latin typeface="Times New Roman" pitchFamily="18" charset="0"/>
                <a:cs typeface="Times New Roman" pitchFamily="18" charset="0"/>
              </a:rPr>
              <a:t>ТРОПЕ ПРЕДКОВ</a:t>
            </a:r>
            <a:r>
              <a:rPr lang="ru-RU" sz="1800" b="1" dirty="0">
                <a:solidFill>
                  <a:schemeClr val="tx1"/>
                </a:solidFill>
                <a:effectLst/>
                <a:latin typeface="Times New Roman" pitchFamily="18" charset="0"/>
                <a:cs typeface="Times New Roman" pitchFamily="18" charset="0"/>
              </a:rPr>
              <a:t> начинается у моста через реку Белый </a:t>
            </a:r>
            <a:r>
              <a:rPr lang="ru-RU" sz="1800" b="1" dirty="0" err="1">
                <a:solidFill>
                  <a:schemeClr val="tx1"/>
                </a:solidFill>
                <a:effectLst/>
                <a:latin typeface="Times New Roman" pitchFamily="18" charset="0"/>
                <a:cs typeface="Times New Roman" pitchFamily="18" charset="0"/>
              </a:rPr>
              <a:t>Июс</a:t>
            </a:r>
            <a:r>
              <a:rPr lang="ru-RU" sz="1800" b="1" dirty="0">
                <a:solidFill>
                  <a:schemeClr val="tx1"/>
                </a:solidFill>
                <a:effectLst/>
                <a:latin typeface="Times New Roman" pitchFamily="18" charset="0"/>
                <a:cs typeface="Times New Roman" pitchFamily="18" charset="0"/>
              </a:rPr>
              <a:t> около села </a:t>
            </a:r>
            <a:r>
              <a:rPr lang="ru-RU" sz="1800" b="1" dirty="0" err="1">
                <a:solidFill>
                  <a:schemeClr val="tx1"/>
                </a:solidFill>
                <a:effectLst/>
                <a:latin typeface="Times New Roman" pitchFamily="18" charset="0"/>
                <a:cs typeface="Times New Roman" pitchFamily="18" charset="0"/>
              </a:rPr>
              <a:t>Ефремкино</a:t>
            </a:r>
            <a:r>
              <a:rPr lang="ru-RU" sz="1800" b="1" dirty="0">
                <a:solidFill>
                  <a:schemeClr val="tx1"/>
                </a:solidFill>
                <a:effectLst/>
                <a:latin typeface="Times New Roman" pitchFamily="18" charset="0"/>
                <a:cs typeface="Times New Roman" pitchFamily="18" charset="0"/>
              </a:rPr>
              <a:t>. Тропа идёт по высокому берегу реки опускаясь и поднимаясь, проходя через </a:t>
            </a:r>
            <a:r>
              <a:rPr lang="ru-RU" sz="1800" b="1" dirty="0" smtClean="0">
                <a:solidFill>
                  <a:schemeClr val="tx1"/>
                </a:solidFill>
                <a:effectLst/>
                <a:latin typeface="Times New Roman" pitchFamily="18" charset="0"/>
                <a:cs typeface="Times New Roman" pitchFamily="18" charset="0"/>
              </a:rPr>
              <a:t>многочисленные долины </a:t>
            </a:r>
            <a:r>
              <a:rPr lang="ru-RU" sz="1800" b="1" dirty="0">
                <a:solidFill>
                  <a:schemeClr val="tx1"/>
                </a:solidFill>
                <a:effectLst/>
                <a:latin typeface="Times New Roman" pitchFamily="18" charset="0"/>
                <a:cs typeface="Times New Roman" pitchFamily="18" charset="0"/>
              </a:rPr>
              <a:t>и арки.</a:t>
            </a:r>
            <a:r>
              <a:rPr lang="ru-RU" sz="1800" b="0" dirty="0">
                <a:solidFill>
                  <a:schemeClr val="tx1"/>
                </a:solidFill>
                <a:effectLst/>
                <a:latin typeface="Times New Roman" pitchFamily="18" charset="0"/>
                <a:cs typeface="Times New Roman" pitchFamily="18" charset="0"/>
              </a:rPr>
              <a:t/>
            </a:r>
            <a:br>
              <a:rPr lang="ru-RU" sz="1800" b="0" dirty="0">
                <a:solidFill>
                  <a:schemeClr val="tx1"/>
                </a:solidFill>
                <a:effectLst/>
                <a:latin typeface="Times New Roman" pitchFamily="18" charset="0"/>
                <a:cs typeface="Times New Roman" pitchFamily="18" charset="0"/>
              </a:rPr>
            </a:br>
            <a:endParaRPr lang="ru-RU" sz="18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471214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8"/>
          <p:cNvSpPr>
            <a:spLocks noGrp="1"/>
          </p:cNvSpPr>
          <p:nvPr>
            <p:ph idx="1"/>
          </p:nvPr>
        </p:nvSpPr>
        <p:spPr/>
        <p:txBody>
          <a:bodyPr>
            <a:normAutofit/>
          </a:bodyPr>
          <a:lstStyle/>
          <a:p>
            <a:pPr marL="0" indent="0" fontAlgn="base">
              <a:buNone/>
            </a:pPr>
            <a:r>
              <a:rPr lang="ru-RU" sz="1800" b="1" dirty="0">
                <a:latin typeface="Times New Roman" pitchFamily="18" charset="0"/>
                <a:cs typeface="Times New Roman" pitchFamily="18" charset="0"/>
              </a:rPr>
              <a:t>Первый объект, у которого следует остановиться – это грот ПРОСКУРЯКОВА (одно из самых древних известных местонахождений пребывания человека). Длина грота составляет 25 метров. Здесь учёными были найдены кости более чем 20 видов ископаемых животных. Возраст ранних культурных слоёв грота - более 46 тысяч лет. На стенках грота обнаружены личины, нарисованные охрой приблизительно 4,5 тысячи лет назад. </a:t>
            </a:r>
          </a:p>
          <a:p>
            <a:pPr marL="0" indent="0">
              <a:buNone/>
            </a:pPr>
            <a:r>
              <a:rPr lang="ru-RU" sz="1800" b="1" dirty="0">
                <a:latin typeface="Times New Roman" pitchFamily="18" charset="0"/>
                <a:cs typeface="Times New Roman" pitchFamily="18" charset="0"/>
              </a:rPr>
              <a:t>Выход из грота выполнен очень удобно – на южную сторону, которая </a:t>
            </a:r>
            <a:r>
              <a:rPr lang="ru-RU" sz="1800" b="1" dirty="0" smtClean="0">
                <a:latin typeface="Times New Roman" pitchFamily="18" charset="0"/>
                <a:cs typeface="Times New Roman" pitchFamily="18" charset="0"/>
              </a:rPr>
              <a:t>хорошо </a:t>
            </a:r>
            <a:r>
              <a:rPr lang="ru-RU" sz="1800" b="1" dirty="0">
                <a:latin typeface="Times New Roman" pitchFamily="18" charset="0"/>
                <a:cs typeface="Times New Roman" pitchFamily="18" charset="0"/>
              </a:rPr>
              <a:t>прогревается солнцем.</a:t>
            </a:r>
          </a:p>
        </p:txBody>
      </p:sp>
      <p:sp>
        <p:nvSpPr>
          <p:cNvPr id="7" name="Прямоугольник 6"/>
          <p:cNvSpPr/>
          <p:nvPr/>
        </p:nvSpPr>
        <p:spPr>
          <a:xfrm>
            <a:off x="4067944" y="476672"/>
            <a:ext cx="4572000" cy="369332"/>
          </a:xfrm>
          <a:prstGeom prst="rect">
            <a:avLst/>
          </a:prstGeom>
        </p:spPr>
        <p:txBody>
          <a:bodyPr>
            <a:spAutoFit/>
          </a:bodyPr>
          <a:lstStyle/>
          <a:p>
            <a:pPr fontAlgn="base"/>
            <a:r>
              <a:rPr lang="ru-RU" dirty="0" smtClean="0"/>
              <a:t>        </a:t>
            </a:r>
            <a:endParaRPr lang="ru-RU" dirty="0"/>
          </a:p>
        </p:txBody>
      </p:sp>
    </p:spTree>
    <p:extLst>
      <p:ext uri="{BB962C8B-B14F-4D97-AF65-F5344CB8AC3E}">
        <p14:creationId xmlns:p14="http://schemas.microsoft.com/office/powerpoint/2010/main" xmlns="" val="3492294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15616" y="530225"/>
            <a:ext cx="6912768" cy="4187825"/>
          </a:xfrm>
        </p:spPr>
      </p:pic>
      <p:sp>
        <p:nvSpPr>
          <p:cNvPr id="2" name="Заголовок 1"/>
          <p:cNvSpPr>
            <a:spLocks noGrp="1"/>
          </p:cNvSpPr>
          <p:nvPr>
            <p:ph type="title"/>
          </p:nvPr>
        </p:nvSpPr>
        <p:spPr>
          <a:xfrm>
            <a:off x="395536" y="5013176"/>
            <a:ext cx="8229600" cy="936104"/>
          </a:xfrm>
        </p:spPr>
        <p:txBody>
          <a:bodyPr>
            <a:normAutofit/>
          </a:bodyPr>
          <a:lstStyle/>
          <a:p>
            <a:r>
              <a:rPr lang="ru-RU" sz="1800" b="1" dirty="0">
                <a:solidFill>
                  <a:schemeClr val="tx1"/>
                </a:solidFill>
                <a:effectLst/>
                <a:latin typeface="Times New Roman" pitchFamily="18" charset="0"/>
                <a:cs typeface="Times New Roman" pitchFamily="18" charset="0"/>
              </a:rPr>
              <a:t>От грота тропа идёт вверх по скальному коридору и через низкую карстовую арку выводит на гребень хребта, откуда открывается живописный вид на долину </a:t>
            </a:r>
            <a:r>
              <a:rPr lang="ru-RU" sz="1800" b="1" dirty="0" smtClean="0">
                <a:solidFill>
                  <a:schemeClr val="tx1"/>
                </a:solidFill>
                <a:effectLst/>
                <a:latin typeface="Times New Roman" pitchFamily="18" charset="0"/>
                <a:cs typeface="Times New Roman" pitchFamily="18" charset="0"/>
              </a:rPr>
              <a:t>Белого </a:t>
            </a:r>
            <a:r>
              <a:rPr lang="ru-RU" sz="1800" b="1" dirty="0" err="1">
                <a:solidFill>
                  <a:schemeClr val="tx1"/>
                </a:solidFill>
                <a:effectLst/>
                <a:latin typeface="Times New Roman" pitchFamily="18" charset="0"/>
                <a:cs typeface="Times New Roman" pitchFamily="18" charset="0"/>
              </a:rPr>
              <a:t>Июса</a:t>
            </a:r>
            <a:r>
              <a:rPr lang="ru-RU" sz="1800" b="1" dirty="0">
                <a:effectLst/>
                <a:latin typeface="Times New Roman" pitchFamily="18" charset="0"/>
                <a:cs typeface="Times New Roman" pitchFamily="18" charset="0"/>
              </a:rPr>
              <a:t>.</a:t>
            </a:r>
            <a:endParaRPr lang="ru-RU" sz="1800" b="1" dirty="0"/>
          </a:p>
        </p:txBody>
      </p:sp>
    </p:spTree>
    <p:extLst>
      <p:ext uri="{BB962C8B-B14F-4D97-AF65-F5344CB8AC3E}">
        <p14:creationId xmlns:p14="http://schemas.microsoft.com/office/powerpoint/2010/main" xmlns="" val="2766411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15616" y="530225"/>
            <a:ext cx="6912768" cy="4187825"/>
          </a:xfrm>
        </p:spPr>
      </p:pic>
      <p:sp>
        <p:nvSpPr>
          <p:cNvPr id="2" name="Заголовок 1"/>
          <p:cNvSpPr>
            <a:spLocks noGrp="1"/>
          </p:cNvSpPr>
          <p:nvPr>
            <p:ph type="title"/>
          </p:nvPr>
        </p:nvSpPr>
        <p:spPr>
          <a:xfrm>
            <a:off x="395536" y="4869160"/>
            <a:ext cx="8229600" cy="1008112"/>
          </a:xfrm>
        </p:spPr>
        <p:txBody>
          <a:bodyPr>
            <a:noAutofit/>
          </a:bodyPr>
          <a:lstStyle/>
          <a:p>
            <a:pPr fontAlgn="base"/>
            <a:r>
              <a:rPr lang="ru-RU" sz="1800" b="1" dirty="0">
                <a:solidFill>
                  <a:schemeClr val="tx1"/>
                </a:solidFill>
                <a:effectLst/>
                <a:latin typeface="Times New Roman" pitchFamily="18" charset="0"/>
                <a:cs typeface="Times New Roman" pitchFamily="18" charset="0"/>
              </a:rPr>
              <a:t>Далее нам встретится древняя выработка, до сих пор богатая железной </a:t>
            </a:r>
            <a:r>
              <a:rPr lang="ru-RU" sz="1800" b="1" dirty="0" smtClean="0">
                <a:solidFill>
                  <a:schemeClr val="tx1"/>
                </a:solidFill>
                <a:effectLst/>
                <a:latin typeface="Times New Roman" pitchFamily="18" charset="0"/>
                <a:cs typeface="Times New Roman" pitchFamily="18" charset="0"/>
              </a:rPr>
              <a:t>рудой. </a:t>
            </a:r>
            <a:r>
              <a:rPr lang="ru-RU" sz="1800" b="0" dirty="0" smtClean="0">
                <a:solidFill>
                  <a:schemeClr val="tx1"/>
                </a:solidFill>
                <a:effectLst/>
                <a:latin typeface="Times New Roman" pitchFamily="18" charset="0"/>
                <a:cs typeface="Times New Roman" pitchFamily="18" charset="0"/>
              </a:rPr>
              <a:t/>
            </a:r>
            <a:br>
              <a:rPr lang="ru-RU" sz="1800" b="0" dirty="0" smtClean="0">
                <a:solidFill>
                  <a:schemeClr val="tx1"/>
                </a:solidFill>
                <a:effectLst/>
                <a:latin typeface="Times New Roman" pitchFamily="18" charset="0"/>
                <a:cs typeface="Times New Roman" pitchFamily="18" charset="0"/>
              </a:rPr>
            </a:br>
            <a:endParaRPr lang="ru-RU" sz="1800" b="0"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026967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29789" y="1715192"/>
            <a:ext cx="6284422" cy="4189615"/>
          </a:xfrm>
        </p:spPr>
      </p:pic>
      <p:sp>
        <p:nvSpPr>
          <p:cNvPr id="2" name="Заголовок 1"/>
          <p:cNvSpPr>
            <a:spLocks noGrp="1"/>
          </p:cNvSpPr>
          <p:nvPr>
            <p:ph type="title"/>
          </p:nvPr>
        </p:nvSpPr>
        <p:spPr/>
        <p:txBody>
          <a:bodyPr>
            <a:normAutofit/>
          </a:bodyPr>
          <a:lstStyle/>
          <a:p>
            <a:r>
              <a:rPr lang="ru-RU" sz="1800" b="1" dirty="0">
                <a:solidFill>
                  <a:schemeClr val="tx1"/>
                </a:solidFill>
                <a:effectLst/>
                <a:latin typeface="Times New Roman" pitchFamily="18" charset="0"/>
                <a:cs typeface="Times New Roman" pitchFamily="18" charset="0"/>
              </a:rPr>
              <a:t>На самом верху массива Тогыз-Аз </a:t>
            </a:r>
            <a:r>
              <a:rPr lang="ru-RU" sz="1800" b="1" dirty="0" smtClean="0">
                <a:solidFill>
                  <a:schemeClr val="tx1"/>
                </a:solidFill>
                <a:effectLst/>
                <a:latin typeface="Times New Roman" pitchFamily="18" charset="0"/>
                <a:cs typeface="Times New Roman" pitchFamily="18" charset="0"/>
              </a:rPr>
              <a:t> есть  </a:t>
            </a:r>
            <a:r>
              <a:rPr lang="ru-RU" sz="1800" b="1" dirty="0">
                <a:solidFill>
                  <a:schemeClr val="tx1"/>
                </a:solidFill>
                <a:effectLst/>
                <a:latin typeface="Times New Roman" pitchFamily="18" charset="0"/>
                <a:cs typeface="Times New Roman" pitchFamily="18" charset="0"/>
              </a:rPr>
              <a:t>ещё одна огромная арка, неподалёку от которой, в вертикальном скальном обнажении на высоте 4 метра от основания находится вход в пещеру МИРТОВСКАЯ. </a:t>
            </a:r>
            <a:endParaRPr lang="ru-RU" sz="1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91522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4" y="476672"/>
            <a:ext cx="8208912" cy="4536503"/>
          </a:xfrm>
        </p:spPr>
      </p:pic>
      <p:sp>
        <p:nvSpPr>
          <p:cNvPr id="2" name="Заголовок 1"/>
          <p:cNvSpPr>
            <a:spLocks noGrp="1"/>
          </p:cNvSpPr>
          <p:nvPr>
            <p:ph type="title"/>
          </p:nvPr>
        </p:nvSpPr>
        <p:spPr>
          <a:xfrm>
            <a:off x="467544" y="5085184"/>
            <a:ext cx="8229600" cy="1219200"/>
          </a:xfrm>
        </p:spPr>
        <p:txBody>
          <a:bodyPr>
            <a:normAutofit/>
          </a:bodyPr>
          <a:lstStyle/>
          <a:p>
            <a:r>
              <a:rPr lang="ru-RU" sz="1800" b="1" dirty="0">
                <a:solidFill>
                  <a:schemeClr val="tx1"/>
                </a:solidFill>
                <a:effectLst/>
                <a:latin typeface="Times New Roman" pitchFamily="18" charset="0"/>
                <a:cs typeface="Times New Roman" pitchFamily="18" charset="0"/>
              </a:rPr>
              <a:t>Необыкновенность рельефа и живописность окружающего пейзажа привлекают сюда туристов со всех уголков мира.</a:t>
            </a:r>
            <a:r>
              <a:rPr lang="ru-RU" sz="1800" b="0" dirty="0">
                <a:solidFill>
                  <a:schemeClr val="tx1"/>
                </a:solidFill>
                <a:effectLst/>
                <a:latin typeface="Times New Roman" pitchFamily="18" charset="0"/>
                <a:cs typeface="Times New Roman" pitchFamily="18" charset="0"/>
              </a:rPr>
              <a:t/>
            </a:r>
            <a:br>
              <a:rPr lang="ru-RU" sz="1800" b="0" dirty="0">
                <a:solidFill>
                  <a:schemeClr val="tx1"/>
                </a:solidFill>
                <a:effectLst/>
                <a:latin typeface="Times New Roman" pitchFamily="18" charset="0"/>
                <a:cs typeface="Times New Roman" pitchFamily="18" charset="0"/>
              </a:rPr>
            </a:br>
            <a:endParaRPr lang="ru-RU" sz="1800" b="0"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805397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4" y="980728"/>
            <a:ext cx="8208912" cy="4536503"/>
          </a:xfrm>
        </p:spPr>
      </p:pic>
    </p:spTree>
    <p:extLst>
      <p:ext uri="{BB962C8B-B14F-4D97-AF65-F5344CB8AC3E}">
        <p14:creationId xmlns:p14="http://schemas.microsoft.com/office/powerpoint/2010/main" xmlns="" val="23365877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60</TotalTime>
  <Words>253</Words>
  <Application>Microsoft Office PowerPoint</Application>
  <PresentationFormat>Экран (4:3)</PresentationFormat>
  <Paragraphs>24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Бумажная</vt:lpstr>
      <vt:lpstr>ТРОПА ПРЕДКОВ</vt:lpstr>
      <vt:lpstr>                           </vt:lpstr>
      <vt:lpstr>Пеший маршрут по ТРОПЕ ПРЕДКОВ начинается у моста через реку Белый Июс около села Ефремкино. Тропа идёт по высокому берегу реки опускаясь и поднимаясь, проходя через многочисленные долины и арки. </vt:lpstr>
      <vt:lpstr>Слайд 4</vt:lpstr>
      <vt:lpstr>От грота тропа идёт вверх по скальному коридору и через низкую карстовую арку выводит на гребень хребта, откуда открывается живописный вид на долину Белого Июса.</vt:lpstr>
      <vt:lpstr>Далее нам встретится древняя выработка, до сих пор богатая железной рудой.  </vt:lpstr>
      <vt:lpstr>На самом верху массива Тогыз-Аз  есть  ещё одна огромная арка, неподалёку от которой, в вертикальном скальном обнажении на высоте 4 метра от основания находится вход в пещеру МИРТОВСКАЯ. </vt:lpstr>
      <vt:lpstr>Необыкновенность рельефа и живописность окружающего пейзажа привлекают сюда туристов со всех уголков мира. </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ТРОПА ПРЕДКОВ</dc:title>
  <dc:creator>Пользователь</dc:creator>
  <cp:lastModifiedBy>Lenovo</cp:lastModifiedBy>
  <cp:revision>11</cp:revision>
  <dcterms:created xsi:type="dcterms:W3CDTF">2014-09-25T09:25:52Z</dcterms:created>
  <dcterms:modified xsi:type="dcterms:W3CDTF">2014-10-04T15:19:16Z</dcterms:modified>
</cp:coreProperties>
</file>