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9"/>
  </p:notesMasterIdLst>
  <p:sldIdLst>
    <p:sldId id="256" r:id="rId2"/>
    <p:sldId id="281" r:id="rId3"/>
    <p:sldId id="257" r:id="rId4"/>
    <p:sldId id="259" r:id="rId5"/>
    <p:sldId id="282" r:id="rId6"/>
    <p:sldId id="273" r:id="rId7"/>
    <p:sldId id="278" r:id="rId8"/>
    <p:sldId id="297" r:id="rId9"/>
    <p:sldId id="298" r:id="rId10"/>
    <p:sldId id="296" r:id="rId11"/>
    <p:sldId id="295" r:id="rId12"/>
    <p:sldId id="274" r:id="rId13"/>
    <p:sldId id="284" r:id="rId14"/>
    <p:sldId id="276" r:id="rId15"/>
    <p:sldId id="291" r:id="rId16"/>
    <p:sldId id="289" r:id="rId17"/>
    <p:sldId id="275" r:id="rId18"/>
  </p:sldIdLst>
  <p:sldSz cx="10439400" cy="721836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320" autoAdjust="0"/>
  </p:normalViewPr>
  <p:slideViewPr>
    <p:cSldViewPr>
      <p:cViewPr varScale="1">
        <p:scale>
          <a:sx n="93" d="100"/>
          <a:sy n="93" d="100"/>
        </p:scale>
        <p:origin x="-126" y="-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 cap="sq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60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62" name="AutoShape 1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63" name="AutoShape 1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64" name="AutoShape 1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65" name="AutoShape 1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66" name="AutoShape 1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67" name="AutoShape 1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68" name="AutoShape 2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69" name="AutoShape 2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70" name="AutoShape 2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71" name="Text Box 23"/>
          <p:cNvSpPr txBox="1">
            <a:spLocks noChangeArrowheads="1"/>
          </p:cNvSpPr>
          <p:nvPr/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72" name="Text Box 24"/>
          <p:cNvSpPr txBox="1">
            <a:spLocks noChangeArrowheads="1"/>
          </p:cNvSpPr>
          <p:nvPr/>
        </p:nvSpPr>
        <p:spPr bwMode="auto">
          <a:xfrm>
            <a:off x="3884613" y="0"/>
            <a:ext cx="2970212" cy="457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06" name="Rectangle 2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866775"/>
            <a:ext cx="4079875" cy="3586163"/>
          </a:xfrm>
          <a:prstGeom prst="rect">
            <a:avLst/>
          </a:prstGeom>
          <a:noFill/>
          <a:ln w="12600" cap="sq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4" name="Rectangle 26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400550"/>
            <a:ext cx="5451475" cy="35655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2075" name="Text Box 27"/>
          <p:cNvSpPr txBox="1">
            <a:spLocks noChangeArrowheads="1"/>
          </p:cNvSpPr>
          <p:nvPr/>
        </p:nvSpPr>
        <p:spPr bwMode="auto">
          <a:xfrm>
            <a:off x="0" y="8685213"/>
            <a:ext cx="2971800" cy="45878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76" name="Rectangle 28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36875" cy="4238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ea typeface="Lucida Sans Unicode" pitchFamily="32" charset="0"/>
                <a:cs typeface="Lucida Sans Unicode" pitchFamily="32" charset="0"/>
              </a:defRPr>
            </a:lvl1pPr>
          </a:lstStyle>
          <a:p>
            <a:pPr>
              <a:defRPr/>
            </a:pPr>
            <a:fld id="{B0B2414E-30D0-443A-8409-AF3CD93018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8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0F56114F-2C73-4945-AACB-DA2DA2B85A05}" type="slidenum">
              <a:rPr lang="ru-RU" smtClean="0"/>
              <a:pPr/>
              <a:t>1</a:t>
            </a:fld>
            <a:endParaRPr lang="ru-RU" smtClean="0"/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47987" cy="434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93A2052-0281-49E1-B784-DBA19229512D}" type="slidenum">
              <a:rPr lang="ru-RU" sz="1200">
                <a:solidFill>
                  <a:srgbClr val="000000"/>
                </a:solidFill>
                <a:ea typeface="Lucida Sans Unicode" pitchFamily="32" charset="0"/>
                <a:cs typeface="Lucida Sans Unicode" pitchFamily="32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ru-RU" sz="1200">
              <a:solidFill>
                <a:srgbClr val="000000"/>
              </a:solidFill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52750" cy="439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49D6848-60D8-4988-91F5-8054E7D7926A}" type="slidenum">
              <a:rPr lang="ru-RU" sz="1200">
                <a:solidFill>
                  <a:srgbClr val="000000"/>
                </a:solidFill>
                <a:ea typeface="Lucida Sans Unicode" pitchFamily="32" charset="0"/>
                <a:cs typeface="Lucida Sans Unicode" pitchFamily="32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</a:t>
            </a:fld>
            <a:endParaRPr lang="ru-RU" sz="1200">
              <a:solidFill>
                <a:srgbClr val="000000"/>
              </a:solidFill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2150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1863" y="949325"/>
            <a:ext cx="4979987" cy="3444875"/>
          </a:xfrm>
          <a:solidFill>
            <a:srgbClr val="FFFFFF"/>
          </a:solidFill>
          <a:ln/>
        </p:spPr>
      </p:sp>
      <p:sp>
        <p:nvSpPr>
          <p:cNvPr id="2151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67350" cy="35814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8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22CD0CFB-C369-46D2-95BC-1584CEBE6684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2355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47987" cy="434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4B2C91C-4D04-4CAA-A14A-2D43AE58C90F}" type="slidenum">
              <a:rPr lang="ru-RU" sz="1200">
                <a:solidFill>
                  <a:srgbClr val="000000"/>
                </a:solidFill>
                <a:ea typeface="Lucida Sans Unicode" pitchFamily="32" charset="0"/>
                <a:cs typeface="Lucida Sans Unicode" pitchFamily="32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</a:t>
            </a:fld>
            <a:endParaRPr lang="ru-RU" sz="1200">
              <a:solidFill>
                <a:srgbClr val="000000"/>
              </a:solidFill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23556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52750" cy="439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382274F-9907-45DC-B60D-7EDB8F162FFF}" type="slidenum">
              <a:rPr lang="ru-RU" sz="1200">
                <a:solidFill>
                  <a:srgbClr val="000000"/>
                </a:solidFill>
                <a:ea typeface="Lucida Sans Unicode" pitchFamily="32" charset="0"/>
                <a:cs typeface="Lucida Sans Unicode" pitchFamily="32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</a:t>
            </a:fld>
            <a:endParaRPr lang="ru-RU" sz="1200">
              <a:solidFill>
                <a:srgbClr val="000000"/>
              </a:solidFill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2355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60687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C40180A-8C0A-41D4-9562-3D8DEF5E673F}" type="slidenum">
              <a:rPr lang="ru-RU" sz="1200">
                <a:solidFill>
                  <a:srgbClr val="000000"/>
                </a:solidFill>
                <a:ea typeface="Lucida Sans Unicode" pitchFamily="32" charset="0"/>
                <a:cs typeface="Lucida Sans Unicode" pitchFamily="32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</a:t>
            </a:fld>
            <a:endParaRPr lang="ru-RU" sz="1200">
              <a:solidFill>
                <a:srgbClr val="000000"/>
              </a:solidFill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23558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65450" cy="452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E7B5B4D-9C64-48D6-A605-6DEC170CB886}" type="slidenum">
              <a:rPr lang="ru-RU" sz="1200">
                <a:solidFill>
                  <a:srgbClr val="000000"/>
                </a:solidFill>
                <a:ea typeface="Lucida Sans Unicode" pitchFamily="32" charset="0"/>
                <a:cs typeface="Lucida Sans Unicode" pitchFamily="32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</a:t>
            </a:fld>
            <a:endParaRPr lang="ru-RU" sz="1200">
              <a:solidFill>
                <a:srgbClr val="000000"/>
              </a:solidFill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23559" name="Text Box 5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4ABA3C2-C012-404F-9834-7A6B5E2D6744}" type="slidenum">
              <a:rPr lang="ru-RU" sz="1200">
                <a:solidFill>
                  <a:srgbClr val="000000"/>
                </a:solidFill>
                <a:ea typeface="Lucida Sans Unicode" pitchFamily="32" charset="0"/>
                <a:cs typeface="Lucida Sans Unicode" pitchFamily="32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</a:t>
            </a:fld>
            <a:endParaRPr lang="ru-RU" sz="1200">
              <a:solidFill>
                <a:srgbClr val="000000"/>
              </a:solidFill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23560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74725" y="900113"/>
            <a:ext cx="4981575" cy="3444875"/>
          </a:xfrm>
          <a:solidFill>
            <a:srgbClr val="FFFFFF"/>
          </a:solidFill>
          <a:ln/>
        </p:spPr>
      </p:sp>
      <p:sp>
        <p:nvSpPr>
          <p:cNvPr id="2356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67350" cy="35814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8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5278F430-FE95-41D7-A253-98BD3DF9D60D}" type="slidenum">
              <a:rPr lang="ru-RU" smtClean="0"/>
              <a:pPr/>
              <a:t>3</a:t>
            </a:fld>
            <a:endParaRPr lang="ru-RU" smtClean="0"/>
          </a:p>
        </p:txBody>
      </p:sp>
      <p:sp>
        <p:nvSpPr>
          <p:cNvPr id="2253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47987" cy="434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2F41B36-12C4-4DFB-8FAD-6BDDC0E849DF}" type="slidenum">
              <a:rPr lang="ru-RU" sz="1200">
                <a:solidFill>
                  <a:srgbClr val="000000"/>
                </a:solidFill>
                <a:ea typeface="Lucida Sans Unicode" pitchFamily="32" charset="0"/>
                <a:cs typeface="Lucida Sans Unicode" pitchFamily="32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</a:t>
            </a:fld>
            <a:endParaRPr lang="ru-RU" sz="1200">
              <a:solidFill>
                <a:srgbClr val="000000"/>
              </a:solidFill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22532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52750" cy="439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D5D0D16-D3D4-4C37-A377-75DE50F7758D}" type="slidenum">
              <a:rPr lang="ru-RU" sz="1200">
                <a:solidFill>
                  <a:srgbClr val="000000"/>
                </a:solidFill>
                <a:ea typeface="Lucida Sans Unicode" pitchFamily="32" charset="0"/>
                <a:cs typeface="Lucida Sans Unicode" pitchFamily="32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</a:t>
            </a:fld>
            <a:endParaRPr lang="ru-RU" sz="1200">
              <a:solidFill>
                <a:srgbClr val="000000"/>
              </a:solidFill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22533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60687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B440B53-21CF-4721-A363-8D146B42F1B2}" type="slidenum">
              <a:rPr lang="ru-RU" sz="1200">
                <a:solidFill>
                  <a:srgbClr val="000000"/>
                </a:solidFill>
                <a:ea typeface="Lucida Sans Unicode" pitchFamily="32" charset="0"/>
                <a:cs typeface="Lucida Sans Unicode" pitchFamily="32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</a:t>
            </a:fld>
            <a:endParaRPr lang="ru-RU" sz="1200">
              <a:solidFill>
                <a:srgbClr val="000000"/>
              </a:solidFill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22534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65450" cy="452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F926450B-A519-4008-9A8E-1D674B8EDAA5}" type="slidenum">
              <a:rPr lang="ru-RU" sz="1200">
                <a:solidFill>
                  <a:srgbClr val="000000"/>
                </a:solidFill>
                <a:ea typeface="Lucida Sans Unicode" pitchFamily="32" charset="0"/>
                <a:cs typeface="Lucida Sans Unicode" pitchFamily="32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</a:t>
            </a:fld>
            <a:endParaRPr lang="ru-RU" sz="1200">
              <a:solidFill>
                <a:srgbClr val="000000"/>
              </a:solidFill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22535" name="Text Box 5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9253DB1-5474-46DE-9BDE-20E99CB63478}" type="slidenum">
              <a:rPr lang="ru-RU" sz="1200">
                <a:solidFill>
                  <a:srgbClr val="000000"/>
                </a:solidFill>
                <a:ea typeface="Lucida Sans Unicode" pitchFamily="32" charset="0"/>
                <a:cs typeface="Lucida Sans Unicode" pitchFamily="32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3</a:t>
            </a:fld>
            <a:endParaRPr lang="ru-RU" sz="1200">
              <a:solidFill>
                <a:srgbClr val="000000"/>
              </a:solidFill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2253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8213" y="963613"/>
            <a:ext cx="4981575" cy="3444875"/>
          </a:xfrm>
          <a:solidFill>
            <a:srgbClr val="FFFFFF"/>
          </a:solidFill>
          <a:ln/>
        </p:spPr>
      </p:sp>
      <p:sp>
        <p:nvSpPr>
          <p:cNvPr id="2253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67350" cy="35814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8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BF9F207E-78C7-4ACA-B596-094E4DE7FDE8}" type="slidenum">
              <a:rPr lang="ru-RU" smtClean="0"/>
              <a:pPr/>
              <a:t>4</a:t>
            </a:fld>
            <a:endParaRPr lang="ru-RU" smtClean="0"/>
          </a:p>
        </p:txBody>
      </p:sp>
      <p:sp>
        <p:nvSpPr>
          <p:cNvPr id="2457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47987" cy="434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C2E7D899-4D8F-44D9-99C1-538399566160}" type="slidenum">
              <a:rPr lang="ru-RU" sz="1200">
                <a:solidFill>
                  <a:srgbClr val="000000"/>
                </a:solidFill>
                <a:ea typeface="Lucida Sans Unicode" pitchFamily="32" charset="0"/>
                <a:cs typeface="Lucida Sans Unicode" pitchFamily="32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</a:t>
            </a:fld>
            <a:endParaRPr lang="ru-RU" sz="1200">
              <a:solidFill>
                <a:srgbClr val="000000"/>
              </a:solidFill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24580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52750" cy="439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D7F86B13-BE00-4616-B399-01F879F68DE6}" type="slidenum">
              <a:rPr lang="ru-RU" sz="1200">
                <a:solidFill>
                  <a:srgbClr val="000000"/>
                </a:solidFill>
                <a:ea typeface="Lucida Sans Unicode" pitchFamily="32" charset="0"/>
                <a:cs typeface="Lucida Sans Unicode" pitchFamily="32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</a:t>
            </a:fld>
            <a:endParaRPr lang="ru-RU" sz="1200">
              <a:solidFill>
                <a:srgbClr val="000000"/>
              </a:solidFill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24581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60687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9F9FAA2B-2E13-4999-BD4D-9FC28B824899}" type="slidenum">
              <a:rPr lang="ru-RU" sz="1200">
                <a:solidFill>
                  <a:srgbClr val="000000"/>
                </a:solidFill>
                <a:ea typeface="Lucida Sans Unicode" pitchFamily="32" charset="0"/>
                <a:cs typeface="Lucida Sans Unicode" pitchFamily="32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</a:t>
            </a:fld>
            <a:endParaRPr lang="ru-RU" sz="1200">
              <a:solidFill>
                <a:srgbClr val="000000"/>
              </a:solidFill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24582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65450" cy="452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0CB9E52-A914-4F15-B945-09561D22C94F}" type="slidenum">
              <a:rPr lang="ru-RU" sz="1200">
                <a:solidFill>
                  <a:srgbClr val="000000"/>
                </a:solidFill>
                <a:ea typeface="Lucida Sans Unicode" pitchFamily="32" charset="0"/>
                <a:cs typeface="Lucida Sans Unicode" pitchFamily="32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</a:t>
            </a:fld>
            <a:endParaRPr lang="ru-RU" sz="1200">
              <a:solidFill>
                <a:srgbClr val="000000"/>
              </a:solidFill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24583" name="Text Box 5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785D6250-12B3-4DB0-AEEB-03B9EA6F05DB}" type="slidenum">
              <a:rPr lang="ru-RU" sz="1200">
                <a:solidFill>
                  <a:srgbClr val="000000"/>
                </a:solidFill>
                <a:ea typeface="Lucida Sans Unicode" pitchFamily="32" charset="0"/>
                <a:cs typeface="Lucida Sans Unicode" pitchFamily="32" charset="0"/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4</a:t>
            </a:fld>
            <a:endParaRPr lang="ru-RU" sz="1200">
              <a:solidFill>
                <a:srgbClr val="000000"/>
              </a:solidFill>
              <a:ea typeface="Lucida Sans Unicode" pitchFamily="32" charset="0"/>
              <a:cs typeface="Lucida Sans Unicode" pitchFamily="32" charset="0"/>
            </a:endParaRPr>
          </a:p>
        </p:txBody>
      </p:sp>
      <p:sp>
        <p:nvSpPr>
          <p:cNvPr id="24584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8213" y="963613"/>
            <a:ext cx="4981575" cy="3444875"/>
          </a:xfrm>
          <a:solidFill>
            <a:srgbClr val="FFFFFF"/>
          </a:solidFill>
          <a:ln/>
        </p:spPr>
      </p:sp>
      <p:sp>
        <p:nvSpPr>
          <p:cNvPr id="2458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67350" cy="35814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8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E88172DB-9739-40A3-AF30-E8425BFBAF9B}" type="slidenum">
              <a:rPr lang="ru-RU" smtClean="0"/>
              <a:pPr/>
              <a:t>5</a:t>
            </a:fld>
            <a:endParaRPr lang="ru-RU" smtClean="0"/>
          </a:p>
        </p:txBody>
      </p:sp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17563" y="866775"/>
            <a:ext cx="5192712" cy="3590925"/>
          </a:xfrm>
          <a:solidFill>
            <a:srgbClr val="FFFFFF"/>
          </a:solidFill>
          <a:ln/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56238" cy="3570288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8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5D0D2B82-6420-4227-9FEB-43D6FC98E333}" type="slidenum">
              <a:rPr lang="ru-RU" smtClean="0"/>
              <a:pPr/>
              <a:t>6</a:t>
            </a:fld>
            <a:endParaRPr lang="ru-RU" smtClean="0"/>
          </a:p>
        </p:txBody>
      </p:sp>
      <p:sp>
        <p:nvSpPr>
          <p:cNvPr id="389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19150" y="866775"/>
            <a:ext cx="5187950" cy="3589338"/>
          </a:xfrm>
          <a:solidFill>
            <a:srgbClr val="FFFFFF"/>
          </a:solidFill>
          <a:ln/>
        </p:spPr>
      </p:sp>
      <p:sp>
        <p:nvSpPr>
          <p:cNvPr id="389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54650" cy="3568700"/>
          </a:xfrm>
          <a:noFill/>
          <a:ln/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2638" y="2243138"/>
            <a:ext cx="8874125" cy="15462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5275" y="4090988"/>
            <a:ext cx="7308850" cy="18446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90664-C0D9-4CC1-A42E-A2AE3B2183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16E1F-3A82-4268-82E5-85F1DDA79E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40625" y="134938"/>
            <a:ext cx="2338388" cy="62769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0700" y="134938"/>
            <a:ext cx="6867525" cy="62769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930AA-C889-462D-AE22-75D511DF3A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A0E76-EFC1-4765-B059-F05FA364D5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3913" y="4638675"/>
            <a:ext cx="8874125" cy="14335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3913" y="3059113"/>
            <a:ext cx="8874125" cy="157956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26297-A739-4722-A450-DF125079AC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0700" y="1684338"/>
            <a:ext cx="4602163" cy="4727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5263" y="1684338"/>
            <a:ext cx="4603750" cy="4727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30DB2-7DFE-4D90-93C0-53528FA901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288" y="288925"/>
            <a:ext cx="9394825" cy="12033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2288" y="1616075"/>
            <a:ext cx="4611687" cy="6731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2288" y="2289175"/>
            <a:ext cx="4611687" cy="41592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303838" y="1616075"/>
            <a:ext cx="4613275" cy="6731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303838" y="2289175"/>
            <a:ext cx="4613275" cy="41592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1824E-CEEF-4DE7-A022-A262AEED78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6A2EF-5ECE-42C5-A3D8-3C401025C7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5D897-84B9-4BE0-9D9A-E5B93BF9B9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288" y="287338"/>
            <a:ext cx="3433762" cy="12239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81463" y="287338"/>
            <a:ext cx="5835650" cy="61610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2288" y="1511300"/>
            <a:ext cx="3433762" cy="49371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6B68C-5D3B-48BF-A02E-178A8FAC54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6288" y="5053013"/>
            <a:ext cx="6264275" cy="5969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46288" y="644525"/>
            <a:ext cx="6264275" cy="4330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46288" y="5649913"/>
            <a:ext cx="6264275" cy="8461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42CDE-FD55-47A1-86A6-E95E902EB6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20700" y="134938"/>
            <a:ext cx="9358313" cy="1493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0700" y="1684338"/>
            <a:ext cx="9358313" cy="4727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Четвёртый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522288" y="6686550"/>
            <a:ext cx="2433637" cy="387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567113" y="6688138"/>
            <a:ext cx="3306762" cy="3873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481888" y="6686550"/>
            <a:ext cx="2398712" cy="3714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fld id="{326BDDDC-4C21-4ED9-9E08-434D1E3824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>
          <a:solidFill>
            <a:srgbClr val="000000"/>
          </a:solidFill>
          <a:latin typeface="Calibri" pitchFamily="32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>
          <a:solidFill>
            <a:srgbClr val="000000"/>
          </a:solidFill>
          <a:latin typeface="Calibri" pitchFamily="32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>
          <a:solidFill>
            <a:srgbClr val="000000"/>
          </a:solidFill>
          <a:latin typeface="Calibri" pitchFamily="32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>
          <a:solidFill>
            <a:srgbClr val="000000"/>
          </a:solidFill>
          <a:latin typeface="Calibri" pitchFamily="32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>
          <a:solidFill>
            <a:srgbClr val="000000"/>
          </a:solidFill>
          <a:latin typeface="Calibri" pitchFamily="32" charset="0"/>
          <a:ea typeface="Lucida Sans Unicode" pitchFamily="32" charset="0"/>
          <a:cs typeface="Lucida Sans Unicode" pitchFamily="32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>
          <a:solidFill>
            <a:srgbClr val="000000"/>
          </a:solidFill>
          <a:latin typeface="Calibri" pitchFamily="32" charset="0"/>
          <a:ea typeface="Lucida Sans Unicode" pitchFamily="32" charset="0"/>
          <a:cs typeface="Lucida Sans Unicode" pitchFamily="32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>
          <a:solidFill>
            <a:srgbClr val="000000"/>
          </a:solidFill>
          <a:latin typeface="Calibri" pitchFamily="32" charset="0"/>
          <a:ea typeface="Lucida Sans Unicode" pitchFamily="32" charset="0"/>
          <a:cs typeface="Lucida Sans Unicode" pitchFamily="32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600">
          <a:solidFill>
            <a:srgbClr val="000000"/>
          </a:solidFill>
          <a:latin typeface="Calibri" pitchFamily="32" charset="0"/>
          <a:ea typeface="Lucida Sans Unicode" pitchFamily="32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spcBef>
          <a:spcPts val="83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3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0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5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25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1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1763" y="144463"/>
            <a:ext cx="4348137" cy="78105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144463" y="144463"/>
            <a:ext cx="10152062" cy="6911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1500" b="1" dirty="0">
                <a:solidFill>
                  <a:srgbClr val="000000"/>
                </a:solidFill>
                <a:cs typeface="Arial" charset="0"/>
              </a:rPr>
              <a:t>                            </a:t>
            </a:r>
          </a:p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2000" dirty="0">
              <a:solidFill>
                <a:srgbClr val="333333"/>
              </a:solidFill>
              <a:latin typeface="Verdana" pitchFamily="32" charset="0"/>
              <a:cs typeface="Arial" charset="0"/>
            </a:endParaRPr>
          </a:p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2000" dirty="0">
              <a:solidFill>
                <a:srgbClr val="333333"/>
              </a:solidFill>
              <a:latin typeface="Verdana" pitchFamily="32" charset="0"/>
              <a:cs typeface="Arial" charset="0"/>
            </a:endParaRPr>
          </a:p>
          <a:p>
            <a:pPr>
              <a:spcAft>
                <a:spcPts val="600"/>
              </a:spcAft>
            </a:pPr>
            <a:r>
              <a:rPr lang="ru-RU" sz="2000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Номинация: </a:t>
            </a:r>
            <a:r>
              <a:rPr lang="ru-RU" sz="2000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Лучший </a:t>
            </a:r>
            <a:r>
              <a:rPr lang="ru-RU" sz="2000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культурно-познавательный туристский </a:t>
            </a:r>
            <a:r>
              <a:rPr lang="ru-RU" sz="2000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маршрут</a:t>
            </a:r>
          </a:p>
          <a:p>
            <a:pPr>
              <a:spcAft>
                <a:spcPts val="600"/>
              </a:spcAft>
            </a:pPr>
            <a:r>
              <a:rPr lang="ru-RU" sz="2000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Лучший </a:t>
            </a:r>
            <a:r>
              <a:rPr lang="ru-RU" sz="2000" dirty="0" smtClean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туристский маршрут по России в 2014 году</a:t>
            </a:r>
          </a:p>
          <a:p>
            <a:pPr eaLnBrk="1">
              <a:lnSpc>
                <a:spcPts val="1600"/>
              </a:lnSpc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2000" b="1" dirty="0" smtClean="0">
              <a:solidFill>
                <a:schemeClr val="accent2"/>
              </a:solidFill>
              <a:latin typeface="Arial Black" pitchFamily="32" charset="0"/>
              <a:cs typeface="Arial" charset="0"/>
            </a:endParaRPr>
          </a:p>
          <a:p>
            <a:pPr eaLnBrk="1">
              <a:lnSpc>
                <a:spcPts val="15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2000" dirty="0" smtClean="0">
              <a:solidFill>
                <a:srgbClr val="333333"/>
              </a:solidFill>
              <a:latin typeface="Verdana" pitchFamily="32" charset="0"/>
              <a:cs typeface="Arial" charset="0"/>
            </a:endParaRPr>
          </a:p>
          <a:p>
            <a:pPr eaLnBrk="1">
              <a:lnSpc>
                <a:spcPts val="15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2000" dirty="0" smtClean="0">
                <a:solidFill>
                  <a:srgbClr val="333333"/>
                </a:solidFill>
                <a:latin typeface="Verdana" pitchFamily="32" charset="0"/>
                <a:cs typeface="Arial" charset="0"/>
              </a:rPr>
              <a:t>Номинант</a:t>
            </a:r>
            <a:r>
              <a:rPr lang="ru-RU" sz="2000" dirty="0">
                <a:solidFill>
                  <a:srgbClr val="333333"/>
                </a:solidFill>
                <a:latin typeface="Verdana" pitchFamily="32" charset="0"/>
                <a:cs typeface="Arial" charset="0"/>
              </a:rPr>
              <a:t>:</a:t>
            </a:r>
            <a:r>
              <a:rPr lang="ru-RU" sz="2000" dirty="0">
                <a:solidFill>
                  <a:srgbClr val="0000FF"/>
                </a:solidFill>
                <a:latin typeface="Verdana" pitchFamily="32" charset="0"/>
                <a:cs typeface="Arial" charset="0"/>
              </a:rPr>
              <a:t>   </a:t>
            </a:r>
            <a:r>
              <a:rPr lang="ru-RU" sz="2000" dirty="0" smtClean="0">
                <a:solidFill>
                  <a:srgbClr val="0000FF"/>
                </a:solidFill>
                <a:latin typeface="Verdana" pitchFamily="32" charset="0"/>
                <a:cs typeface="Arial" charset="0"/>
              </a:rPr>
              <a:t> Туроператор </a:t>
            </a:r>
            <a:r>
              <a:rPr lang="ru-RU" sz="2000" dirty="0">
                <a:solidFill>
                  <a:srgbClr val="0000FF"/>
                </a:solidFill>
                <a:latin typeface="Verdana" pitchFamily="32" charset="0"/>
                <a:cs typeface="Arial" charset="0"/>
              </a:rPr>
              <a:t>«ПРОФЦЕНТР» </a:t>
            </a:r>
            <a:r>
              <a:rPr lang="ru-RU" sz="2000" dirty="0">
                <a:solidFill>
                  <a:srgbClr val="2323DC"/>
                </a:solidFill>
                <a:latin typeface="Verdana" pitchFamily="32" charset="0"/>
                <a:cs typeface="Arial" charset="0"/>
              </a:rPr>
              <a:t>(г. Самара) </a:t>
            </a:r>
            <a:r>
              <a:rPr lang="ru-RU" sz="2000" dirty="0">
                <a:solidFill>
                  <a:srgbClr val="2323DC"/>
                </a:solidFill>
                <a:latin typeface="Verdana" pitchFamily="32" charset="0"/>
                <a:cs typeface="Times New Roman" pitchFamily="16" charset="0"/>
              </a:rPr>
              <a:t> </a:t>
            </a:r>
          </a:p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dirty="0" smtClean="0">
                <a:solidFill>
                  <a:srgbClr val="000000"/>
                </a:solidFill>
                <a:latin typeface="Verdana" pitchFamily="32" charset="0"/>
                <a:cs typeface="Times New Roman" pitchFamily="16" charset="0"/>
              </a:rPr>
              <a:t>                      Номер </a:t>
            </a:r>
            <a:r>
              <a:rPr lang="ru-RU" dirty="0">
                <a:solidFill>
                  <a:srgbClr val="000000"/>
                </a:solidFill>
                <a:latin typeface="Verdana" pitchFamily="32" charset="0"/>
                <a:cs typeface="Times New Roman" pitchFamily="16" charset="0"/>
              </a:rPr>
              <a:t>в Федеральном реестре туроператоров МВТ 003897</a:t>
            </a:r>
            <a:r>
              <a:rPr lang="ru-RU" dirty="0">
                <a:solidFill>
                  <a:srgbClr val="2323DC"/>
                </a:solidFill>
                <a:latin typeface="Verdana" pitchFamily="32" charset="0"/>
                <a:cs typeface="Times New Roman" pitchFamily="16" charset="0"/>
              </a:rPr>
              <a:t> </a:t>
            </a:r>
            <a:endParaRPr lang="ru-RU" sz="2000" b="1" dirty="0">
              <a:solidFill>
                <a:srgbClr val="FF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2000" b="1" dirty="0" smtClean="0">
              <a:solidFill>
                <a:srgbClr val="FF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2400" b="1" dirty="0" smtClean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МАРШРУТ</a:t>
            </a:r>
            <a:r>
              <a:rPr lang="ru-RU" sz="2400" b="1" dirty="0" smtClean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: Туристический поезд </a:t>
            </a:r>
            <a:r>
              <a:rPr lang="ru-RU" sz="2400" b="1" dirty="0" smtClean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из Самары на ЗИМНИЕ ИГРЫ В Г. СОЧИ</a:t>
            </a:r>
            <a:r>
              <a:rPr lang="ru-RU" sz="2000" dirty="0" smtClean="0">
                <a:solidFill>
                  <a:schemeClr val="tx1"/>
                </a:solidFill>
                <a:latin typeface="Verdana" pitchFamily="32" charset="0"/>
                <a:cs typeface="Arial" charset="0"/>
              </a:rPr>
              <a:t> (Самара-Сочи-Самара) 07-13 февраля 2014 </a:t>
            </a:r>
            <a:r>
              <a:rPr lang="ru-RU" sz="2000" dirty="0" smtClean="0">
                <a:solidFill>
                  <a:schemeClr val="tx1"/>
                </a:solidFill>
                <a:latin typeface="Verdana" pitchFamily="32" charset="0"/>
                <a:cs typeface="Arial" charset="0"/>
              </a:rPr>
              <a:t>г.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2000" dirty="0" smtClean="0">
                <a:solidFill>
                  <a:srgbClr val="0000FF"/>
                </a:solidFill>
                <a:latin typeface="Verdana" pitchFamily="32" charset="0"/>
                <a:cs typeface="Arial" charset="0"/>
              </a:rPr>
              <a:t>                     проекта «МОЯ </a:t>
            </a:r>
            <a:r>
              <a:rPr lang="ru-RU" sz="2000" dirty="0">
                <a:solidFill>
                  <a:srgbClr val="0000FF"/>
                </a:solidFill>
                <a:latin typeface="Verdana" pitchFamily="32" charset="0"/>
                <a:cs typeface="Arial" charset="0"/>
              </a:rPr>
              <a:t>ВЕЛИКАЯ </a:t>
            </a:r>
            <a:r>
              <a:rPr lang="ru-RU" sz="2000" dirty="0" smtClean="0">
                <a:solidFill>
                  <a:srgbClr val="0000FF"/>
                </a:solidFill>
                <a:latin typeface="Verdana" pitchFamily="32" charset="0"/>
                <a:cs typeface="Arial" charset="0"/>
              </a:rPr>
              <a:t>РОССИЯ»</a:t>
            </a:r>
            <a:endParaRPr lang="ru-RU" sz="2000" dirty="0">
              <a:solidFill>
                <a:srgbClr val="0000FF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1600" b="1" dirty="0">
                <a:solidFill>
                  <a:srgbClr val="0000FF"/>
                </a:solidFill>
                <a:latin typeface="Verdana" pitchFamily="32" charset="0"/>
                <a:cs typeface="Arial" charset="0"/>
              </a:rPr>
              <a:t>                                                 </a:t>
            </a:r>
            <a:endParaRPr lang="ru-RU" sz="2000" b="1" dirty="0">
              <a:solidFill>
                <a:srgbClr val="0000FF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2500" b="1" dirty="0">
                <a:solidFill>
                  <a:srgbClr val="FF0000"/>
                </a:solidFill>
                <a:cs typeface="Arial" charset="0"/>
              </a:rPr>
              <a:t>                                     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2500" b="1" dirty="0">
                <a:solidFill>
                  <a:srgbClr val="FF0000"/>
                </a:solidFill>
                <a:cs typeface="Arial" charset="0"/>
              </a:rPr>
              <a:t>       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2500" b="1" dirty="0">
                <a:solidFill>
                  <a:srgbClr val="FF0000"/>
                </a:solidFill>
                <a:cs typeface="Arial" charset="0"/>
              </a:rPr>
              <a:t>                                        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2500" b="1" u="sng" dirty="0">
              <a:solidFill>
                <a:srgbClr val="FF0000"/>
              </a:solidFill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2500" b="1" u="sng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513" y="4113237"/>
            <a:ext cx="10250887" cy="295232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0848" y="440829"/>
            <a:ext cx="4712296" cy="2648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32" y="191393"/>
            <a:ext cx="5184576" cy="2913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32" y="3820453"/>
            <a:ext cx="4968552" cy="279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6148" y="3822333"/>
            <a:ext cx="5002104" cy="2811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483396" y="3177133"/>
            <a:ext cx="53461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МЫ ЭТО ВИДЕЛИ! ЭТО БЫЛО С НАМИ!</a:t>
            </a:r>
          </a:p>
          <a:p>
            <a:r>
              <a:rPr lang="ru-RU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ОЛИМПИЙСКИЙ ПАРК…</a:t>
            </a: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140" y="152797"/>
            <a:ext cx="1008112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</p:txBody>
      </p:sp>
      <p:pic>
        <p:nvPicPr>
          <p:cNvPr id="8194" name="Picture 2" descr="C:\Users\Homik\Desktop\лена работа\Турпоезда\олимпиада\Едем в Самару\DSC039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140" y="152797"/>
            <a:ext cx="6480720" cy="3642164"/>
          </a:xfrm>
          <a:prstGeom prst="rect">
            <a:avLst/>
          </a:prstGeom>
          <a:noFill/>
        </p:spPr>
      </p:pic>
      <p:pic>
        <p:nvPicPr>
          <p:cNvPr id="8195" name="Picture 3" descr="C:\Users\Homik\Desktop\лена работа\Турпоезда\олимпиада\Едем в Самару\DSC03972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540" y="3465165"/>
            <a:ext cx="6417168" cy="3606448"/>
          </a:xfrm>
          <a:prstGeom prst="rect">
            <a:avLst/>
          </a:prstGeom>
          <a:noFill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1868" y="1448941"/>
            <a:ext cx="3456384" cy="194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32" y="4401269"/>
            <a:ext cx="3528392" cy="1982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6803876" y="152797"/>
            <a:ext cx="352839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ПОСЕЩЕНИЕ ОЛИМПИЙСКИХ СОРЕВНОВАНИЙ</a:t>
            </a:r>
            <a:r>
              <a:rPr lang="ru-RU" sz="1400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: 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Verdana" pitchFamily="32" charset="0"/>
                <a:cs typeface="Arial" charset="0"/>
              </a:rPr>
              <a:t>САННЫЙ СПОРТ, БИАТЛОН, ХОККЕЙ, ФИГУРНОЕ КАТАНИЕ</a:t>
            </a:r>
            <a:endParaRPr lang="ru-RU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164" y="5769421"/>
            <a:ext cx="9577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                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51148" y="3969221"/>
            <a:ext cx="46085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endParaRPr lang="ru-RU" sz="2000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endParaRPr lang="ru-RU" sz="2000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endParaRPr lang="ru-RU" sz="2000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endParaRPr lang="ru-RU" sz="2000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r>
              <a:rPr lang="ru-RU" sz="2000" b="1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НАШИ </a:t>
            </a:r>
            <a:r>
              <a:rPr lang="ru-RU" sz="2000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ТУРИСТИЧЕСКИЕ ПОЕЗДА И ВПЕЧАТЛЕНИЯ НАСТОЯЩИЕ! 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148" y="152797"/>
            <a:ext cx="4536504" cy="3402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 descr="C:\Users\Homik\Desktop\лена работа\ФЛЕШКА РАБОЧАЯ\Все мое\Турпоезда\Интурмаркет\СЛАЙДЫ\Олимпиада\_DSC14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1668" y="152797"/>
            <a:ext cx="5398405" cy="3391376"/>
          </a:xfrm>
          <a:prstGeom prst="rect">
            <a:avLst/>
          </a:prstGeom>
          <a:noFill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1668" y="3600253"/>
            <a:ext cx="5328592" cy="2994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561509"/>
            <a:ext cx="1043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                  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148" y="224806"/>
            <a:ext cx="993710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ДАРИМ </a:t>
            </a:r>
            <a:r>
              <a:rPr lang="ru-RU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РАДОСТЬ ОТКРЫТИЙ....</a:t>
            </a:r>
            <a:endParaRPr lang="ru-RU" b="1" dirty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7892" y="287451"/>
            <a:ext cx="3240360" cy="4879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149" y="368821"/>
            <a:ext cx="3252566" cy="489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524" y="368821"/>
            <a:ext cx="3205040" cy="482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6561509"/>
            <a:ext cx="1043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                  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148" y="224806"/>
            <a:ext cx="993710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ДАРИМ </a:t>
            </a:r>
            <a:r>
              <a:rPr lang="ru-RU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РАДОСТЬ ОТКРЫТИЙ....</a:t>
            </a:r>
            <a:endParaRPr lang="ru-RU" b="1" dirty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140" y="152797"/>
            <a:ext cx="3205845" cy="5081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508" y="152797"/>
            <a:ext cx="3298843" cy="5126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5884" y="152797"/>
            <a:ext cx="339540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147" y="440829"/>
            <a:ext cx="3601697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580" y="3622863"/>
            <a:ext cx="5832648" cy="3277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580" y="146748"/>
            <a:ext cx="5904656" cy="3318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omik\Desktop\лена работа\Турпоезда\олимпиада\Олимпиада наша\Котя\jkDH_mfE3p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7852" y="3609181"/>
            <a:ext cx="3240360" cy="3240360"/>
          </a:xfrm>
          <a:prstGeom prst="rect">
            <a:avLst/>
          </a:prstGeom>
          <a:noFill/>
        </p:spPr>
      </p:pic>
      <p:pic>
        <p:nvPicPr>
          <p:cNvPr id="7171" name="Picture 3" descr="C:\Users\Homik\Desktop\лена работа\Турпоезда\олимпиада\Олимпиада наша\Котя\6WYi_RvkMu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7852" y="224805"/>
            <a:ext cx="3249141" cy="3249141"/>
          </a:xfrm>
          <a:prstGeom prst="rect">
            <a:avLst/>
          </a:prstGeom>
          <a:noFill/>
        </p:spPr>
      </p:pic>
      <p:pic>
        <p:nvPicPr>
          <p:cNvPr id="7172" name="Picture 4" descr="C:\Users\Homik\Desktop\лена работа\Турпоезда\олимпиада\Едем в Самару\DSC037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156" y="3609181"/>
            <a:ext cx="5688632" cy="3197011"/>
          </a:xfrm>
          <a:prstGeom prst="rect">
            <a:avLst/>
          </a:prstGeom>
          <a:noFill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140" y="224805"/>
            <a:ext cx="5840416" cy="3282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32" y="4329261"/>
            <a:ext cx="102251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b="1" dirty="0" smtClean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МЫ С СОЧИ НЕ ПРОЩАЕМСЯ!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b="1" dirty="0" smtClean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СОЧИ, ДО СВИДАНЬЯ!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b="1" dirty="0" smtClean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УВИДИМСЯ СНОВА!</a:t>
            </a:r>
            <a:endParaRPr lang="ru-RU" b="1" dirty="0" smtClean="0">
              <a:solidFill>
                <a:srgbClr val="2323DC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2323DC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b="1" dirty="0" smtClean="0">
                <a:solidFill>
                  <a:srgbClr val="2323DC"/>
                </a:solidFill>
                <a:latin typeface="Verdana" pitchFamily="32" charset="0"/>
                <a:cs typeface="Arial" charset="0"/>
              </a:rPr>
              <a:t>ТУРИСТИЧЕСКАЯ </a:t>
            </a:r>
            <a:r>
              <a:rPr lang="ru-RU" b="1" dirty="0" smtClean="0">
                <a:solidFill>
                  <a:srgbClr val="2323DC"/>
                </a:solidFill>
                <a:latin typeface="Verdana" pitchFamily="32" charset="0"/>
                <a:cs typeface="Arial" charset="0"/>
              </a:rPr>
              <a:t>КОМПАНИЯ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b="1" dirty="0" smtClean="0">
                <a:solidFill>
                  <a:srgbClr val="2323DC"/>
                </a:solidFill>
                <a:latin typeface="Verdana" pitchFamily="32" charset="0"/>
                <a:cs typeface="Arial" charset="0"/>
              </a:rPr>
              <a:t>«ПРОФЦЕНТР», г. </a:t>
            </a:r>
            <a:r>
              <a:rPr lang="ru-RU" b="1" dirty="0" smtClean="0">
                <a:solidFill>
                  <a:srgbClr val="2323DC"/>
                </a:solidFill>
                <a:latin typeface="Verdana" pitchFamily="32" charset="0"/>
                <a:cs typeface="Arial" charset="0"/>
              </a:rPr>
              <a:t>САМАРА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2323DC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en-US" b="1" dirty="0" smtClean="0">
                <a:solidFill>
                  <a:srgbClr val="2323DC"/>
                </a:solidFill>
                <a:latin typeface="Verdana" pitchFamily="32" charset="0"/>
                <a:cs typeface="Arial" charset="0"/>
              </a:rPr>
              <a:t>WWW.PROFCENTRE.RU</a:t>
            </a:r>
            <a:endParaRPr lang="ru-RU" b="1" dirty="0" smtClean="0">
              <a:solidFill>
                <a:srgbClr val="2323DC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ул. Садовая, 263,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т. 8 846 </a:t>
            </a:r>
            <a:r>
              <a:rPr lang="ru-RU" b="1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337-0-888</a:t>
            </a:r>
            <a:endParaRPr lang="ru-RU" b="1" dirty="0" smtClean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b="1" dirty="0" smtClean="0">
                <a:solidFill>
                  <a:srgbClr val="0070C0"/>
                </a:solidFill>
                <a:latin typeface="Verdana" pitchFamily="32" charset="0"/>
                <a:cs typeface="Arial" charset="0"/>
              </a:rPr>
              <a:t>                                     </a:t>
            </a:r>
            <a:endParaRPr lang="ru-RU" b="1" dirty="0">
              <a:solidFill>
                <a:srgbClr val="0070C0"/>
              </a:solidFill>
              <a:latin typeface="Verdana" pitchFamily="32" charset="0"/>
              <a:cs typeface="Arial" charset="0"/>
            </a:endParaRPr>
          </a:p>
        </p:txBody>
      </p:sp>
      <p:pic>
        <p:nvPicPr>
          <p:cNvPr id="7" name="Picture 5" descr="C:\Users\Homik\Desktop\лена работа\ФЛЕШКА РАБОЧАЯ\Все мое\Турпоезда\Интурмаркет\СЛАЙДЫ\Интурмаркет МОСКВА\SAM_03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180" y="152797"/>
            <a:ext cx="5832648" cy="3888432"/>
          </a:xfrm>
          <a:prstGeom prst="rect">
            <a:avLst/>
          </a:prstGeom>
          <a:noFill/>
        </p:spPr>
      </p:pic>
      <p:pic>
        <p:nvPicPr>
          <p:cNvPr id="8" name="Picture 5" descr="C:\Users\Homik\Desktop\лена работа\ФЛЕШКА РАБОЧАЯ\Все мое\Турпоезда\Интурмаркет\СЛАЙДЫ\Интурмаркет МОСКВА\SAM_03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365476" y="-2151459"/>
            <a:ext cx="3996443" cy="2664296"/>
          </a:xfrm>
          <a:prstGeom prst="rect">
            <a:avLst/>
          </a:prstGeom>
          <a:noFill/>
        </p:spPr>
      </p:pic>
      <p:pic>
        <p:nvPicPr>
          <p:cNvPr id="4102" name="Picture 6" descr="C:\Users\Homik\Desktop\xJ63EPQBHR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620" y="3897213"/>
            <a:ext cx="5512969" cy="3096738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3916" y="152797"/>
            <a:ext cx="253460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50825" y="296863"/>
            <a:ext cx="10553700" cy="669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          ЧТО ТАКОЕ ТУРПРОДУКТ </a:t>
            </a:r>
            <a:r>
              <a:rPr lang="ru-RU" b="1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«ТУРИСТИЧЕСКИЕ ПОЕЗДА ИЗ САМАРЫ</a:t>
            </a:r>
            <a:r>
              <a:rPr lang="ru-RU" b="1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»</a:t>
            </a:r>
            <a:r>
              <a:rPr lang="ru-RU" b="1" dirty="0" smtClean="0">
                <a:solidFill>
                  <a:srgbClr val="0047FF"/>
                </a:solidFill>
                <a:latin typeface="Verdana" pitchFamily="32" charset="0"/>
                <a:cs typeface="Arial" charset="0"/>
              </a:rPr>
              <a:t>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b="1" dirty="0" smtClean="0">
                <a:solidFill>
                  <a:srgbClr val="0047FF"/>
                </a:solidFill>
                <a:latin typeface="Verdana" pitchFamily="32" charset="0"/>
                <a:cs typeface="Arial" charset="0"/>
              </a:rPr>
              <a:t>                            проекта </a:t>
            </a:r>
            <a:r>
              <a:rPr lang="ru-RU" b="1" dirty="0">
                <a:solidFill>
                  <a:srgbClr val="0047FF"/>
                </a:solidFill>
                <a:latin typeface="Verdana" pitchFamily="32" charset="0"/>
                <a:cs typeface="Arial" charset="0"/>
              </a:rPr>
              <a:t>«МОЯ ВЕЛИКАЯ РОССИЯ» </a:t>
            </a:r>
            <a:r>
              <a:rPr lang="ru-RU" b="1" dirty="0" smtClean="0">
                <a:solidFill>
                  <a:srgbClr val="0047FF"/>
                </a:solidFill>
                <a:latin typeface="Verdana" pitchFamily="32" charset="0"/>
                <a:cs typeface="Arial" charset="0"/>
              </a:rPr>
              <a:t>?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 smtClean="0">
              <a:solidFill>
                <a:srgbClr val="0047FF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1400" b="1" dirty="0" smtClean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   </a:t>
            </a:r>
            <a:r>
              <a:rPr lang="ru-RU" sz="1400" dirty="0" smtClean="0">
                <a:solidFill>
                  <a:schemeClr val="tx1"/>
                </a:solidFill>
                <a:latin typeface="Verdana" pitchFamily="32" charset="0"/>
                <a:cs typeface="Arial" charset="0"/>
              </a:rPr>
              <a:t>успешно </a:t>
            </a:r>
            <a:r>
              <a:rPr lang="ru-RU" sz="1400" dirty="0">
                <a:solidFill>
                  <a:schemeClr val="tx1"/>
                </a:solidFill>
                <a:latin typeface="Verdana" pitchFamily="32" charset="0"/>
                <a:cs typeface="Arial" charset="0"/>
              </a:rPr>
              <a:t>реализованный ресурсами туроператора «Профцентр» авторский проект </a:t>
            </a:r>
            <a:r>
              <a:rPr lang="ru-RU" sz="1400" dirty="0" smtClean="0">
                <a:solidFill>
                  <a:schemeClr val="tx1"/>
                </a:solidFill>
                <a:latin typeface="Verdana" pitchFamily="32" charset="0"/>
                <a:cs typeface="Arial" charset="0"/>
              </a:rPr>
              <a:t> железнодорожных   </a:t>
            </a:r>
          </a:p>
          <a:p>
            <a:pPr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1400" dirty="0" smtClean="0">
                <a:solidFill>
                  <a:schemeClr val="tx1"/>
                </a:solidFill>
                <a:latin typeface="Verdana" pitchFamily="32" charset="0"/>
                <a:cs typeface="Arial" charset="0"/>
              </a:rPr>
              <a:t>    комфортных  и познавательных путешествий по России на </a:t>
            </a:r>
            <a:r>
              <a:rPr lang="ru-RU" sz="1400" dirty="0" smtClean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специализированном туристическом  поезде  </a:t>
            </a:r>
          </a:p>
          <a:p>
            <a:pPr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1400" dirty="0" smtClean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    дальнего следования из 6-13 вагонов преимущественно купе последних лет постройки</a:t>
            </a:r>
            <a:endParaRPr lang="ru-RU" sz="1400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1400" dirty="0">
                <a:solidFill>
                  <a:srgbClr val="262699"/>
                </a:solidFill>
                <a:latin typeface="Verdana" pitchFamily="32" charset="0"/>
                <a:cs typeface="Arial" charset="0"/>
              </a:rPr>
              <a:t> </a:t>
            </a:r>
            <a:r>
              <a:rPr lang="ru-RU" sz="1400" dirty="0">
                <a:solidFill>
                  <a:srgbClr val="3333FF"/>
                </a:solidFill>
                <a:latin typeface="Verdana" pitchFamily="32" charset="0"/>
                <a:cs typeface="Arial" charset="0"/>
              </a:rPr>
              <a:t>- </a:t>
            </a:r>
            <a:r>
              <a:rPr lang="ru-RU" sz="1400" u="sng" dirty="0">
                <a:solidFill>
                  <a:srgbClr val="3333FF"/>
                </a:solidFill>
                <a:latin typeface="Verdana" pitchFamily="32" charset="0"/>
                <a:cs typeface="Arial" charset="0"/>
              </a:rPr>
              <a:t> </a:t>
            </a:r>
            <a:r>
              <a:rPr lang="ru-RU" sz="1400" dirty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удобный формат </a:t>
            </a:r>
            <a:r>
              <a:rPr lang="ru-RU" sz="1400" dirty="0" smtClean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путешествия по </a:t>
            </a:r>
            <a:r>
              <a:rPr lang="ru-RU" sz="1400" dirty="0" err="1" smtClean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спецрасписанию</a:t>
            </a:r>
            <a:r>
              <a:rPr lang="ru-RU" sz="1400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: </a:t>
            </a:r>
            <a:r>
              <a:rPr lang="ru-RU" sz="1400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туры выходного дня</a:t>
            </a:r>
            <a:r>
              <a:rPr lang="ru-RU" sz="1400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, </a:t>
            </a:r>
            <a:r>
              <a:rPr lang="ru-RU" sz="1400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на праздники, туры на событие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1400" b="1" dirty="0">
                <a:solidFill>
                  <a:srgbClr val="3333FF"/>
                </a:solidFill>
                <a:latin typeface="Verdana" pitchFamily="32" charset="0"/>
                <a:cs typeface="Arial" charset="0"/>
              </a:rPr>
              <a:t> -  </a:t>
            </a:r>
            <a:r>
              <a:rPr lang="ru-RU" sz="1400" dirty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доступная стоимость</a:t>
            </a:r>
            <a:r>
              <a:rPr lang="ru-RU" sz="1400" dirty="0">
                <a:solidFill>
                  <a:srgbClr val="3333FF"/>
                </a:solidFill>
                <a:latin typeface="Verdana" pitchFamily="32" charset="0"/>
                <a:cs typeface="Arial" charset="0"/>
              </a:rPr>
              <a:t> </a:t>
            </a:r>
            <a:r>
              <a:rPr lang="ru-RU" sz="1400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всего туристического пакета, включая </a:t>
            </a:r>
            <a:r>
              <a:rPr lang="ru-RU" sz="1400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проезд</a:t>
            </a:r>
            <a:endParaRPr lang="ru-RU" sz="1400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1400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 -  медицинский работник, </a:t>
            </a:r>
            <a:r>
              <a:rPr lang="ru-RU" sz="1400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вагон-ресторан, организованное питание на маршруте</a:t>
            </a:r>
            <a:endParaRPr lang="ru-RU" sz="1400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1400" dirty="0">
                <a:solidFill>
                  <a:srgbClr val="3333FF"/>
                </a:solidFill>
                <a:latin typeface="Verdana" pitchFamily="32" charset="0"/>
                <a:cs typeface="Arial" charset="0"/>
              </a:rPr>
              <a:t> -  </a:t>
            </a:r>
            <a:r>
              <a:rPr lang="ru-RU" sz="1400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тематические</a:t>
            </a:r>
            <a:r>
              <a:rPr lang="ru-RU" sz="1400" dirty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познавательные </a:t>
            </a:r>
            <a:r>
              <a:rPr lang="ru-RU" sz="1400" dirty="0">
                <a:solidFill>
                  <a:srgbClr val="0047FF"/>
                </a:solidFill>
                <a:latin typeface="Verdana" pitchFamily="32" charset="0"/>
                <a:cs typeface="Arial" charset="0"/>
              </a:rPr>
              <a:t> </a:t>
            </a:r>
            <a:r>
              <a:rPr lang="ru-RU" sz="1400" dirty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экскурсионные программы в городах России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1400" dirty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 -  комфортабельные  автобусы ,  профессиональные экскурсоводы</a:t>
            </a:r>
            <a:r>
              <a:rPr lang="ru-RU" sz="1400" u="sng" dirty="0">
                <a:solidFill>
                  <a:srgbClr val="3333FF"/>
                </a:solidFill>
                <a:latin typeface="Verdana" pitchFamily="32" charset="0"/>
                <a:cs typeface="Arial" charset="0"/>
              </a:rPr>
              <a:t/>
            </a:r>
            <a:br>
              <a:rPr lang="ru-RU" sz="1400" u="sng" dirty="0">
                <a:solidFill>
                  <a:srgbClr val="3333FF"/>
                </a:solidFill>
                <a:latin typeface="Verdana" pitchFamily="32" charset="0"/>
                <a:cs typeface="Arial" charset="0"/>
              </a:rPr>
            </a:br>
            <a:r>
              <a:rPr lang="ru-RU" sz="1400" dirty="0">
                <a:solidFill>
                  <a:srgbClr val="3333FF"/>
                </a:solidFill>
                <a:latin typeface="Verdana" pitchFamily="32" charset="0"/>
                <a:cs typeface="Arial" charset="0"/>
              </a:rPr>
              <a:t> -  </a:t>
            </a:r>
            <a:r>
              <a:rPr lang="ru-RU" sz="1400" dirty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торжественные проводы </a:t>
            </a:r>
            <a:r>
              <a:rPr lang="ru-RU" sz="1400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туристов на железнодорожном вокзале в г. Самаре,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1400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 -  радушный прием туристов в городах России, положительные отзывы </a:t>
            </a:r>
            <a:r>
              <a:rPr lang="ru-RU" sz="1400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туристов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1400" b="1" dirty="0" smtClean="0">
              <a:solidFill>
                <a:srgbClr val="0000FF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1400" b="1" dirty="0" smtClean="0">
                <a:solidFill>
                  <a:srgbClr val="0000FF"/>
                </a:solidFill>
                <a:latin typeface="Verdana" pitchFamily="32" charset="0"/>
                <a:cs typeface="Arial" charset="0"/>
              </a:rPr>
              <a:t>Результат</a:t>
            </a:r>
            <a:r>
              <a:rPr lang="ru-RU" sz="1400" b="1" dirty="0">
                <a:solidFill>
                  <a:srgbClr val="0000FF"/>
                </a:solidFill>
                <a:latin typeface="Verdana" pitchFamily="32" charset="0"/>
                <a:cs typeface="Arial" charset="0"/>
              </a:rPr>
              <a:t>:</a:t>
            </a:r>
            <a:r>
              <a:rPr lang="ru-RU" sz="1400" b="1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 </a:t>
            </a:r>
            <a:r>
              <a:rPr lang="ru-RU" sz="1400" b="1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интерес к познавательным путешествиям по России, к ее истории и событиям,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1400" dirty="0" err="1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востребованность</a:t>
            </a:r>
            <a:r>
              <a:rPr lang="ru-RU" sz="1400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  в </a:t>
            </a:r>
            <a:r>
              <a:rPr lang="ru-RU" sz="1400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регионе,  популярность формата, </a:t>
            </a:r>
            <a:r>
              <a:rPr lang="ru-RU" sz="1400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активное участие </a:t>
            </a:r>
            <a:r>
              <a:rPr lang="ru-RU" sz="1400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в </a:t>
            </a:r>
            <a:endParaRPr lang="ru-RU" sz="1400" dirty="0" smtClean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1400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проекте туристов Самарской </a:t>
            </a:r>
            <a:r>
              <a:rPr lang="ru-RU" sz="1400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области,  </a:t>
            </a:r>
            <a:r>
              <a:rPr lang="ru-RU" sz="1400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соседних регионов, зарубежных гостей. </a:t>
            </a:r>
            <a:endParaRPr lang="ru-RU" sz="1400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1100" i="1" dirty="0">
              <a:solidFill>
                <a:srgbClr val="000000"/>
              </a:solidFill>
              <a:latin typeface="Times New Roman" pitchFamily="16" charset="0"/>
              <a:cs typeface="Arial" charset="0"/>
            </a:endParaRPr>
          </a:p>
          <a:p>
            <a:pPr algn="ctr"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1300" i="1" dirty="0">
              <a:solidFill>
                <a:srgbClr val="000000"/>
              </a:solidFill>
              <a:latin typeface="Times New Roman" pitchFamily="16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1300" i="1" dirty="0">
              <a:solidFill>
                <a:srgbClr val="000000"/>
              </a:solidFill>
              <a:latin typeface="Times New Roman" pitchFamily="16" charset="0"/>
            </a:endParaRPr>
          </a:p>
        </p:txBody>
      </p:sp>
      <p:pic>
        <p:nvPicPr>
          <p:cNvPr id="11266" name="Picture 2" descr="C:\Users\Homik\Desktop\лена работа\ФЛЕШКА РАБОЧАЯ\Все мое\Турпоезда\Интурмаркет\СЛАЙДЫ\НИЖНИЙ Новгород\6_E6sDVpy5E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3996" y="3825205"/>
            <a:ext cx="2443455" cy="3259287"/>
          </a:xfrm>
          <a:prstGeom prst="rect">
            <a:avLst/>
          </a:prstGeom>
          <a:noFill/>
        </p:spPr>
      </p:pic>
      <p:pic>
        <p:nvPicPr>
          <p:cNvPr id="11268" name="Picture 4" descr="C:\Users\Homik\Desktop\лена работа\ФЛЕШКА РАБОЧАЯ\Все мое\Турпоезда\Интурмаркет\СЛАЙДЫ\НИЖНИЙ Новгород\oGyVvW27t9w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652" y="4329261"/>
            <a:ext cx="2016224" cy="2689410"/>
          </a:xfrm>
          <a:prstGeom prst="rect">
            <a:avLst/>
          </a:prstGeom>
          <a:noFill/>
        </p:spPr>
      </p:pic>
      <p:pic>
        <p:nvPicPr>
          <p:cNvPr id="11270" name="Picture 6" descr="C:\Users\Homik\Desktop\лена работа\ФЛЕШКА РАБОЧАЯ\Все мое\Турпоезда\Интурмаркет\СЛАЙДЫ\Фото Волгград\IMG_0343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148" y="4401269"/>
            <a:ext cx="3816424" cy="254269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>
            <a:off x="179388" y="0"/>
            <a:ext cx="10260012" cy="7218363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500" b="1" u="sng" dirty="0">
              <a:solidFill>
                <a:srgbClr val="2323DC"/>
              </a:solidFill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500" b="1" u="sng" dirty="0">
              <a:solidFill>
                <a:srgbClr val="2323DC"/>
              </a:solidFill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500" b="1" u="sng" dirty="0">
              <a:solidFill>
                <a:srgbClr val="2323DC"/>
              </a:solidFill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500" b="1" u="sng" dirty="0">
              <a:solidFill>
                <a:srgbClr val="2323DC"/>
              </a:solidFill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500" b="1" u="sng" dirty="0">
              <a:solidFill>
                <a:srgbClr val="2323DC"/>
              </a:solidFill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500" b="1" u="sng" dirty="0">
              <a:solidFill>
                <a:srgbClr val="2323DC"/>
              </a:solidFill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500" b="1" u="sng" dirty="0">
              <a:solidFill>
                <a:srgbClr val="2323DC"/>
              </a:solidFill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b="1" u="sng" dirty="0">
              <a:solidFill>
                <a:srgbClr val="2323DC"/>
              </a:solidFill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b="1" u="sng" dirty="0">
              <a:solidFill>
                <a:srgbClr val="2323DC"/>
              </a:solidFill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b="1" dirty="0">
              <a:solidFill>
                <a:srgbClr val="2323DC"/>
              </a:solidFill>
              <a:latin typeface="Verdana" pitchFamily="32" charset="0"/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b="1" dirty="0">
              <a:solidFill>
                <a:srgbClr val="2323DC"/>
              </a:solidFill>
              <a:latin typeface="Verdana" pitchFamily="32" charset="0"/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b="1" dirty="0">
              <a:solidFill>
                <a:srgbClr val="2323DC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2000" b="1" dirty="0" smtClean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О ПРОЕКТЕ</a:t>
            </a:r>
            <a:r>
              <a:rPr lang="ru-RU" b="1" dirty="0" smtClean="0">
                <a:solidFill>
                  <a:srgbClr val="2323DC"/>
                </a:solidFill>
                <a:latin typeface="Verdana" pitchFamily="32" charset="0"/>
                <a:cs typeface="Arial" charset="0"/>
              </a:rPr>
              <a:t>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b="1" dirty="0">
              <a:solidFill>
                <a:srgbClr val="2323DC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ru-RU" b="1" dirty="0">
                <a:solidFill>
                  <a:srgbClr val="2323DC"/>
                </a:solidFill>
                <a:latin typeface="Verdana" pitchFamily="32" charset="0"/>
                <a:cs typeface="Arial" charset="0"/>
              </a:rPr>
              <a:t>ЖЕЛЕЗНОДОРОЖНЫЕ ТУРЫ НА ТУРИСТИЧЕСКИХ ПОЕЗДАХ ДАЛЬНЕГО СЛЕДОВАНИЯ ИЗ САМАРЫ ПРОЕКТА</a:t>
            </a:r>
            <a:r>
              <a:rPr lang="ru-RU" b="1" dirty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 «</a:t>
            </a:r>
            <a:r>
              <a:rPr lang="ru-RU" b="1" dirty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МОЯ ВЕЛИКАЯ РОССИЯ</a:t>
            </a:r>
            <a:r>
              <a:rPr lang="ru-RU" b="1" dirty="0" smtClean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»</a:t>
            </a:r>
            <a:endParaRPr lang="ru-RU" sz="1400" b="1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b="1" dirty="0" smtClean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ru-RU" sz="1400" b="1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НАЧАЛО </a:t>
            </a:r>
            <a:r>
              <a:rPr lang="ru-RU" sz="1400" b="1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РЕАЛИЗАЦИИ </a:t>
            </a:r>
            <a:r>
              <a:rPr lang="ru-RU" sz="1400" b="1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 - </a:t>
            </a:r>
            <a:r>
              <a:rPr lang="ru-RU" sz="1500" b="1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 сентябрь </a:t>
            </a:r>
            <a:r>
              <a:rPr lang="ru-RU" sz="1500" b="1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2012 г. , в год истории в России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ru-RU" sz="1500" b="1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                                              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ru-RU" sz="1600" b="1" dirty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БЕЗ СТОРОННЕГО </a:t>
            </a:r>
            <a:r>
              <a:rPr lang="ru-RU" sz="1600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ФИНАНСИРОВАНИЯ ЗА СЧЕТ СОБСТВЕННЫХ СРЕДСТВ</a:t>
            </a:r>
            <a:endParaRPr lang="ru-RU" sz="1600" b="1" dirty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b="1" dirty="0" smtClean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ru-RU" sz="1400" b="1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РЕАЛИЗОВАНО  </a:t>
            </a:r>
            <a:r>
              <a:rPr lang="ru-RU" sz="1400" b="1" dirty="0">
                <a:solidFill>
                  <a:srgbClr val="2323DC"/>
                </a:solidFill>
                <a:latin typeface="Verdana" pitchFamily="32" charset="0"/>
                <a:cs typeface="Arial" charset="0"/>
              </a:rPr>
              <a:t>8 </a:t>
            </a:r>
            <a:r>
              <a:rPr lang="ru-RU" sz="1400" b="1" dirty="0" smtClean="0">
                <a:solidFill>
                  <a:srgbClr val="2323DC"/>
                </a:solidFill>
                <a:latin typeface="Verdana" pitchFamily="32" charset="0"/>
                <a:cs typeface="Arial" charset="0"/>
              </a:rPr>
              <a:t>СБОРНЫХ  </a:t>
            </a:r>
            <a:r>
              <a:rPr lang="ru-RU" sz="1400" b="1" dirty="0">
                <a:solidFill>
                  <a:srgbClr val="2323DC"/>
                </a:solidFill>
                <a:latin typeface="Verdana" pitchFamily="32" charset="0"/>
                <a:cs typeface="Arial" charset="0"/>
              </a:rPr>
              <a:t>туристических проектов </a:t>
            </a:r>
            <a:r>
              <a:rPr lang="ru-RU" sz="1400" b="1" dirty="0" smtClean="0">
                <a:solidFill>
                  <a:srgbClr val="2323DC"/>
                </a:solidFill>
                <a:latin typeface="Verdana" pitchFamily="32" charset="0"/>
                <a:cs typeface="Arial" charset="0"/>
              </a:rPr>
              <a:t>поездов  ДАЛЬНЕГО СЛЕДОВАНИЯ</a:t>
            </a:r>
            <a:endParaRPr lang="ru-RU" sz="1400" b="1" dirty="0">
              <a:solidFill>
                <a:srgbClr val="2323DC"/>
              </a:solidFill>
              <a:latin typeface="Verdana" pitchFamily="32" charset="0"/>
              <a:cs typeface="Arial" charset="0"/>
            </a:endParaRPr>
          </a:p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ru-RU" sz="1400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(составы </a:t>
            </a:r>
            <a:r>
              <a:rPr lang="ru-RU" sz="1400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пассажирских поездов </a:t>
            </a:r>
            <a:r>
              <a:rPr lang="ru-RU" sz="1400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от 6 до 14 вагонов)      </a:t>
            </a:r>
            <a:endParaRPr lang="ru-RU" sz="1400" b="1" dirty="0" smtClean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b="1" dirty="0" smtClean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ru-RU" sz="1400" b="1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КОЛИЧЕСТВО </a:t>
            </a:r>
            <a:r>
              <a:rPr lang="ru-RU" sz="1400" b="1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УЧАСТНИКОВ ПРОЕКТА </a:t>
            </a:r>
            <a:r>
              <a:rPr lang="ru-RU" sz="1400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 (туристов) </a:t>
            </a:r>
            <a:r>
              <a:rPr lang="ru-RU" sz="1400" dirty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-</a:t>
            </a:r>
            <a:r>
              <a:rPr lang="ru-RU" sz="1400" b="1" dirty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  </a:t>
            </a:r>
            <a:r>
              <a:rPr lang="ru-RU" sz="2000" b="1" dirty="0" smtClean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2250 </a:t>
            </a:r>
            <a:r>
              <a:rPr lang="ru-RU" sz="2000" b="1" dirty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человек  </a:t>
            </a:r>
            <a:endParaRPr lang="ru-RU" sz="1400" b="1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b="1" dirty="0" smtClean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ru-RU" sz="1400" b="1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СОЦИАЛЬНЫЕ </a:t>
            </a:r>
            <a:r>
              <a:rPr lang="ru-RU" sz="1400" b="1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ГРУППЫ И УЧАСТНИКИ ПРОЕКТА</a:t>
            </a:r>
            <a:r>
              <a:rPr lang="ru-RU" sz="1400" b="1" dirty="0">
                <a:solidFill>
                  <a:srgbClr val="2323DC"/>
                </a:solidFill>
                <a:latin typeface="Verdana" pitchFamily="32" charset="0"/>
                <a:cs typeface="Arial" charset="0"/>
              </a:rPr>
              <a:t>: </a:t>
            </a:r>
            <a:r>
              <a:rPr lang="ru-RU" sz="1400" b="1" dirty="0" smtClean="0">
                <a:solidFill>
                  <a:srgbClr val="2323DC"/>
                </a:solidFill>
                <a:latin typeface="Verdana" pitchFamily="32" charset="0"/>
                <a:cs typeface="Arial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школьники</a:t>
            </a:r>
            <a:r>
              <a:rPr lang="ru-RU" sz="1400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, студенты, семьи с детьми,      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ru-RU" sz="1400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пенсионеры</a:t>
            </a:r>
            <a:r>
              <a:rPr lang="ru-RU" sz="1400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, сотрудники предприятий, люди с ограниченными </a:t>
            </a:r>
            <a:r>
              <a:rPr lang="ru-RU" sz="1400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возможностями</a:t>
            </a:r>
            <a:r>
              <a:rPr lang="ru-RU" sz="1400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, молодожены, </a:t>
            </a:r>
            <a:r>
              <a:rPr lang="ru-RU" sz="1400" b="1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гости Самарской области: </a:t>
            </a:r>
            <a:r>
              <a:rPr lang="ru-RU" sz="1400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жители </a:t>
            </a:r>
            <a:r>
              <a:rPr lang="ru-RU" sz="1400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Ульяновской, Пензенской, Оренбургской областей, республики             </a:t>
            </a:r>
            <a:r>
              <a:rPr lang="ru-RU" sz="1400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Башкортостан, гости из городов Перми</a:t>
            </a:r>
            <a:r>
              <a:rPr lang="ru-RU" sz="1400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, Тюмени</a:t>
            </a:r>
            <a:r>
              <a:rPr lang="ru-RU" sz="1400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, </a:t>
            </a:r>
            <a:r>
              <a:rPr lang="ru-RU" sz="1400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 Сыктывкара</a:t>
            </a:r>
            <a:r>
              <a:rPr lang="ru-RU" sz="1400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, </a:t>
            </a:r>
            <a:r>
              <a:rPr lang="ru-RU" sz="1400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иностранные граждане</a:t>
            </a:r>
            <a:endParaRPr lang="ru-RU" sz="1400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ru-RU" sz="1400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                                                                                                        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ru-RU" sz="1400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 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b="1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dirty="0">
              <a:solidFill>
                <a:srgbClr val="FFFFFF"/>
              </a:solidFill>
              <a:latin typeface="Verdana" pitchFamily="32" charset="0"/>
              <a:cs typeface="Arial" charset="0"/>
            </a:endParaRPr>
          </a:p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b="1" dirty="0">
              <a:solidFill>
                <a:srgbClr val="FFFFFF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ru-RU" sz="1400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300" dirty="0">
              <a:solidFill>
                <a:srgbClr val="000000"/>
              </a:solidFill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300" b="1" dirty="0">
              <a:solidFill>
                <a:srgbClr val="000000"/>
              </a:solidFill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ru-RU" sz="1300" b="1" dirty="0">
                <a:solidFill>
                  <a:srgbClr val="2323DC"/>
                </a:solidFill>
                <a:cs typeface="Arial" charset="0"/>
              </a:rPr>
              <a:t>            </a:t>
            </a:r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0" y="109539"/>
            <a:ext cx="3779118" cy="705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9860" y="4781025"/>
            <a:ext cx="3168352" cy="2287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32" y="4761309"/>
            <a:ext cx="3456384" cy="22748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516" y="4779301"/>
            <a:ext cx="3024336" cy="2268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179388" y="152400"/>
            <a:ext cx="10045700" cy="6827838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500" b="1" u="sng" dirty="0">
              <a:solidFill>
                <a:srgbClr val="2323DC"/>
              </a:solidFill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500" b="1" u="sng" dirty="0">
              <a:solidFill>
                <a:srgbClr val="2323DC"/>
              </a:solidFill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500" b="1" u="sng" dirty="0">
              <a:solidFill>
                <a:srgbClr val="2323DC"/>
              </a:solidFill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500" b="1" u="sng" dirty="0">
              <a:solidFill>
                <a:srgbClr val="2323DC"/>
              </a:solidFill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500" b="1" u="sng" dirty="0">
              <a:solidFill>
                <a:srgbClr val="2323DC"/>
              </a:solidFill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500" b="1" u="sng" dirty="0">
              <a:solidFill>
                <a:srgbClr val="2323DC"/>
              </a:solidFill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500" b="1" u="sng" dirty="0">
              <a:solidFill>
                <a:srgbClr val="2323DC"/>
              </a:solidFill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b="1" u="sng" dirty="0">
              <a:solidFill>
                <a:srgbClr val="2323DC"/>
              </a:solidFill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b="1" u="sng" dirty="0">
              <a:solidFill>
                <a:srgbClr val="2323DC"/>
              </a:solidFill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b="1" dirty="0">
              <a:solidFill>
                <a:srgbClr val="2323DC"/>
              </a:solidFill>
              <a:latin typeface="Verdana" pitchFamily="32" charset="0"/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b="1" dirty="0">
              <a:solidFill>
                <a:srgbClr val="2323DC"/>
              </a:solidFill>
              <a:latin typeface="Verdana" pitchFamily="32" charset="0"/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b="1" dirty="0">
              <a:solidFill>
                <a:srgbClr val="2323DC"/>
              </a:solidFill>
              <a:latin typeface="Verdana" pitchFamily="32" charset="0"/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b="1" dirty="0">
              <a:solidFill>
                <a:srgbClr val="2323DC"/>
              </a:solidFill>
              <a:latin typeface="Verdana" pitchFamily="32" charset="0"/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b="1" dirty="0">
              <a:solidFill>
                <a:srgbClr val="2323DC"/>
              </a:solidFill>
              <a:latin typeface="Verdana" pitchFamily="32" charset="0"/>
              <a:cs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b="1" dirty="0">
              <a:solidFill>
                <a:srgbClr val="2323DC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b="1" dirty="0" smtClean="0">
              <a:solidFill>
                <a:schemeClr val="tx1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b="1" dirty="0" smtClean="0">
              <a:solidFill>
                <a:schemeClr val="tx1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b="1" dirty="0" smtClean="0">
              <a:solidFill>
                <a:schemeClr val="tx1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b="1" dirty="0" smtClean="0">
              <a:solidFill>
                <a:schemeClr val="tx1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ru-RU" b="1" dirty="0" smtClean="0">
                <a:solidFill>
                  <a:schemeClr val="tx1"/>
                </a:solidFill>
                <a:latin typeface="Verdana" pitchFamily="32" charset="0"/>
                <a:cs typeface="Arial" charset="0"/>
              </a:rPr>
              <a:t>О ПРОЕКТЕ</a:t>
            </a:r>
            <a:endParaRPr lang="ru-RU" sz="1600" b="1" u="sng" dirty="0" smtClean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600" b="1" u="sng" dirty="0" smtClean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ru-RU" sz="1600" b="1" u="sng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ФОРМАТ</a:t>
            </a:r>
            <a:r>
              <a:rPr lang="ru-RU" sz="1400" b="1" u="sng" dirty="0" smtClean="0">
                <a:solidFill>
                  <a:srgbClr val="2323DC"/>
                </a:solidFill>
                <a:latin typeface="Verdana" pitchFamily="32" charset="0"/>
                <a:cs typeface="Arial" charset="0"/>
              </a:rPr>
              <a:t>:</a:t>
            </a:r>
            <a:r>
              <a:rPr lang="ru-RU" sz="1400" b="1" dirty="0" smtClean="0">
                <a:solidFill>
                  <a:srgbClr val="2323DC"/>
                </a:solidFill>
                <a:latin typeface="Verdana" pitchFamily="32" charset="0"/>
                <a:cs typeface="Arial" charset="0"/>
              </a:rPr>
              <a:t>                    </a:t>
            </a:r>
            <a:r>
              <a:rPr lang="ru-RU" sz="1600" dirty="0" smtClean="0">
                <a:solidFill>
                  <a:srgbClr val="2323DC"/>
                </a:solidFill>
                <a:latin typeface="Verdana" pitchFamily="32" charset="0"/>
                <a:cs typeface="Arial" charset="0"/>
              </a:rPr>
              <a:t>тур </a:t>
            </a:r>
            <a:r>
              <a:rPr lang="ru-RU" sz="1600" dirty="0">
                <a:solidFill>
                  <a:srgbClr val="2323DC"/>
                </a:solidFill>
                <a:latin typeface="Verdana" pitchFamily="32" charset="0"/>
                <a:cs typeface="Arial" charset="0"/>
              </a:rPr>
              <a:t>выходного </a:t>
            </a:r>
            <a:r>
              <a:rPr lang="ru-RU" sz="1600" dirty="0" smtClean="0">
                <a:solidFill>
                  <a:srgbClr val="2323DC"/>
                </a:solidFill>
                <a:latin typeface="Verdana" pitchFamily="32" charset="0"/>
                <a:cs typeface="Arial" charset="0"/>
              </a:rPr>
              <a:t>дня, тур </a:t>
            </a:r>
            <a:r>
              <a:rPr lang="ru-RU" sz="1600" dirty="0">
                <a:solidFill>
                  <a:srgbClr val="2323DC"/>
                </a:solidFill>
                <a:latin typeface="Verdana" pitchFamily="32" charset="0"/>
                <a:cs typeface="Arial" charset="0"/>
              </a:rPr>
              <a:t>на </a:t>
            </a:r>
            <a:r>
              <a:rPr lang="ru-RU" sz="1600" dirty="0" smtClean="0">
                <a:solidFill>
                  <a:srgbClr val="2323DC"/>
                </a:solidFill>
                <a:latin typeface="Verdana" pitchFamily="32" charset="0"/>
                <a:cs typeface="Arial" charset="0"/>
              </a:rPr>
              <a:t>событие</a:t>
            </a:r>
            <a:endParaRPr lang="ru-RU" sz="1600" b="1" u="sng" dirty="0" smtClean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ru-RU" sz="1600" b="1" u="sng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ТЕМАТИКА </a:t>
            </a:r>
            <a:r>
              <a:rPr lang="ru-RU" sz="1600" b="1" u="sng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ТУРОВ</a:t>
            </a:r>
            <a:r>
              <a:rPr lang="ru-RU" sz="1600" b="1" u="sng" dirty="0">
                <a:solidFill>
                  <a:srgbClr val="2323DC"/>
                </a:solidFill>
                <a:latin typeface="Verdana" pitchFamily="32" charset="0"/>
                <a:cs typeface="Arial" charset="0"/>
              </a:rPr>
              <a:t> </a:t>
            </a:r>
            <a:r>
              <a:rPr lang="ru-RU" sz="1400" b="1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:</a:t>
            </a:r>
            <a:r>
              <a:rPr lang="ru-RU" sz="1600" b="1" dirty="0" smtClean="0">
                <a:solidFill>
                  <a:srgbClr val="0000FF"/>
                </a:solidFill>
                <a:latin typeface="Verdana" pitchFamily="32" charset="0"/>
                <a:cs typeface="Arial" charset="0"/>
              </a:rPr>
              <a:t> </a:t>
            </a:r>
            <a:r>
              <a:rPr lang="ru-RU" sz="1600" dirty="0" smtClean="0">
                <a:solidFill>
                  <a:srgbClr val="0000FF"/>
                </a:solidFill>
                <a:latin typeface="Verdana" pitchFamily="32" charset="0"/>
                <a:cs typeface="Arial" charset="0"/>
              </a:rPr>
              <a:t>патриотическая тематика туров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ru-RU" sz="1600" dirty="0" smtClean="0">
                <a:solidFill>
                  <a:srgbClr val="0000FF"/>
                </a:solidFill>
                <a:latin typeface="Verdana" pitchFamily="32" charset="0"/>
                <a:cs typeface="Arial" charset="0"/>
              </a:rPr>
              <a:t>                                туры посвящены </a:t>
            </a:r>
            <a:r>
              <a:rPr lang="ru-RU" sz="1600" dirty="0">
                <a:solidFill>
                  <a:srgbClr val="0000FF"/>
                </a:solidFill>
                <a:latin typeface="Verdana" pitchFamily="32" charset="0"/>
                <a:cs typeface="Arial" charset="0"/>
              </a:rPr>
              <a:t>истории России, </a:t>
            </a:r>
            <a:endParaRPr lang="ru-RU" sz="1600" dirty="0" smtClean="0">
              <a:solidFill>
                <a:srgbClr val="0000FF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ru-RU" sz="1600" dirty="0" smtClean="0">
                <a:solidFill>
                  <a:srgbClr val="0000FF"/>
                </a:solidFill>
                <a:latin typeface="Verdana" pitchFamily="32" charset="0"/>
                <a:cs typeface="Arial" charset="0"/>
              </a:rPr>
              <a:t>                                событиям </a:t>
            </a:r>
            <a:r>
              <a:rPr lang="ru-RU" sz="1600" dirty="0">
                <a:solidFill>
                  <a:srgbClr val="0000FF"/>
                </a:solidFill>
                <a:latin typeface="Verdana" pitchFamily="32" charset="0"/>
                <a:cs typeface="Arial" charset="0"/>
              </a:rPr>
              <a:t>и </a:t>
            </a:r>
            <a:r>
              <a:rPr lang="ru-RU" sz="1600" dirty="0" smtClean="0">
                <a:solidFill>
                  <a:srgbClr val="0000FF"/>
                </a:solidFill>
                <a:latin typeface="Verdana" pitchFamily="32" charset="0"/>
                <a:cs typeface="Arial" charset="0"/>
              </a:rPr>
              <a:t>датам в России</a:t>
            </a:r>
            <a:r>
              <a:rPr lang="ru-RU" sz="1400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:</a:t>
            </a:r>
            <a:endParaRPr lang="ru-RU" sz="1400" b="1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600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ru-RU" sz="1600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1150-ЛЕТИЮ </a:t>
            </a:r>
            <a:r>
              <a:rPr lang="ru-RU" sz="1600" b="1" dirty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РОССИЙСКОЙ </a:t>
            </a:r>
            <a:r>
              <a:rPr lang="ru-RU" sz="1600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ГОСУДАРСТВЕННОСТИ</a:t>
            </a:r>
          </a:p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ru-RU" sz="1600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400-ЛЕТНЕЙ </a:t>
            </a:r>
            <a:r>
              <a:rPr lang="ru-RU" sz="1600" b="1" dirty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ГОДОВЩИНЕ НАРОДНОГО </a:t>
            </a:r>
            <a:r>
              <a:rPr lang="ru-RU" sz="1600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ОПОЛЧЕНИЯ</a:t>
            </a:r>
          </a:p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ru-RU" sz="1600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200-ЛЕТНЕЙ </a:t>
            </a:r>
            <a:r>
              <a:rPr lang="ru-RU" sz="1600" b="1" dirty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ГОДОВЩИНЕ БОРОДИНСКОГО </a:t>
            </a:r>
            <a:r>
              <a:rPr lang="ru-RU" sz="1600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СРАЖЕНИЯ</a:t>
            </a:r>
          </a:p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ru-RU" sz="1600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70-ЛЕТИЮ </a:t>
            </a:r>
            <a:r>
              <a:rPr lang="ru-RU" sz="1600" b="1" dirty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СТАЛИНГРАДСКОЙ БИТВЫ </a:t>
            </a:r>
            <a:endParaRPr lang="ru-RU" sz="1600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ru-RU" sz="1600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400-ЛЕТИЮ </a:t>
            </a:r>
            <a:r>
              <a:rPr lang="ru-RU" sz="1600" b="1" dirty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ДИНАСТИИ </a:t>
            </a:r>
            <a:r>
              <a:rPr lang="ru-RU" sz="1600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РОМАНОВЫХ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ru-RU" sz="1600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На ХХII </a:t>
            </a:r>
            <a:r>
              <a:rPr lang="ru-RU" sz="1600" b="1" dirty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ОЛИМПИЙСКИЕ ИГРЫ В Г. </a:t>
            </a:r>
            <a:r>
              <a:rPr lang="ru-RU" sz="1600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СОЧИ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ru-RU" sz="1600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НА ДРУГИЕ СОБЫТИЯ В РОССИИ</a:t>
            </a:r>
            <a:endParaRPr lang="ru-RU" sz="1600" b="1" dirty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b="1" dirty="0">
              <a:solidFill>
                <a:srgbClr val="0000FF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ru-RU" sz="1600" b="1" dirty="0" smtClean="0">
                <a:solidFill>
                  <a:srgbClr val="0000FF"/>
                </a:solidFill>
                <a:latin typeface="Verdana" pitchFamily="32" charset="0"/>
                <a:cs typeface="Arial" charset="0"/>
              </a:rPr>
              <a:t>ПАЛОМНИЧЕСКИЕ ТУРЫ </a:t>
            </a:r>
            <a:r>
              <a:rPr lang="ru-RU" sz="1600" dirty="0" smtClean="0">
                <a:solidFill>
                  <a:srgbClr val="0000FF"/>
                </a:solidFill>
                <a:latin typeface="Verdana" pitchFamily="32" charset="0"/>
                <a:cs typeface="Arial" charset="0"/>
              </a:rPr>
              <a:t>в </a:t>
            </a:r>
            <a:r>
              <a:rPr lang="ru-RU" sz="1600" dirty="0">
                <a:solidFill>
                  <a:srgbClr val="0000FF"/>
                </a:solidFill>
                <a:latin typeface="Verdana" pitchFamily="32" charset="0"/>
                <a:cs typeface="Arial" charset="0"/>
              </a:rPr>
              <a:t>рамках каждого </a:t>
            </a:r>
            <a:endParaRPr lang="ru-RU" sz="1600" dirty="0" smtClean="0">
              <a:solidFill>
                <a:srgbClr val="0000FF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ru-RU" sz="1600" dirty="0" smtClean="0">
                <a:solidFill>
                  <a:srgbClr val="0000FF"/>
                </a:solidFill>
                <a:latin typeface="Verdana" pitchFamily="32" charset="0"/>
                <a:cs typeface="Arial" charset="0"/>
              </a:rPr>
              <a:t>реализованного </a:t>
            </a:r>
            <a:r>
              <a:rPr lang="ru-RU" sz="1600" dirty="0">
                <a:solidFill>
                  <a:srgbClr val="0000FF"/>
                </a:solidFill>
                <a:latin typeface="Verdana" pitchFamily="32" charset="0"/>
                <a:cs typeface="Arial" charset="0"/>
              </a:rPr>
              <a:t>проекта</a:t>
            </a:r>
            <a:r>
              <a:rPr lang="ru-RU" sz="1600" b="1" dirty="0">
                <a:solidFill>
                  <a:srgbClr val="0000FF"/>
                </a:solidFill>
                <a:latin typeface="Verdana" pitchFamily="32" charset="0"/>
                <a:cs typeface="Arial" charset="0"/>
              </a:rPr>
              <a:t>: </a:t>
            </a:r>
            <a:r>
              <a:rPr lang="ru-RU" sz="1600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Сергиев </a:t>
            </a:r>
            <a:r>
              <a:rPr lang="ru-RU" sz="1600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Посад, Наровчат, </a:t>
            </a:r>
            <a:endParaRPr lang="ru-RU" sz="1600" dirty="0" smtClean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Дивеево</a:t>
            </a:r>
            <a:r>
              <a:rPr lang="ru-RU" sz="1600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, Муром, </a:t>
            </a:r>
            <a:r>
              <a:rPr lang="ru-RU" sz="1600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Золотое </a:t>
            </a:r>
            <a:r>
              <a:rPr lang="ru-RU" sz="1600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Кольцо </a:t>
            </a:r>
            <a:r>
              <a:rPr lang="ru-RU" sz="1600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России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600" b="1" dirty="0" smtClean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ru-RU" sz="1600" b="1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КОЛИЧЕСТВО ЗАПУЩЕННЫХ ТУРПОЕЗДОВ: 13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(дальнего и пригородного следования) </a:t>
            </a:r>
            <a:endParaRPr lang="ru-RU" sz="1600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b="1" dirty="0">
              <a:solidFill>
                <a:srgbClr val="FF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b="1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ru-RU" sz="1400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300" dirty="0">
              <a:solidFill>
                <a:srgbClr val="000000"/>
              </a:solidFill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300" b="1" dirty="0">
              <a:solidFill>
                <a:srgbClr val="000000"/>
              </a:solidFill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ru-RU" sz="1300" b="1" dirty="0">
                <a:solidFill>
                  <a:srgbClr val="2323DC"/>
                </a:solidFill>
                <a:cs typeface="Arial" charset="0"/>
              </a:rPr>
              <a:t>            </a:t>
            </a: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436" y="152797"/>
            <a:ext cx="3816423" cy="71165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3876" y="2025005"/>
            <a:ext cx="3424996" cy="2671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3876" y="4977333"/>
            <a:ext cx="3470658" cy="19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/>
          <p:cNvSpPr txBox="1">
            <a:spLocks noChangeArrowheads="1"/>
          </p:cNvSpPr>
          <p:nvPr/>
        </p:nvSpPr>
        <p:spPr bwMode="auto">
          <a:xfrm>
            <a:off x="215900" y="360363"/>
            <a:ext cx="10080625" cy="669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b="1" dirty="0">
              <a:solidFill>
                <a:srgbClr val="2323DC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b="1" dirty="0">
              <a:solidFill>
                <a:srgbClr val="2323DC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ru-RU" b="1" dirty="0">
                <a:solidFill>
                  <a:srgbClr val="2323DC"/>
                </a:solidFill>
                <a:latin typeface="Verdana" pitchFamily="32" charset="0"/>
                <a:cs typeface="Arial" charset="0"/>
              </a:rPr>
              <a:t>ЖЕЛЕЗНОДОРОЖНЫЕ ТУРЫ НА ТУРИСТИЧЕСКИХ ПОЕЗДАХ ДАЛЬНЕГО СЛЕДОВАНИЯ ИЗ САМАРЫ ПРОЕКТА</a:t>
            </a:r>
            <a:r>
              <a:rPr lang="ru-RU" b="1" dirty="0">
                <a:solidFill>
                  <a:srgbClr val="FF0000"/>
                </a:solidFill>
                <a:latin typeface="Verdana" pitchFamily="32" charset="0"/>
                <a:cs typeface="Arial" charset="0"/>
              </a:rPr>
              <a:t> </a:t>
            </a:r>
            <a:r>
              <a:rPr lang="ru-RU" b="1" dirty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«МОЯ ВЕЛИКАЯ РОССИЯ»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500" b="1" dirty="0">
              <a:solidFill>
                <a:srgbClr val="FF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ru-RU" sz="1500" b="1" u="sng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07-13 февраля 2014 г.</a:t>
            </a:r>
            <a:r>
              <a:rPr lang="ru-RU" sz="1500" b="1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 ЕДИНСТВЕННЫЙ ТУРИСТИЧЕСКИЙ ПОЕЗД В РОССИИ                                                               ТУРОПЕРАТОРА «</a:t>
            </a:r>
            <a:r>
              <a:rPr lang="ru-RU" sz="1500" b="1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ПРОФЦЕНТР» ОТПРАВИЛСЯ </a:t>
            </a:r>
            <a:r>
              <a:rPr lang="ru-RU" sz="1500" b="1" dirty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С БОЛЕЛЬЩИКАМИ </a:t>
            </a:r>
            <a:r>
              <a:rPr lang="ru-RU" sz="1400" b="1" dirty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НА ХХII ОЛИМПИЙСКИЕ ИГРЫ В </a:t>
            </a:r>
            <a:r>
              <a:rPr lang="ru-RU" sz="1400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Г. СОЧИ </a:t>
            </a:r>
            <a:r>
              <a:rPr lang="ru-RU" sz="1400" b="1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ИЗ САМАРЫ</a:t>
            </a:r>
            <a:r>
              <a:rPr lang="ru-RU" sz="1600" b="1" dirty="0" smtClean="0">
                <a:solidFill>
                  <a:srgbClr val="000000"/>
                </a:solidFill>
                <a:latin typeface="Verdana" pitchFamily="32" charset="0"/>
                <a:cs typeface="Arial" charset="0"/>
              </a:rPr>
              <a:t> по маршруту: </a:t>
            </a:r>
            <a:r>
              <a:rPr lang="ru-RU" sz="1400" b="1" dirty="0" smtClean="0">
                <a:solidFill>
                  <a:schemeClr val="accent2"/>
                </a:solidFill>
                <a:latin typeface="Verdana" pitchFamily="32" charset="0"/>
                <a:cs typeface="Arial" charset="0"/>
              </a:rPr>
              <a:t>Самара-Сочи/Адлер—Самара</a:t>
            </a:r>
            <a:r>
              <a:rPr lang="ru-RU" sz="1400" b="1" dirty="0" smtClean="0">
                <a:solidFill>
                  <a:srgbClr val="000000"/>
                </a:solidFill>
                <a:latin typeface="Arial;Tahoma" pitchFamily="32" charset="0"/>
                <a:ea typeface="Arial;Tahoma" pitchFamily="32" charset="0"/>
                <a:cs typeface="Arial;Tahoma" pitchFamily="32" charset="0"/>
              </a:rPr>
              <a:t> </a:t>
            </a:r>
          </a:p>
          <a:p>
            <a:pPr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ru-RU" sz="1400" b="1" dirty="0" smtClean="0">
                <a:solidFill>
                  <a:srgbClr val="000000"/>
                </a:solidFill>
                <a:latin typeface="Arial;Tahoma" pitchFamily="32" charset="0"/>
                <a:ea typeface="Arial;Tahoma" pitchFamily="32" charset="0"/>
                <a:cs typeface="Arial;Tahoma" pitchFamily="32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в рамках авторского проекта развития железнодорожного туризма в Самарской области "Моя Великая Россия"! </a:t>
            </a:r>
            <a:r>
              <a:rPr lang="ru-RU" sz="1200" dirty="0" smtClean="0">
                <a:solidFill>
                  <a:schemeClr val="tx1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270 б</a:t>
            </a:r>
            <a:r>
              <a:rPr lang="ru-RU" sz="1200" dirty="0" smtClean="0">
                <a:solidFill>
                  <a:schemeClr val="tx1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олельщиков </a:t>
            </a:r>
            <a:r>
              <a:rPr lang="ru-RU" sz="1200" dirty="0">
                <a:solidFill>
                  <a:schemeClr val="tx1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в </a:t>
            </a:r>
            <a:r>
              <a:rPr lang="ru-RU" sz="1200" dirty="0" smtClean="0">
                <a:solidFill>
                  <a:schemeClr val="tx1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7 </a:t>
            </a:r>
            <a:r>
              <a:rPr lang="ru-RU" sz="1200" dirty="0" smtClean="0">
                <a:solidFill>
                  <a:schemeClr val="tx1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вагонах поезда (плацкартные и купейные) в </a:t>
            </a:r>
            <a:r>
              <a:rPr lang="ru-RU" sz="1200" dirty="0" smtClean="0">
                <a:solidFill>
                  <a:schemeClr val="tx1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первый </a:t>
            </a:r>
            <a:r>
              <a:rPr lang="ru-RU" sz="1200" dirty="0">
                <a:solidFill>
                  <a:schemeClr val="tx1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день начала Олимпиады смогли отправиться на важнейшее спортивное событие планеты!  </a:t>
            </a:r>
            <a:r>
              <a:rPr lang="ru-RU" sz="1200" dirty="0" smtClean="0">
                <a:solidFill>
                  <a:schemeClr val="tx1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Как </a:t>
            </a:r>
            <a:r>
              <a:rPr lang="ru-RU" sz="1200" dirty="0">
                <a:solidFill>
                  <a:schemeClr val="tx1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всегда, в </a:t>
            </a:r>
            <a:r>
              <a:rPr lang="ru-RU" sz="1200" dirty="0" smtClean="0">
                <a:solidFill>
                  <a:schemeClr val="tx1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наших турах с нами поехали уважаемые </a:t>
            </a:r>
            <a:r>
              <a:rPr lang="ru-RU" sz="1200" dirty="0">
                <a:solidFill>
                  <a:schemeClr val="tx1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гости из соседних регионов, которые специально приехали к нам из Уфы, Ульяновска, Пензы, Перми и др. регионов</a:t>
            </a:r>
            <a:r>
              <a:rPr lang="ru-RU" sz="1200" dirty="0" smtClean="0">
                <a:solidFill>
                  <a:schemeClr val="tx1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. Среди туристов: семьи с детьми, болельщики, семейные пары, спортсмены, молодежь: студенты и </a:t>
            </a:r>
            <a:r>
              <a:rPr lang="ru-RU" sz="1200" dirty="0" smtClean="0">
                <a:solidFill>
                  <a:schemeClr val="tx1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школьники.</a:t>
            </a:r>
            <a:r>
              <a:rPr lang="ru-RU" sz="1200" dirty="0" smtClean="0">
                <a:solidFill>
                  <a:schemeClr val="tx1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Путешествие включало в себя: проезд</a:t>
            </a:r>
            <a:r>
              <a:rPr lang="ru-RU" sz="1200" dirty="0" smtClean="0">
                <a:solidFill>
                  <a:schemeClr val="tx1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, </a:t>
            </a:r>
            <a:r>
              <a:rPr lang="ru-RU" sz="1200" dirty="0" smtClean="0">
                <a:solidFill>
                  <a:schemeClr val="tx1"/>
                </a:solidFill>
                <a:latin typeface="Verdana" pitchFamily="32" charset="0"/>
                <a:cs typeface="Arial" charset="0"/>
              </a:rPr>
              <a:t>проживание 3 </a:t>
            </a:r>
            <a:r>
              <a:rPr lang="ru-RU" sz="1200" dirty="0" err="1" smtClean="0">
                <a:solidFill>
                  <a:schemeClr val="tx1"/>
                </a:solidFill>
                <a:latin typeface="Verdana" pitchFamily="32" charset="0"/>
                <a:cs typeface="Arial" charset="0"/>
              </a:rPr>
              <a:t>дн</a:t>
            </a:r>
            <a:r>
              <a:rPr lang="ru-RU" sz="1200" dirty="0" smtClean="0">
                <a:solidFill>
                  <a:schemeClr val="tx1"/>
                </a:solidFill>
                <a:latin typeface="Verdana" pitchFamily="32" charset="0"/>
                <a:cs typeface="Arial" charset="0"/>
              </a:rPr>
              <a:t>./</a:t>
            </a:r>
            <a:r>
              <a:rPr lang="ru-RU" sz="1200" dirty="0" smtClean="0">
                <a:solidFill>
                  <a:schemeClr val="tx1"/>
                </a:solidFill>
                <a:latin typeface="Verdana" pitchFamily="32" charset="0"/>
                <a:cs typeface="Arial" charset="0"/>
              </a:rPr>
              <a:t>2 н. </a:t>
            </a:r>
            <a:r>
              <a:rPr lang="ru-RU" sz="1200" dirty="0" smtClean="0">
                <a:solidFill>
                  <a:schemeClr val="tx1"/>
                </a:solidFill>
                <a:latin typeface="Verdana" pitchFamily="32" charset="0"/>
                <a:cs typeface="Arial" charset="0"/>
              </a:rPr>
              <a:t>на круизных лайнерах в </a:t>
            </a:r>
            <a:r>
              <a:rPr lang="ru-RU" sz="1200" dirty="0" smtClean="0">
                <a:solidFill>
                  <a:schemeClr val="tx1"/>
                </a:solidFill>
                <a:latin typeface="Verdana" pitchFamily="32" charset="0"/>
                <a:cs typeface="Arial" charset="0"/>
              </a:rPr>
              <a:t>гуще спортивных событий, страховку. Туристы посетили спортивные мероприятия:  хоккей Россия- Германия, санный спорт, биатлон, фигурное катание и увидели настоящее награждение наших спортсменов!</a:t>
            </a:r>
          </a:p>
          <a:p>
            <a:pPr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200" b="1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200" dirty="0" smtClean="0"/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200" b="1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200" b="1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200" b="1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200" b="1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200" b="1" dirty="0">
              <a:solidFill>
                <a:srgbClr val="000000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300" b="1" dirty="0">
              <a:solidFill>
                <a:srgbClr val="0000FF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b="1" dirty="0">
              <a:solidFill>
                <a:srgbClr val="0000FF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b="1" dirty="0">
              <a:solidFill>
                <a:srgbClr val="0000FF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b="1" dirty="0">
              <a:solidFill>
                <a:srgbClr val="0000FF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endParaRPr lang="ru-RU" sz="1400" b="1" dirty="0">
              <a:solidFill>
                <a:srgbClr val="0000FF"/>
              </a:solidFill>
              <a:latin typeface="Verdana" pitchFamily="32" charset="0"/>
              <a:cs typeface="Arial" charset="0"/>
            </a:endParaRP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9725" y="287338"/>
            <a:ext cx="4105275" cy="64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164" y="4113237"/>
            <a:ext cx="4031389" cy="297166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7691" y="4113237"/>
            <a:ext cx="4094097" cy="297622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179140" y="224805"/>
            <a:ext cx="10009112" cy="676875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2000" b="1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2000" b="1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2000" b="1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1400" b="1" dirty="0" smtClean="0">
                <a:solidFill>
                  <a:schemeClr val="tx1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На </a:t>
            </a:r>
            <a:r>
              <a:rPr lang="ru-RU" sz="1400" b="1" dirty="0" smtClean="0">
                <a:solidFill>
                  <a:schemeClr val="tx1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железнодорожном вокзале туристов провожал духовой оркестр, </a:t>
            </a:r>
            <a:endParaRPr lang="ru-RU" sz="1400" b="1" dirty="0" smtClean="0">
              <a:solidFill>
                <a:schemeClr val="tx1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1400" b="1" dirty="0" smtClean="0">
                <a:solidFill>
                  <a:schemeClr val="tx1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нас снимало телевидение.</a:t>
            </a:r>
            <a:r>
              <a:rPr lang="ru-RU" sz="1400" b="1" dirty="0" smtClean="0">
                <a:solidFill>
                  <a:schemeClr val="tx1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1400" b="1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1400" b="1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1400" b="1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1400" b="1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1400" b="1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1400" b="1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1400" b="1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1400" b="1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1400" b="1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1400" b="1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1400" b="1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sz="1400" b="1" dirty="0" smtClean="0">
                <a:solidFill>
                  <a:schemeClr val="tx1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Среди туристов были </a:t>
            </a:r>
            <a:r>
              <a:rPr lang="ru-RU" sz="1400" b="1" dirty="0" smtClean="0">
                <a:solidFill>
                  <a:srgbClr val="0000FF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и пять счастливых обладателей</a:t>
            </a:r>
            <a:r>
              <a:rPr lang="ru-RU" sz="1400" b="1" dirty="0" smtClean="0">
                <a:solidFill>
                  <a:schemeClr val="tx1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, которые выиграли бесплатную путевку в </a:t>
            </a:r>
            <a:r>
              <a:rPr lang="ru-RU" sz="1400" b="1" dirty="0" smtClean="0">
                <a:solidFill>
                  <a:schemeClr val="tx1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проводимом конкурсе </a:t>
            </a:r>
            <a:r>
              <a:rPr lang="ru-RU" sz="1400" b="1" dirty="0" smtClean="0">
                <a:solidFill>
                  <a:schemeClr val="tx1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ГТРК Самара "Выиграй Олимпиаду</a:t>
            </a:r>
            <a:r>
              <a:rPr lang="ru-RU" sz="1400" b="1" dirty="0" smtClean="0">
                <a:solidFill>
                  <a:schemeClr val="tx1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!«, официального партнера Олимпийских игр.  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1400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sz="1400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>
              <a:solidFill>
                <a:srgbClr val="2323DC"/>
              </a:solidFill>
              <a:latin typeface="Verdana" pitchFamily="32" charset="0"/>
              <a:cs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>
              <a:solidFill>
                <a:srgbClr val="2323DC"/>
              </a:solidFill>
              <a:latin typeface="Verdana" pitchFamily="32" charset="0"/>
              <a:cs typeface="Arial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380" y="224805"/>
            <a:ext cx="4105275" cy="64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26" name="Picture 2" descr="C:\Users\Homik\Desktop\лена работа\Турпоезда\олимпиада\Фото Турпоезд в Сочи\_DSC13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140" y="1736973"/>
            <a:ext cx="3024336" cy="2008551"/>
          </a:xfrm>
          <a:prstGeom prst="rect">
            <a:avLst/>
          </a:prstGeom>
          <a:noFill/>
        </p:spPr>
      </p:pic>
      <p:pic>
        <p:nvPicPr>
          <p:cNvPr id="2" name="Picture 3" descr="C:\Users\Homik\Desktop\лена работа\Турпоезда\олимпиада\Фото Турпоезд в Сочи\_DSC14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500" y="1736973"/>
            <a:ext cx="3060753" cy="2032736"/>
          </a:xfrm>
          <a:prstGeom prst="rect">
            <a:avLst/>
          </a:prstGeom>
          <a:noFill/>
        </p:spPr>
      </p:pic>
      <p:pic>
        <p:nvPicPr>
          <p:cNvPr id="1030" name="Picture 6" descr="C:\Users\Homik\Desktop\лена работа\Турпоезда\олимпиада\Фото Турпоезд в Сочи\_DSC15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33" y="4572677"/>
            <a:ext cx="3600400" cy="2391131"/>
          </a:xfrm>
          <a:prstGeom prst="rect">
            <a:avLst/>
          </a:prstGeom>
          <a:noFill/>
        </p:spPr>
      </p:pic>
      <p:pic>
        <p:nvPicPr>
          <p:cNvPr id="1031" name="Picture 7" descr="C:\Users\Homik\Desktop\лена работа\Турпоезда\олимпиада\Фото Турпоезд в Сочи\_DSC15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532" y="4545285"/>
            <a:ext cx="3600311" cy="2391073"/>
          </a:xfrm>
          <a:prstGeom prst="rect">
            <a:avLst/>
          </a:prstGeom>
          <a:noFill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79940" y="152797"/>
            <a:ext cx="2492609" cy="3753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 descr="C:\Users\Homik\Desktop\лена работа\Турпоезда\олимпиада\Едем в Самару\DSC0369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1868" y="4545285"/>
            <a:ext cx="4265385" cy="2397146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140" y="224805"/>
            <a:ext cx="100811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555555"/>
                </a:solidFill>
                <a:latin typeface="Verdana" pitchFamily="32" charset="0"/>
                <a:ea typeface="Arial;Tahoma" pitchFamily="32" charset="0"/>
                <a:cs typeface="Arial;Tahoma" pitchFamily="32" charset="0"/>
              </a:rPr>
              <a:t>Мы ехали в поезде, смотрели трансляцию открытия Олимпийских игр, кричали: «Россия, вперед!». Это была необыкновенная атмосфера общего праздника! </a:t>
            </a:r>
            <a:endParaRPr lang="ru-RU" b="1" dirty="0" smtClean="0">
              <a:solidFill>
                <a:srgbClr val="555555"/>
              </a:solidFill>
              <a:latin typeface="Verdana" pitchFamily="32" charset="0"/>
              <a:ea typeface="Arial;Tahoma" pitchFamily="32" charset="0"/>
              <a:cs typeface="Arial;Tahoma" pitchFamily="32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148" y="1304925"/>
            <a:ext cx="4369032" cy="2901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172" y="4257253"/>
            <a:ext cx="4176464" cy="277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7692" y="1232917"/>
            <a:ext cx="4534853" cy="301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 descr="C:\Users\Homik\Desktop\лена работа\Турпоезда\олимпиада\DSC040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7692" y="4329261"/>
            <a:ext cx="4754322" cy="26719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omik\Desktop\лена работа\Турпоезда\олимпиада\Фото Турпоезд в Сочи\_DSC1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156" y="152797"/>
            <a:ext cx="4259444" cy="6413575"/>
          </a:xfrm>
          <a:prstGeom prst="rect">
            <a:avLst/>
          </a:prstGeom>
          <a:noFill/>
        </p:spPr>
      </p:pic>
      <p:pic>
        <p:nvPicPr>
          <p:cNvPr id="6147" name="Picture 3" descr="C:\Users\Homik\Desktop\лена работа\Турпоезда\олимпиада\Фото Турпоезд в Сочи\_DSC16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636" y="152797"/>
            <a:ext cx="5616624" cy="373016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787652" y="4041229"/>
            <a:ext cx="448501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  <a:p>
            <a:r>
              <a:rPr lang="ru-RU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ЕДЕМ В ОЛИМПИЙСКУЮ СКАЗКУ! БОЛЕЕМ ЗА НАШИХ! </a:t>
            </a:r>
          </a:p>
          <a:p>
            <a:r>
              <a:rPr lang="ru-RU" b="1" dirty="0" smtClean="0">
                <a:solidFill>
                  <a:srgbClr val="FF3333"/>
                </a:solidFill>
                <a:latin typeface="Verdana" pitchFamily="32" charset="0"/>
                <a:cs typeface="Arial" charset="0"/>
              </a:rPr>
              <a:t>РОССИЯ-ВПЕРЕД! </a:t>
            </a:r>
            <a:endParaRPr lang="ru-RU" b="1" dirty="0" smtClean="0">
              <a:solidFill>
                <a:srgbClr val="FF3333"/>
              </a:solidFill>
              <a:latin typeface="Verdana" pitchFamily="32" charset="0"/>
              <a:cs typeface="Arial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164" y="1304925"/>
            <a:ext cx="5256584" cy="29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467172" y="224805"/>
            <a:ext cx="96490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r>
              <a:rPr lang="ru-RU" b="1" dirty="0" smtClean="0">
                <a:solidFill>
                  <a:schemeClr val="tx1"/>
                </a:solidFill>
                <a:latin typeface="Verdana" pitchFamily="32" charset="0"/>
                <a:cs typeface="Arial" charset="0"/>
              </a:rPr>
              <a:t>Проживание в г. Сочи (Центральный и Адлерский района в непосредственной близости от Олимпийских объектов) на круизных лайнерах на базе 3-х разового питания и на базе завтраков </a:t>
            </a: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  <a:tab pos="10134600" algn="l"/>
              </a:tabLst>
            </a:pPr>
            <a:endParaRPr lang="ru-RU" b="1" dirty="0">
              <a:solidFill>
                <a:schemeClr val="tx1"/>
              </a:solidFill>
              <a:latin typeface="Verdana" pitchFamily="32" charset="0"/>
              <a:cs typeface="Arial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676" y="4113237"/>
            <a:ext cx="5280928" cy="296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9820" y="1232917"/>
            <a:ext cx="3600400" cy="27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196" y="4545285"/>
            <a:ext cx="3744416" cy="249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Lucida Sans Unicode"/>
        <a:cs typeface="Lucida Sans Unicode"/>
      </a:majorFont>
      <a:minorFont>
        <a:latin typeface="Calibri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</TotalTime>
  <Words>619</Words>
  <Application>Microsoft Office PowerPoint</Application>
  <PresentationFormat>Произвольный</PresentationFormat>
  <Paragraphs>305</Paragraphs>
  <Slides>17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Межрегиональный проект туров выходного дня на туристических поездах</dc:title>
  <dc:creator>IRONMANN (AKA SHAMAN)</dc:creator>
  <cp:lastModifiedBy>Homik</cp:lastModifiedBy>
  <cp:revision>151</cp:revision>
  <cp:lastPrinted>2013-12-03T09:52:10Z</cp:lastPrinted>
  <dcterms:created xsi:type="dcterms:W3CDTF">2012-06-06T08:05:51Z</dcterms:created>
  <dcterms:modified xsi:type="dcterms:W3CDTF">2014-10-19T22:54:46Z</dcterms:modified>
</cp:coreProperties>
</file>