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4" r:id="rId3"/>
    <p:sldId id="269" r:id="rId4"/>
    <p:sldId id="265" r:id="rId5"/>
    <p:sldId id="259" r:id="rId6"/>
    <p:sldId id="266" r:id="rId7"/>
    <p:sldId id="270" r:id="rId8"/>
    <p:sldId id="260" r:id="rId9"/>
    <p:sldId id="267" r:id="rId10"/>
    <p:sldId id="268" r:id="rId11"/>
    <p:sldId id="27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594" y="4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9E47F-A9EA-471A-B276-49CA470AD925}" type="datetimeFigureOut">
              <a:rPr lang="ru-RU" smtClean="0"/>
              <a:t>20.06.2014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0F43E-1ABB-4A82-A8C8-D63CCB6ED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789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898A-4382-4D23-AB14-D725A511D696}" type="datetimeFigureOut">
              <a:rPr lang="ru-RU" smtClean="0"/>
              <a:t>20.06.2014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B17A-88B6-4AE3-8381-794F64D712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195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898A-4382-4D23-AB14-D725A511D696}" type="datetimeFigureOut">
              <a:rPr lang="ru-RU" smtClean="0"/>
              <a:t>20.06.2014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B17A-88B6-4AE3-8381-794F64D712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585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898A-4382-4D23-AB14-D725A511D696}" type="datetimeFigureOut">
              <a:rPr lang="ru-RU" smtClean="0"/>
              <a:t>20.06.2014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B17A-88B6-4AE3-8381-794F64D712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319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898A-4382-4D23-AB14-D725A511D696}" type="datetimeFigureOut">
              <a:rPr lang="ru-RU" smtClean="0"/>
              <a:t>20.06.2014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B17A-88B6-4AE3-8381-794F64D712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209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898A-4382-4D23-AB14-D725A511D696}" type="datetimeFigureOut">
              <a:rPr lang="ru-RU" smtClean="0"/>
              <a:t>20.06.2014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B17A-88B6-4AE3-8381-794F64D712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944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898A-4382-4D23-AB14-D725A511D696}" type="datetimeFigureOut">
              <a:rPr lang="ru-RU" smtClean="0"/>
              <a:t>20.06.2014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B17A-88B6-4AE3-8381-794F64D712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58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898A-4382-4D23-AB14-D725A511D696}" type="datetimeFigureOut">
              <a:rPr lang="ru-RU" smtClean="0"/>
              <a:t>20.06.2014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B17A-88B6-4AE3-8381-794F64D712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903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898A-4382-4D23-AB14-D725A511D696}" type="datetimeFigureOut">
              <a:rPr lang="ru-RU" smtClean="0"/>
              <a:t>20.06.2014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B17A-88B6-4AE3-8381-794F64D712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020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898A-4382-4D23-AB14-D725A511D696}" type="datetimeFigureOut">
              <a:rPr lang="ru-RU" smtClean="0"/>
              <a:t>20.06.2014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B17A-88B6-4AE3-8381-794F64D712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322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898A-4382-4D23-AB14-D725A511D696}" type="datetimeFigureOut">
              <a:rPr lang="ru-RU" smtClean="0"/>
              <a:t>20.06.2014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B17A-88B6-4AE3-8381-794F64D712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60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898A-4382-4D23-AB14-D725A511D696}" type="datetimeFigureOut">
              <a:rPr lang="ru-RU" smtClean="0"/>
              <a:t>20.06.2014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B17A-88B6-4AE3-8381-794F64D712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338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4898A-4382-4D23-AB14-D725A511D696}" type="datetimeFigureOut">
              <a:rPr lang="ru-RU" smtClean="0"/>
              <a:t>20.06.2014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8B17A-88B6-4AE3-8381-794F64D712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639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makarovtikhon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21837" y="116632"/>
            <a:ext cx="7672414" cy="869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600" b="1" dirty="0" smtClean="0"/>
              <a:t>«Кинокурс»</a:t>
            </a:r>
            <a:endParaRPr lang="ru-RU" sz="5600" b="1" dirty="0"/>
          </a:p>
        </p:txBody>
      </p:sp>
      <p:pic>
        <p:nvPicPr>
          <p:cNvPr id="5" name="Picture 3" descr="C:\Users\пк\Documents\2.2 Кинокурс\132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544" y="1205114"/>
            <a:ext cx="7493000" cy="31623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4367414"/>
            <a:ext cx="903649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200" b="1" dirty="0">
                <a:latin typeface="+mj-lt"/>
              </a:rPr>
              <a:t>Фонд поддержки </a:t>
            </a:r>
          </a:p>
          <a:p>
            <a:pPr algn="ctr"/>
            <a:r>
              <a:rPr lang="ru-RU" sz="5200" b="1" dirty="0">
                <a:latin typeface="+mj-lt"/>
              </a:rPr>
              <a:t>молодых кинематографистов</a:t>
            </a:r>
            <a:r>
              <a:rPr lang="en-US" sz="5200" b="1" dirty="0">
                <a:latin typeface="+mj-lt"/>
              </a:rPr>
              <a:t/>
            </a:r>
            <a:br>
              <a:rPr lang="en-US" sz="5200" b="1" dirty="0">
                <a:latin typeface="+mj-lt"/>
              </a:rPr>
            </a:br>
            <a:r>
              <a:rPr lang="ru-RU" sz="5200" b="1" dirty="0">
                <a:latin typeface="+mj-lt"/>
              </a:rPr>
              <a:t>Дальнего Востока</a:t>
            </a:r>
          </a:p>
        </p:txBody>
      </p:sp>
    </p:spTree>
    <p:extLst>
      <p:ext uri="{BB962C8B-B14F-4D97-AF65-F5344CB8AC3E}">
        <p14:creationId xmlns:p14="http://schemas.microsoft.com/office/powerpoint/2010/main" val="3718509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85934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Участники </a:t>
            </a:r>
            <a:r>
              <a:rPr lang="ru-RU" b="1" dirty="0" err="1"/>
              <a:t>Кинолагеря</a:t>
            </a:r>
            <a:r>
              <a:rPr lang="ru-RU" dirty="0"/>
              <a:t> примут участие в мастер-классах по сценарному делу, режиссуре, актерскому мастерству, будут решать задачи, которые стоят перед серьезными кинематографистами, смогут обустроить свою съемочную площадку </a:t>
            </a:r>
            <a:br>
              <a:rPr lang="ru-RU" dirty="0"/>
            </a:br>
            <a:r>
              <a:rPr lang="ru-RU" dirty="0"/>
              <a:t>и, разделившись на команды, снимут короткометражные фильмы.  За две недели </a:t>
            </a:r>
            <a:br>
              <a:rPr lang="ru-RU" dirty="0"/>
            </a:br>
            <a:r>
              <a:rPr lang="ru-RU" dirty="0"/>
              <a:t>они пройдут полный путь: от введения в мир кино до выхода фильма на экраны </a:t>
            </a:r>
            <a:br>
              <a:rPr lang="ru-RU" dirty="0"/>
            </a:br>
            <a:r>
              <a:rPr lang="ru-RU" dirty="0"/>
              <a:t>и его презентации большой аудитории. </a:t>
            </a:r>
          </a:p>
        </p:txBody>
      </p:sp>
      <p:pic>
        <p:nvPicPr>
          <p:cNvPr id="5" name="Picture 2" descr="C:\Users\ветеран IT\Documents\Кинолагерь\20226.1338677196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95000"/>
                    </a14:imgEffect>
                    <a14:imgEffect>
                      <a14:colorTemperature colorTemp="11200"/>
                    </a14:imgEffect>
                    <a14:imgEffect>
                      <a14:saturation sat="90000"/>
                    </a14:imgEffect>
                    <a14:imgEffect>
                      <a14:brightnessContrast bright="25000" contrast="-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6" name="Объект 2"/>
          <p:cNvSpPr txBox="1">
            <a:spLocks/>
          </p:cNvSpPr>
          <p:nvPr/>
        </p:nvSpPr>
        <p:spPr>
          <a:xfrm>
            <a:off x="202733" y="2048424"/>
            <a:ext cx="8987266" cy="716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600" dirty="0" smtClean="0"/>
              <a:t>Участники </a:t>
            </a:r>
            <a:r>
              <a:rPr lang="ru-RU" sz="1600" b="1" dirty="0" err="1" smtClean="0"/>
              <a:t>Кинолагеря</a:t>
            </a:r>
            <a:r>
              <a:rPr lang="ru-RU" sz="1600" dirty="0" smtClean="0"/>
              <a:t> примут участие в мастер-классах по киноискусству и снимут свои короткометражные фильмы.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16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202733" y="169051"/>
            <a:ext cx="71224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В июле проект «Кинокурс» проведет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Первую </a:t>
            </a:r>
            <a:r>
              <a:rPr lang="ru-RU" sz="1600" b="1" dirty="0"/>
              <a:t>на Дальнем Востоке детскую </a:t>
            </a:r>
            <a:r>
              <a:rPr lang="ru-RU" sz="1600" b="1" dirty="0" err="1"/>
              <a:t>киносмену</a:t>
            </a:r>
            <a:r>
              <a:rPr lang="ru-RU" sz="1600" dirty="0"/>
              <a:t>. </a:t>
            </a:r>
            <a:endParaRPr lang="ru-RU" sz="1600" dirty="0" smtClean="0"/>
          </a:p>
          <a:p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1600" dirty="0" smtClean="0"/>
              <a:t>Главным </a:t>
            </a:r>
            <a:r>
              <a:rPr lang="ru-RU" sz="1600" dirty="0"/>
              <a:t>ее экспертом станет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народный </a:t>
            </a:r>
            <a:r>
              <a:rPr lang="ru-RU" sz="1600" dirty="0"/>
              <a:t>артист России </a:t>
            </a:r>
            <a:r>
              <a:rPr lang="ru-RU" sz="1600" b="1" dirty="0"/>
              <a:t>Константин Хабенский</a:t>
            </a:r>
            <a:r>
              <a:rPr lang="ru-RU" sz="1600" dirty="0"/>
              <a:t>. </a:t>
            </a:r>
            <a:endParaRPr lang="ru-RU" sz="1600" dirty="0" smtClean="0"/>
          </a:p>
          <a:p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1600" dirty="0" smtClean="0"/>
              <a:t>Обучать </a:t>
            </a:r>
            <a:r>
              <a:rPr lang="ru-RU" sz="1600" dirty="0"/>
              <a:t>азам кинематографа юных участников </a:t>
            </a:r>
            <a:r>
              <a:rPr lang="ru-RU" sz="1600" dirty="0" err="1"/>
              <a:t>киносмены</a:t>
            </a:r>
            <a:r>
              <a:rPr lang="ru-RU" sz="1600" dirty="0"/>
              <a:t> будут молодые,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но </a:t>
            </a:r>
            <a:r>
              <a:rPr lang="ru-RU" sz="1600" dirty="0"/>
              <a:t>уже зарекомендовавшие себя мастера из Москвы и Приморского края. </a:t>
            </a:r>
          </a:p>
        </p:txBody>
      </p:sp>
      <p:pic>
        <p:nvPicPr>
          <p:cNvPr id="9" name="Picture 6" descr="C:\Users\ветеран IT\Pictures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98093"/>
            <a:ext cx="1708537" cy="169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653793" y="2947323"/>
            <a:ext cx="64442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«Мы </a:t>
            </a:r>
            <a:r>
              <a:rPr lang="ru-RU" sz="1600" dirty="0"/>
              <a:t>видим «живой» интерес к проекту, во многих регионах страны появляются новые форматы взаимодействия с детьми, и организация </a:t>
            </a:r>
            <a:r>
              <a:rPr lang="ru-RU" sz="1600" dirty="0" err="1"/>
              <a:t>Кинолагеря</a:t>
            </a:r>
            <a:r>
              <a:rPr lang="ru-RU" sz="1600" dirty="0"/>
              <a:t> в Приморье — прекрасное тому подтверждение.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Я </a:t>
            </a:r>
            <a:r>
              <a:rPr lang="ru-RU" sz="1600" dirty="0"/>
              <a:t>с нетерпением жду знакомства с работами талантливых ребят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из </a:t>
            </a:r>
            <a:r>
              <a:rPr lang="ru-RU" sz="1600" dirty="0"/>
              <a:t>Приморья и надеюсь, что работа </a:t>
            </a:r>
            <a:r>
              <a:rPr lang="ru-RU" sz="1600" dirty="0" err="1"/>
              <a:t>Киносмены</a:t>
            </a:r>
            <a:r>
              <a:rPr lang="ru-RU" sz="1600" dirty="0"/>
              <a:t> позволит создать настоящее сообщество ярких и неравнодушных личностей,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даст </a:t>
            </a:r>
            <a:r>
              <a:rPr lang="ru-RU" sz="1600" dirty="0"/>
              <a:t>импульс к их саморазвитию и пониманию вечных ценностей: дружбы, чувства правды, сострадания и необходимости заботиться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о </a:t>
            </a:r>
            <a:r>
              <a:rPr lang="ru-RU" sz="1600" dirty="0"/>
              <a:t>тех, кто нуждается в помощи</a:t>
            </a:r>
            <a:r>
              <a:rPr lang="ru-RU" sz="1600" dirty="0" smtClean="0"/>
              <a:t>».</a:t>
            </a:r>
          </a:p>
          <a:p>
            <a:pPr algn="r"/>
            <a:r>
              <a:rPr lang="ru-RU" sz="1600" b="1" dirty="0" smtClean="0"/>
              <a:t>Константин Хабенский</a:t>
            </a:r>
            <a:endParaRPr lang="ru-RU" sz="1600" b="1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06" y="2947323"/>
            <a:ext cx="2524989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657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0" y="3356992"/>
            <a:ext cx="9144000" cy="2969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Президент Фонда</a:t>
            </a:r>
            <a:endParaRPr kumimoji="0" lang="ru-RU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Макаров Тихон Сергеевич</a:t>
            </a:r>
            <a:endParaRPr kumimoji="0" lang="en-US" sz="23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3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+ 7 924 233 06 00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3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makarovtikhon@gmail.com</a:t>
            </a:r>
            <a:endParaRPr kumimoji="0" lang="ru-RU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</a:t>
            </a:r>
            <a:r>
              <a:rPr kumimoji="0" lang="ru-RU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kinokursproject</a:t>
            </a:r>
            <a:r>
              <a:rPr kumimoji="0" lang="ru-RU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</a:t>
            </a:r>
            <a:endParaRPr kumimoji="0" lang="ru-RU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3" descr="C:\Users\пк\Documents\2.2 Кинокурс\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1860" y="468250"/>
            <a:ext cx="2520280" cy="2520280"/>
          </a:xfrm>
          <a:prstGeom prst="rect">
            <a:avLst/>
          </a:prstGeom>
          <a:noFill/>
        </p:spPr>
      </p:pic>
      <p:pic>
        <p:nvPicPr>
          <p:cNvPr id="6" name="Picture 1" descr="C:\Users\пк\Documents\2.2 Кинокурс\blank_line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4500711"/>
            <a:ext cx="6152515" cy="196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6036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Users\пк\Documents\2.2 Кинокурс\fest\8HUoT3W4gGY.jpg"/>
          <p:cNvPicPr>
            <a:picLocks noChangeAspect="1" noChangeArrowheads="1"/>
          </p:cNvPicPr>
          <p:nvPr/>
        </p:nvPicPr>
        <p:blipFill>
          <a:blip r:embed="rId2">
            <a:lum bright="51000" contrast="-5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пк\Documents\2.2 Кинокурс\fest\F_7swuFE4J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857752" cy="364331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13858" y="1227268"/>
            <a:ext cx="3989218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«</a:t>
            </a:r>
            <a:r>
              <a:rPr lang="ru-RU" sz="2000" b="1" dirty="0"/>
              <a:t>Кинокурс»</a:t>
            </a:r>
            <a:r>
              <a:rPr lang="ru-RU" sz="2000" dirty="0"/>
              <a:t> </a:t>
            </a:r>
            <a:endParaRPr lang="ru-RU" sz="2000" dirty="0" smtClean="0"/>
          </a:p>
          <a:p>
            <a:endParaRPr lang="ru-RU" sz="500" dirty="0" smtClean="0"/>
          </a:p>
          <a:p>
            <a:r>
              <a:rPr lang="ru-RU" dirty="0" smtClean="0"/>
              <a:t>уже зарекомендовал </a:t>
            </a:r>
            <a:r>
              <a:rPr lang="ru-RU" dirty="0"/>
              <a:t>себя </a:t>
            </a:r>
            <a:endParaRPr lang="ru-RU" dirty="0" smtClean="0"/>
          </a:p>
          <a:p>
            <a:r>
              <a:rPr lang="ru-RU" dirty="0" smtClean="0"/>
              <a:t>как </a:t>
            </a:r>
            <a:r>
              <a:rPr lang="ru-RU" dirty="0"/>
              <a:t>эффективная площадка </a:t>
            </a:r>
            <a:endParaRPr lang="ru-RU" dirty="0" smtClean="0"/>
          </a:p>
          <a:p>
            <a:r>
              <a:rPr lang="ru-RU" dirty="0" smtClean="0"/>
              <a:t>по </a:t>
            </a:r>
            <a:r>
              <a:rPr lang="ru-RU" dirty="0"/>
              <a:t>поддержке начинающих кинематографистов и привлечению всех жителей на территории работы проекта к культурной жизни </a:t>
            </a:r>
            <a:endParaRPr lang="ru-RU" dirty="0" smtClean="0"/>
          </a:p>
          <a:p>
            <a:r>
              <a:rPr lang="ru-RU" dirty="0" smtClean="0"/>
              <a:t>как в </a:t>
            </a:r>
            <a:r>
              <a:rPr lang="ru-RU" dirty="0"/>
              <a:t>«</a:t>
            </a:r>
            <a:r>
              <a:rPr lang="ru-RU" dirty="0" err="1"/>
              <a:t>онлайне</a:t>
            </a:r>
            <a:r>
              <a:rPr lang="ru-RU" dirty="0"/>
              <a:t>», так и в «</a:t>
            </a:r>
            <a:r>
              <a:rPr lang="ru-RU" dirty="0" err="1"/>
              <a:t>оффлайне</a:t>
            </a:r>
            <a:r>
              <a:rPr lang="ru-RU" dirty="0"/>
              <a:t>».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4149080"/>
            <a:ext cx="856895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рамках «</a:t>
            </a:r>
            <a:r>
              <a:rPr lang="ru-RU" dirty="0" err="1" smtClean="0"/>
              <a:t>Кинокурса</a:t>
            </a:r>
            <a:r>
              <a:rPr lang="ru-RU" dirty="0" smtClean="0"/>
              <a:t>» была проведена </a:t>
            </a:r>
            <a:r>
              <a:rPr lang="ru-RU" b="1" dirty="0" smtClean="0"/>
              <a:t>первая киношкола на Дальнем Востоке</a:t>
            </a:r>
            <a:r>
              <a:rPr lang="ru-RU" dirty="0" smtClean="0"/>
              <a:t>, </a:t>
            </a:r>
          </a:p>
          <a:p>
            <a:r>
              <a:rPr lang="ru-RU" dirty="0" smtClean="0"/>
              <a:t>серия городских кинофестивалей. </a:t>
            </a:r>
            <a:endParaRPr lang="en-US" dirty="0" smtClean="0"/>
          </a:p>
          <a:p>
            <a:endParaRPr lang="ru-RU" sz="500" dirty="0" smtClean="0"/>
          </a:p>
          <a:p>
            <a:r>
              <a:rPr lang="ru-RU" dirty="0" smtClean="0"/>
              <a:t>В наших мероприятиях приняли участие более </a:t>
            </a:r>
            <a:r>
              <a:rPr lang="en-US" b="1" dirty="0" smtClean="0"/>
              <a:t>3</a:t>
            </a:r>
            <a:r>
              <a:rPr lang="ru-RU" b="1" dirty="0" smtClean="0"/>
              <a:t>000 человек</a:t>
            </a:r>
            <a:r>
              <a:rPr lang="ru-RU" dirty="0" smtClean="0"/>
              <a:t>, </a:t>
            </a:r>
          </a:p>
          <a:p>
            <a:r>
              <a:rPr lang="ru-RU" dirty="0" smtClean="0"/>
              <a:t>было снято </a:t>
            </a:r>
            <a:r>
              <a:rPr lang="en-US" b="1" dirty="0" smtClean="0"/>
              <a:t>7</a:t>
            </a:r>
            <a:r>
              <a:rPr lang="ru-RU" b="1" dirty="0" smtClean="0"/>
              <a:t>0 короткометражных фильмов</a:t>
            </a:r>
            <a:r>
              <a:rPr lang="ru-RU" dirty="0" smtClean="0"/>
              <a:t>, молодые режиссеры и сценаристы получили гранты на общую сумму </a:t>
            </a:r>
            <a:r>
              <a:rPr lang="en-US" b="1" dirty="0" smtClean="0"/>
              <a:t>4</a:t>
            </a:r>
            <a:r>
              <a:rPr lang="ru-RU" b="1" dirty="0" smtClean="0"/>
              <a:t>10 000 рублей</a:t>
            </a:r>
            <a:r>
              <a:rPr lang="ru-RU" dirty="0" smtClean="0"/>
              <a:t>, 60 молодых людей со всего края впервые получили возможность представить свои работы на большом экране. </a:t>
            </a:r>
          </a:p>
          <a:p>
            <a:r>
              <a:rPr lang="ru-RU" dirty="0" smtClean="0"/>
              <a:t>Охват аудитории составил </a:t>
            </a:r>
            <a:r>
              <a:rPr lang="en-US" b="1" dirty="0" smtClean="0"/>
              <a:t>35</a:t>
            </a:r>
            <a:r>
              <a:rPr lang="ru-RU" b="1" dirty="0" smtClean="0"/>
              <a:t>0 000 человек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8" name="Picture 2" descr="E:\2.2 Кинокурс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05507"/>
            <a:ext cx="1478748" cy="1463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931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kinocourse\2013\fest\KXg3yTrBGDQ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9000" contrast="-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0" y="0"/>
            <a:ext cx="9429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3072" y="184097"/>
            <a:ext cx="51990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bg1"/>
                </a:solidFill>
              </a:rPr>
              <a:t>Задачи проекта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-285750" y="2028921"/>
            <a:ext cx="9429750" cy="501317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</a:rPr>
              <a:t>Создать ожидаемое среди молодых людей событие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с </a:t>
            </a:r>
            <a:r>
              <a:rPr lang="ru-RU" dirty="0" smtClean="0">
                <a:solidFill>
                  <a:schemeClr val="bg1"/>
                </a:solidFill>
              </a:rPr>
              <a:t>концертной программой и кинопоказами в новом формате,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а </a:t>
            </a:r>
            <a:r>
              <a:rPr lang="ru-RU" dirty="0" smtClean="0">
                <a:solidFill>
                  <a:schemeClr val="bg1"/>
                </a:solidFill>
              </a:rPr>
              <a:t>также придать стимул </a:t>
            </a:r>
            <a:r>
              <a:rPr lang="ru-RU" dirty="0" smtClean="0">
                <a:solidFill>
                  <a:schemeClr val="bg1"/>
                </a:solidFill>
              </a:rPr>
              <a:t>к </a:t>
            </a:r>
            <a:r>
              <a:rPr lang="ru-RU" dirty="0" smtClean="0">
                <a:solidFill>
                  <a:schemeClr val="bg1"/>
                </a:solidFill>
              </a:rPr>
              <a:t>занятию творчеством. </a:t>
            </a:r>
          </a:p>
          <a:p>
            <a:endParaRPr lang="ru-RU" sz="1100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Освещать производство фильмов молодых кинематографистов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и </a:t>
            </a:r>
            <a:r>
              <a:rPr lang="ru-RU" dirty="0">
                <a:solidFill>
                  <a:schemeClr val="bg1"/>
                </a:solidFill>
              </a:rPr>
              <a:t>помогать в </a:t>
            </a:r>
            <a:r>
              <a:rPr lang="ru-RU" dirty="0" err="1">
                <a:solidFill>
                  <a:schemeClr val="bg1"/>
                </a:solidFill>
              </a:rPr>
              <a:t>дистрибьюции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endParaRPr lang="ru-RU" sz="1100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Находить финансирование и оказывать поддержку в получении молодыми людьми профессиональных навыков. 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sz="1100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Привлечение на Дальний Восток признанных мастеров индустрии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для обмена опытом с местными кинематографистами.</a:t>
            </a:r>
          </a:p>
          <a:p>
            <a:endParaRPr lang="ru-RU" sz="1100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Предоставление молодежи Дальнего Востока </a:t>
            </a:r>
            <a:r>
              <a:rPr lang="ru-RU" dirty="0" smtClean="0">
                <a:solidFill>
                  <a:schemeClr val="bg1"/>
                </a:solidFill>
              </a:rPr>
              <a:t>возможности </a:t>
            </a:r>
            <a:r>
              <a:rPr lang="ru-RU" dirty="0">
                <a:solidFill>
                  <a:schemeClr val="bg1"/>
                </a:solidFill>
              </a:rPr>
              <a:t>для творческой самореализации </a:t>
            </a:r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ru-RU" dirty="0">
                <a:solidFill>
                  <a:schemeClr val="bg1"/>
                </a:solidFill>
              </a:rPr>
              <a:t>области </a:t>
            </a:r>
            <a:r>
              <a:rPr lang="ru-RU" dirty="0" smtClean="0">
                <a:solidFill>
                  <a:schemeClr val="bg1"/>
                </a:solidFill>
              </a:rPr>
              <a:t>кино, </a:t>
            </a:r>
            <a:r>
              <a:rPr lang="ru-RU" dirty="0">
                <a:solidFill>
                  <a:schemeClr val="bg1"/>
                </a:solidFill>
              </a:rPr>
              <a:t>возможности заниматься профессионально любимым делом, не уезжая в центральную часть России или Европу, и представлять Владивосток на федеральных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и </a:t>
            </a:r>
            <a:r>
              <a:rPr lang="ru-RU" dirty="0">
                <a:solidFill>
                  <a:schemeClr val="bg1"/>
                </a:solidFill>
              </a:rPr>
              <a:t>международных мероприятиях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488" y="184097"/>
            <a:ext cx="2060848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233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E:\kinocourse\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4" y="0"/>
            <a:ext cx="1242152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67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000" b="1" dirty="0"/>
              <a:t>Первая </a:t>
            </a:r>
            <a:r>
              <a:rPr lang="ru-RU" sz="3000" b="1" dirty="0" smtClean="0"/>
              <a:t>киношкола на </a:t>
            </a:r>
            <a:r>
              <a:rPr lang="ru-RU" sz="3000" b="1" dirty="0"/>
              <a:t>Дальнем </a:t>
            </a:r>
            <a:r>
              <a:rPr lang="ru-RU" sz="3000" b="1" dirty="0" smtClean="0"/>
              <a:t>Востоке</a:t>
            </a:r>
            <a:endParaRPr lang="ru-RU" sz="3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3768" y="1257300"/>
            <a:ext cx="6552728" cy="5600700"/>
          </a:xfrm>
        </p:spPr>
        <p:txBody>
          <a:bodyPr>
            <a:normAutofit fontScale="55000" lnSpcReduction="20000"/>
          </a:bodyPr>
          <a:lstStyle/>
          <a:p>
            <a:r>
              <a:rPr lang="ru-RU" sz="3600" dirty="0" smtClean="0"/>
              <a:t>С18 </a:t>
            </a:r>
            <a:r>
              <a:rPr lang="ru-RU" sz="3600" dirty="0"/>
              <a:t>апреля по 3 </a:t>
            </a:r>
            <a:r>
              <a:rPr lang="ru-RU" sz="3600" dirty="0" smtClean="0"/>
              <a:t>мая</a:t>
            </a:r>
            <a:r>
              <a:rPr lang="ru-RU" sz="3600" dirty="0"/>
              <a:t> </a:t>
            </a:r>
            <a:r>
              <a:rPr lang="ru-RU" sz="3600" dirty="0" smtClean="0"/>
              <a:t>2013 года в</a:t>
            </a:r>
            <a:r>
              <a:rPr lang="ru-RU" sz="3600" dirty="0" smtClean="0"/>
              <a:t> </a:t>
            </a:r>
            <a:r>
              <a:rPr lang="ru-RU" sz="3600" dirty="0"/>
              <a:t>течение двух недель 25 молодых людей получали знания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от </a:t>
            </a:r>
            <a:r>
              <a:rPr lang="ru-RU" sz="3600" dirty="0"/>
              <a:t>профессионалов по звукорежиссуре, режиссуре, линейному </a:t>
            </a:r>
            <a:r>
              <a:rPr lang="ru-RU" sz="3600" dirty="0" err="1"/>
              <a:t>продюсированию</a:t>
            </a:r>
            <a:r>
              <a:rPr lang="ru-RU" sz="3600" dirty="0"/>
              <a:t>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и </a:t>
            </a:r>
            <a:r>
              <a:rPr lang="ru-RU" sz="3600" dirty="0" err="1"/>
              <a:t>дистрибьюции</a:t>
            </a:r>
            <a:r>
              <a:rPr lang="ru-RU" sz="3600" dirty="0"/>
              <a:t>, сценарному мастерству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и </a:t>
            </a:r>
            <a:r>
              <a:rPr lang="ru-RU" sz="3600" dirty="0"/>
              <a:t>технологии монтажа. </a:t>
            </a:r>
            <a:endParaRPr lang="en-US" sz="3600" dirty="0" smtClean="0"/>
          </a:p>
          <a:p>
            <a:endParaRPr lang="ru-RU" sz="1500" dirty="0"/>
          </a:p>
          <a:p>
            <a:r>
              <a:rPr lang="ru-RU" sz="3600" dirty="0"/>
              <a:t>Лекции по видеоконференц-связи </a:t>
            </a:r>
            <a:r>
              <a:rPr lang="ru-RU" sz="3600" dirty="0" smtClean="0"/>
              <a:t>прочитали </a:t>
            </a:r>
            <a:r>
              <a:rPr lang="ru-RU" sz="3600" dirty="0"/>
              <a:t>соавтор сценария к фильму «Легенда № 17»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>Михаил </a:t>
            </a:r>
            <a:r>
              <a:rPr lang="ru-RU" sz="3600" b="1" dirty="0" err="1"/>
              <a:t>Местецкий</a:t>
            </a:r>
            <a:r>
              <a:rPr lang="ru-RU" sz="3600" b="1" dirty="0"/>
              <a:t> </a:t>
            </a:r>
            <a:r>
              <a:rPr lang="ru-RU" sz="3600" dirty="0"/>
              <a:t>и молодой линейный продюсер </a:t>
            </a:r>
            <a:r>
              <a:rPr lang="ru-RU" sz="3600" b="1" dirty="0" err="1"/>
              <a:t>Вазген</a:t>
            </a:r>
            <a:r>
              <a:rPr lang="ru-RU" sz="3600" b="1" dirty="0"/>
              <a:t> </a:t>
            </a:r>
            <a:r>
              <a:rPr lang="ru-RU" sz="3600" b="1" dirty="0" err="1"/>
              <a:t>Хачатрян</a:t>
            </a:r>
            <a:r>
              <a:rPr lang="ru-RU" sz="3600" dirty="0"/>
              <a:t>, который уже успел поработать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над </a:t>
            </a:r>
            <a:r>
              <a:rPr lang="ru-RU" sz="3600" dirty="0"/>
              <a:t>картинами «Обитель зла», «Перевал Дятлова»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и </a:t>
            </a:r>
            <a:r>
              <a:rPr lang="ru-RU" sz="3600" dirty="0"/>
              <a:t>«Брестская крепость</a:t>
            </a:r>
            <a:r>
              <a:rPr lang="ru-RU" sz="3600" dirty="0" smtClean="0"/>
              <a:t>».</a:t>
            </a:r>
            <a:endParaRPr lang="en-US" sz="3600" dirty="0" smtClean="0"/>
          </a:p>
          <a:p>
            <a:endParaRPr lang="ru-RU" sz="1500" dirty="0"/>
          </a:p>
          <a:p>
            <a:r>
              <a:rPr lang="ru-RU" sz="3600" dirty="0"/>
              <a:t>Шесть московских мастеров лично приехали поддержать молодых кинематографистов Владивостока – среди них </a:t>
            </a:r>
            <a:r>
              <a:rPr lang="ru-RU" sz="3600" dirty="0" smtClean="0"/>
              <a:t>генеральный </a:t>
            </a:r>
            <a:r>
              <a:rPr lang="ru-RU" sz="3600" dirty="0"/>
              <a:t>продюсер компании </a:t>
            </a:r>
            <a:r>
              <a:rPr lang="ru-RU" sz="3600" dirty="0" err="1"/>
              <a:t>Leevandia</a:t>
            </a:r>
            <a:r>
              <a:rPr lang="ru-RU" sz="3600" dirty="0"/>
              <a:t> </a:t>
            </a:r>
            <a:r>
              <a:rPr lang="ru-RU" sz="3600" dirty="0" err="1"/>
              <a:t>Entertainment</a:t>
            </a:r>
            <a:r>
              <a:rPr lang="ru-RU" sz="3600" dirty="0"/>
              <a:t> </a:t>
            </a:r>
            <a:r>
              <a:rPr lang="ru-RU" sz="3600" b="1" dirty="0"/>
              <a:t>Иван Лопатин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dirty="0" smtClean="0"/>
              <a:t>и </a:t>
            </a:r>
            <a:r>
              <a:rPr lang="ru-RU" sz="3600" dirty="0"/>
              <a:t>режиссёр </a:t>
            </a:r>
            <a:r>
              <a:rPr lang="ru-RU" sz="3600" b="1" dirty="0" smtClean="0"/>
              <a:t>Максим </a:t>
            </a:r>
            <a:r>
              <a:rPr lang="ru-RU" sz="3600" b="1" dirty="0"/>
              <a:t>Зыков</a:t>
            </a:r>
            <a:r>
              <a:rPr lang="ru-RU" sz="3600" dirty="0"/>
              <a:t>. Все они провели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свои </a:t>
            </a:r>
            <a:r>
              <a:rPr lang="ru-RU" sz="3600" dirty="0"/>
              <a:t>мастер-классы и оставили в образовании студентов существенный след. </a:t>
            </a:r>
          </a:p>
        </p:txBody>
      </p:sp>
      <p:pic>
        <p:nvPicPr>
          <p:cNvPr id="2053" name="Picture 5" descr="E:\kinocourse\2013\киношкола фото\3c07c156b08811e2800922000a9e5110_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7300"/>
            <a:ext cx="2724150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пк\Documents\2.2 Кинокурс\blank_lin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664" y="822758"/>
            <a:ext cx="7060616" cy="1742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7007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пк\Documents\2.2 Кинокурс\fest\zaIvS3Kyy3w.jpg"/>
          <p:cNvPicPr>
            <a:picLocks noChangeAspect="1" noChangeArrowheads="1"/>
          </p:cNvPicPr>
          <p:nvPr/>
        </p:nvPicPr>
        <p:blipFill>
          <a:blip r:embed="rId2">
            <a:lum bright="51000" contrast="-63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9552" y="260649"/>
            <a:ext cx="83679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«</a:t>
            </a:r>
            <a:r>
              <a:rPr lang="ru-RU" sz="2000" dirty="0"/>
              <a:t>Кинокурс» вызвал большой резонанс не только в регионе, </a:t>
            </a:r>
            <a:r>
              <a:rPr lang="ru-RU" sz="2000" dirty="0" smtClean="0"/>
              <a:t>но </a:t>
            </a:r>
            <a:r>
              <a:rPr lang="ru-RU" sz="2000" dirty="0"/>
              <a:t>и за </a:t>
            </a:r>
            <a:r>
              <a:rPr lang="ru-RU" sz="2000" dirty="0" smtClean="0"/>
              <a:t>его пределами</a:t>
            </a:r>
            <a:r>
              <a:rPr lang="ru-RU" sz="2000" dirty="0"/>
              <a:t>. </a:t>
            </a:r>
            <a:r>
              <a:rPr lang="ru-RU" sz="2000" dirty="0" smtClean="0"/>
              <a:t>За 14 месяцев </a:t>
            </a:r>
            <a:r>
              <a:rPr lang="ru-RU" sz="2000" dirty="0"/>
              <a:t>работы </a:t>
            </a:r>
            <a:r>
              <a:rPr lang="ru-RU" sz="2000" dirty="0" smtClean="0"/>
              <a:t>были </a:t>
            </a:r>
            <a:r>
              <a:rPr lang="ru-RU" sz="2000" dirty="0"/>
              <a:t>получены </a:t>
            </a:r>
            <a:r>
              <a:rPr lang="ru-RU" sz="2000" b="1" dirty="0" smtClean="0"/>
              <a:t>500 </a:t>
            </a:r>
            <a:r>
              <a:rPr lang="ru-RU" sz="2000" b="1" dirty="0"/>
              <a:t>упоминаний в СМИ</a:t>
            </a:r>
            <a:r>
              <a:rPr lang="ru-RU" sz="2000" dirty="0"/>
              <a:t>, положительные оценки от </a:t>
            </a:r>
            <a:r>
              <a:rPr lang="ru-RU" sz="2000" dirty="0" smtClean="0"/>
              <a:t>профессионалов киноиндустрии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 </a:t>
            </a:r>
            <a:r>
              <a:rPr lang="ru-RU" sz="2000" dirty="0"/>
              <a:t>общественных деятелей. </a:t>
            </a:r>
            <a:endParaRPr lang="ru-RU" sz="2000" dirty="0" smtClean="0"/>
          </a:p>
          <a:p>
            <a:endParaRPr lang="ru-RU" sz="800" dirty="0"/>
          </a:p>
          <a:p>
            <a:r>
              <a:rPr lang="ru-RU" sz="2000" dirty="0"/>
              <a:t>За все </a:t>
            </a:r>
            <a:r>
              <a:rPr lang="ru-RU" sz="2000" dirty="0" smtClean="0"/>
              <a:t>время работы в проекте приняли </a:t>
            </a:r>
            <a:r>
              <a:rPr lang="ru-RU" sz="2000" dirty="0"/>
              <a:t>участие кинематографисты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из </a:t>
            </a:r>
            <a:r>
              <a:rPr lang="ru-RU" sz="2000" dirty="0"/>
              <a:t>Владивостока, многих городов Приморского края,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Санкт-Петербурга и </a:t>
            </a:r>
            <a:r>
              <a:rPr lang="ru-RU" sz="2000" dirty="0"/>
              <a:t>Москвы</a:t>
            </a:r>
            <a:r>
              <a:rPr lang="ru-RU" sz="2000" dirty="0" smtClean="0"/>
              <a:t>.</a:t>
            </a:r>
          </a:p>
          <a:p>
            <a:endParaRPr lang="ru-RU" sz="800" dirty="0"/>
          </a:p>
          <a:p>
            <a:r>
              <a:rPr lang="ru-RU" sz="2000" dirty="0" smtClean="0"/>
              <a:t>Страницы в социальных сетях и </a:t>
            </a:r>
            <a:r>
              <a:rPr lang="ru-RU" sz="2000" dirty="0"/>
              <a:t>сайт «</a:t>
            </a:r>
            <a:r>
              <a:rPr lang="ru-RU" sz="2000" dirty="0" err="1"/>
              <a:t>Кинокурса</a:t>
            </a:r>
            <a:r>
              <a:rPr lang="ru-RU" sz="2000" dirty="0"/>
              <a:t>» привлекают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посетителей </a:t>
            </a:r>
            <a:r>
              <a:rPr lang="ru-RU" sz="2000" dirty="0"/>
              <a:t>не только из России, но и из стран СНГ, КНР, Турции, Германии, Великобритании, других стран Европы, а также США и Канады</a:t>
            </a:r>
            <a:r>
              <a:rPr lang="ru-RU" sz="2000" dirty="0" smtClean="0"/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21312" y="4049240"/>
            <a:ext cx="52716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По итогам 2013 года «Кинокурс» </a:t>
            </a:r>
            <a:br>
              <a:rPr lang="ru-RU" sz="2000" dirty="0" smtClean="0"/>
            </a:br>
            <a:r>
              <a:rPr lang="ru-RU" sz="2000" dirty="0" smtClean="0"/>
              <a:t>был признан </a:t>
            </a:r>
            <a:r>
              <a:rPr lang="ru-RU" sz="2000" b="1" dirty="0" smtClean="0"/>
              <a:t>лучшим проектом </a:t>
            </a:r>
          </a:p>
          <a:p>
            <a:r>
              <a:rPr lang="ru-RU" sz="2000" dirty="0" smtClean="0"/>
              <a:t>в области социальных коммуникаций </a:t>
            </a:r>
          </a:p>
          <a:p>
            <a:r>
              <a:rPr lang="ru-RU" sz="2000" dirty="0" smtClean="0"/>
              <a:t>и благотворительности </a:t>
            </a:r>
          </a:p>
          <a:p>
            <a:r>
              <a:rPr lang="ru-RU" sz="2000" dirty="0" smtClean="0"/>
              <a:t>премии «Серебряный лучник» </a:t>
            </a:r>
          </a:p>
          <a:p>
            <a:r>
              <a:rPr lang="ru-RU" sz="2000" dirty="0" smtClean="0"/>
              <a:t>и вошел в тройку лучших проектов дальневосточной премии </a:t>
            </a:r>
          </a:p>
          <a:p>
            <a:r>
              <a:rPr lang="ru-RU" sz="2000" dirty="0" smtClean="0"/>
              <a:t>«Маркетолог года».</a:t>
            </a:r>
            <a:endParaRPr lang="ru-RU" sz="2000" dirty="0"/>
          </a:p>
        </p:txBody>
      </p:sp>
      <p:pic>
        <p:nvPicPr>
          <p:cNvPr id="1026" name="Picture 2" descr="E:\2.2 Кинокурс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14" y="4005063"/>
            <a:ext cx="2956837" cy="26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2.2 Кинокурс\cinemashoo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87917"/>
            <a:ext cx="1095156" cy="115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554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kinocourse\2013\fest\y6EIQSYhlLc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8000" contrast="-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48880"/>
          </a:xfrm>
          <a:gradFill>
            <a:gsLst>
              <a:gs pos="0">
                <a:schemeClr val="dk1">
                  <a:tint val="50000"/>
                  <a:satMod val="300000"/>
                  <a:alpha val="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1" y="2675931"/>
            <a:ext cx="8784977" cy="377740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После закрытия киношколы 11 мая 2013 года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при </a:t>
            </a:r>
            <a:r>
              <a:rPr lang="ru-RU" dirty="0">
                <a:solidFill>
                  <a:schemeClr val="bg1"/>
                </a:solidFill>
              </a:rPr>
              <a:t>поддержке </a:t>
            </a:r>
            <a:r>
              <a:rPr lang="ru-RU" dirty="0" smtClean="0">
                <a:solidFill>
                  <a:schemeClr val="bg1"/>
                </a:solidFill>
              </a:rPr>
              <a:t>администрации </a:t>
            </a:r>
            <a:r>
              <a:rPr lang="ru-RU" dirty="0">
                <a:solidFill>
                  <a:schemeClr val="bg1"/>
                </a:solidFill>
              </a:rPr>
              <a:t>Владивостока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была </a:t>
            </a:r>
            <a:r>
              <a:rPr lang="ru-RU" dirty="0">
                <a:solidFill>
                  <a:schemeClr val="bg1"/>
                </a:solidFill>
              </a:rPr>
              <a:t>запущена </a:t>
            </a:r>
            <a:r>
              <a:rPr lang="ru-RU" dirty="0" smtClean="0">
                <a:solidFill>
                  <a:schemeClr val="bg1"/>
                </a:solidFill>
              </a:rPr>
              <a:t>серия </a:t>
            </a:r>
            <a:r>
              <a:rPr lang="ru-RU" dirty="0" smtClean="0">
                <a:solidFill>
                  <a:schemeClr val="bg1"/>
                </a:solidFill>
              </a:rPr>
              <a:t>городских </a:t>
            </a:r>
            <a:r>
              <a:rPr lang="ru-RU" dirty="0">
                <a:solidFill>
                  <a:schemeClr val="bg1"/>
                </a:solidFill>
              </a:rPr>
              <a:t>фестивалей короткометражных фильмов «Уровень шума». 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1300" dirty="0">
                <a:solidFill>
                  <a:schemeClr val="bg1"/>
                </a:solidFill>
              </a:rPr>
              <a:t/>
            </a:r>
            <a:br>
              <a:rPr lang="ru-RU" sz="1300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«Уровень </a:t>
            </a:r>
            <a:r>
              <a:rPr lang="ru-RU" dirty="0" smtClean="0">
                <a:solidFill>
                  <a:schemeClr val="bg1"/>
                </a:solidFill>
              </a:rPr>
              <a:t>шума» – фестиваль </a:t>
            </a:r>
            <a:r>
              <a:rPr lang="ru-RU" dirty="0">
                <a:solidFill>
                  <a:schemeClr val="bg1"/>
                </a:solidFill>
              </a:rPr>
              <a:t>уникального </a:t>
            </a:r>
            <a:r>
              <a:rPr lang="ru-RU" dirty="0" smtClean="0">
                <a:solidFill>
                  <a:schemeClr val="bg1"/>
                </a:solidFill>
              </a:rPr>
              <a:t>формата, где </a:t>
            </a:r>
            <a:r>
              <a:rPr lang="ru-RU" b="1" dirty="0" smtClean="0">
                <a:solidFill>
                  <a:schemeClr val="bg1"/>
                </a:solidFill>
              </a:rPr>
              <a:t>лучшие </a:t>
            </a:r>
            <a:r>
              <a:rPr lang="ru-RU" b="1" dirty="0">
                <a:solidFill>
                  <a:schemeClr val="bg1"/>
                </a:solidFill>
              </a:rPr>
              <a:t>фильмы выбирают </a:t>
            </a:r>
            <a:r>
              <a:rPr lang="ru-RU" b="1" dirty="0" smtClean="0">
                <a:solidFill>
                  <a:schemeClr val="bg1"/>
                </a:solidFill>
              </a:rPr>
              <a:t>зрители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  <a:p>
            <a:pPr marL="0" indent="0">
              <a:buNone/>
            </a:pPr>
            <a:r>
              <a:rPr lang="ru-RU" sz="1300" dirty="0" smtClean="0">
                <a:solidFill>
                  <a:schemeClr val="bg1"/>
                </a:solidFill>
              </a:rPr>
              <a:t/>
            </a:r>
            <a:br>
              <a:rPr lang="ru-RU" sz="1300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С </a:t>
            </a:r>
            <a:r>
              <a:rPr lang="ru-RU" dirty="0">
                <a:solidFill>
                  <a:schemeClr val="bg1"/>
                </a:solidFill>
              </a:rPr>
              <a:t>мая по сентябрь 2013 года было проведено четыре «Уровня шума». 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3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5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E:\kinocourse\cinema_fes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8640"/>
            <a:ext cx="1872208" cy="155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7092280" cy="1988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Кинофестиваль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«Уровень шума»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67671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kinocourse\2013\fest\pitching\B4i2qcjM3gQ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6000" contrast="-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" y="-1"/>
            <a:ext cx="9144000" cy="6857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936" y="1628800"/>
            <a:ext cx="5380184" cy="2232248"/>
          </a:xfr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Краевой молодежный </a:t>
            </a:r>
            <a:r>
              <a:rPr lang="ru-RU" b="1" dirty="0">
                <a:solidFill>
                  <a:schemeClr val="tx1"/>
                </a:solidFill>
              </a:rPr>
              <a:t>кинофестиваль «Уровень шума» </a:t>
            </a:r>
            <a:r>
              <a:rPr lang="ru-RU" dirty="0">
                <a:solidFill>
                  <a:schemeClr val="tx1"/>
                </a:solidFill>
              </a:rPr>
              <a:t>прошел </a:t>
            </a:r>
            <a:r>
              <a:rPr lang="ru-RU" dirty="0" smtClean="0">
                <a:solidFill>
                  <a:schemeClr val="tx1"/>
                </a:solidFill>
              </a:rPr>
              <a:t>во </a:t>
            </a:r>
            <a:r>
              <a:rPr lang="ru-RU" dirty="0">
                <a:solidFill>
                  <a:schemeClr val="tx1"/>
                </a:solidFill>
              </a:rPr>
              <a:t>Владивостоке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с </a:t>
            </a:r>
            <a:r>
              <a:rPr lang="ru-RU" dirty="0">
                <a:solidFill>
                  <a:schemeClr val="tx1"/>
                </a:solidFill>
              </a:rPr>
              <a:t>18 по 20 октября 2013 </a:t>
            </a:r>
            <a:r>
              <a:rPr lang="ru-RU" dirty="0" smtClean="0">
                <a:solidFill>
                  <a:schemeClr val="tx1"/>
                </a:solidFill>
              </a:rPr>
              <a:t>года при поддержке Администрации Приморского края. </a:t>
            </a:r>
          </a:p>
          <a:p>
            <a:pPr marL="0" indent="0">
              <a:buNone/>
            </a:pPr>
            <a:r>
              <a:rPr lang="ru-RU" sz="1300" dirty="0" smtClean="0">
                <a:solidFill>
                  <a:schemeClr val="tx1"/>
                </a:solidFill>
              </a:rPr>
              <a:t/>
            </a:r>
            <a:br>
              <a:rPr lang="ru-RU" sz="1300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В рамках фестиваля прошел первый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на Дальнем Востоке </a:t>
            </a:r>
            <a:r>
              <a:rPr lang="ru-RU" dirty="0" err="1" smtClean="0">
                <a:solidFill>
                  <a:schemeClr val="tx1"/>
                </a:solidFill>
              </a:rPr>
              <a:t>питчинг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Провел его продюсер фильмов «</a:t>
            </a:r>
            <a:r>
              <a:rPr lang="ru-RU" dirty="0" err="1" smtClean="0">
                <a:solidFill>
                  <a:schemeClr val="tx1"/>
                </a:solidFill>
              </a:rPr>
              <a:t>ДухLess</a:t>
            </a:r>
            <a:r>
              <a:rPr lang="ru-RU" dirty="0" smtClean="0">
                <a:solidFill>
                  <a:schemeClr val="tx1"/>
                </a:solidFill>
              </a:rPr>
              <a:t>», «Сталинград» и «9 рота»</a:t>
            </a:r>
            <a:r>
              <a:rPr lang="ru-RU" b="1" dirty="0" smtClean="0">
                <a:solidFill>
                  <a:schemeClr val="tx1"/>
                </a:solidFill>
              </a:rPr>
              <a:t> Дмитрий </a:t>
            </a:r>
            <a:r>
              <a:rPr lang="ru-RU" b="1" dirty="0" err="1" smtClean="0">
                <a:solidFill>
                  <a:schemeClr val="tx1"/>
                </a:solidFill>
              </a:rPr>
              <a:t>Рудовский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9143999" cy="1323439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">
                <a:schemeClr val="bg1"/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	          Первый </a:t>
            </a:r>
            <a:r>
              <a:rPr lang="ru-RU" sz="4000" b="1" dirty="0" err="1" smtClean="0">
                <a:solidFill>
                  <a:schemeClr val="tx1"/>
                </a:solidFill>
              </a:rPr>
              <a:t>питчинг</a:t>
            </a:r>
            <a:r>
              <a:rPr lang="ru-RU" sz="4000" b="1" dirty="0" smtClean="0">
                <a:solidFill>
                  <a:schemeClr val="tx1"/>
                </a:solidFill>
              </a:rPr>
              <a:t> </a:t>
            </a:r>
            <a:br>
              <a:rPr lang="ru-RU" sz="4000" b="1" dirty="0" smtClean="0">
                <a:solidFill>
                  <a:schemeClr val="tx1"/>
                </a:solidFill>
              </a:rPr>
            </a:br>
            <a:r>
              <a:rPr lang="ru-RU" sz="4000" b="1" dirty="0" smtClean="0">
                <a:solidFill>
                  <a:schemeClr val="tx1"/>
                </a:solidFill>
              </a:rPr>
              <a:t>	      на </a:t>
            </a:r>
            <a:r>
              <a:rPr lang="ru-RU" sz="4000" b="1" dirty="0">
                <a:solidFill>
                  <a:schemeClr val="tx1"/>
                </a:solidFill>
              </a:rPr>
              <a:t>Дальнем Востоке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19" y="4166409"/>
            <a:ext cx="8640960" cy="2492990"/>
          </a:xfrm>
          <a:prstGeom prst="rect">
            <a:avLst/>
          </a:prstGeom>
          <a:solidFill>
            <a:schemeClr val="bg1">
              <a:lumMod val="95000"/>
              <a:alpha val="61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/>
              <a:t>В </a:t>
            </a:r>
            <a:r>
              <a:rPr lang="ru-RU" sz="2000" dirty="0" err="1"/>
              <a:t>питчинге</a:t>
            </a:r>
            <a:r>
              <a:rPr lang="ru-RU" sz="2000" dirty="0"/>
              <a:t> приняли участие 18 молодых кинематографистов, приехавших </a:t>
            </a:r>
            <a:br>
              <a:rPr lang="ru-RU" sz="2000" dirty="0"/>
            </a:br>
            <a:r>
              <a:rPr lang="ru-RU" sz="2000" dirty="0"/>
              <a:t>на кинофестиваль из </a:t>
            </a:r>
            <a:r>
              <a:rPr lang="ru-RU" sz="2000" b="1" dirty="0"/>
              <a:t>восьми районов Приморья</a:t>
            </a:r>
            <a:r>
              <a:rPr lang="ru-RU" sz="2000" dirty="0"/>
              <a:t>, они проживали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и </a:t>
            </a:r>
            <a:r>
              <a:rPr lang="ru-RU" sz="2000" dirty="0"/>
              <a:t>обучались в кампусе ДВФУ на о. Русском. </a:t>
            </a:r>
          </a:p>
          <a:p>
            <a:endParaRPr lang="ru-RU" sz="800" dirty="0"/>
          </a:p>
          <a:p>
            <a:r>
              <a:rPr lang="ru-RU" sz="2000" dirty="0"/>
              <a:t>Все претенденты на гранты были подготовлены </a:t>
            </a:r>
            <a:r>
              <a:rPr lang="ru-RU" sz="2000" dirty="0" err="1"/>
              <a:t>питчинг</a:t>
            </a:r>
            <a:r>
              <a:rPr lang="ru-RU" sz="2000" dirty="0"/>
              <a:t>-тренером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и </a:t>
            </a:r>
            <a:r>
              <a:rPr lang="ru-RU" sz="2000" dirty="0"/>
              <a:t>продюсером </a:t>
            </a:r>
            <a:r>
              <a:rPr lang="ru-RU" sz="2000" b="1" dirty="0"/>
              <a:t>Владиславом Пастернаком</a:t>
            </a:r>
            <a:r>
              <a:rPr lang="ru-RU" sz="2000" dirty="0"/>
              <a:t>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который </a:t>
            </a:r>
            <a:r>
              <a:rPr lang="ru-RU" sz="2000" dirty="0"/>
              <a:t>приехал во Владивосток из Санкт-Петербурга</a:t>
            </a:r>
            <a:r>
              <a:rPr lang="ru-RU" sz="2000" dirty="0" smtClean="0"/>
              <a:t>.</a:t>
            </a:r>
          </a:p>
          <a:p>
            <a:endParaRPr lang="ru-RU" sz="800" dirty="0" smtClean="0"/>
          </a:p>
          <a:p>
            <a:r>
              <a:rPr lang="ru-RU" sz="2000" dirty="0" smtClean="0"/>
              <a:t>Победители </a:t>
            </a:r>
            <a:r>
              <a:rPr lang="ru-RU" sz="2000" dirty="0" err="1" smtClean="0"/>
              <a:t>питчинга</a:t>
            </a:r>
            <a:r>
              <a:rPr lang="ru-RU" sz="2000" dirty="0" smtClean="0"/>
              <a:t> получили гранты на сумму </a:t>
            </a:r>
            <a:r>
              <a:rPr lang="ru-RU" sz="2000" b="1" dirty="0" smtClean="0"/>
              <a:t>150 000 рублей</a:t>
            </a:r>
            <a:r>
              <a:rPr lang="ru-RU" sz="2000" dirty="0" smtClean="0"/>
              <a:t>.</a:t>
            </a:r>
            <a:endParaRPr lang="en-US" sz="2000" dirty="0"/>
          </a:p>
        </p:txBody>
      </p:sp>
      <p:pic>
        <p:nvPicPr>
          <p:cNvPr id="2051" name="Picture 3" descr="E:\kinocourse\pitch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492" y="82170"/>
            <a:ext cx="137160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394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861" y="297185"/>
            <a:ext cx="72008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V </a:t>
            </a:r>
            <a:r>
              <a:rPr lang="ru-RU" sz="3600" b="1" dirty="0" smtClean="0"/>
              <a:t>кинофестиваль «Уровень шума»</a:t>
            </a:r>
            <a:endParaRPr lang="ru-RU" sz="3600" b="1" dirty="0"/>
          </a:p>
        </p:txBody>
      </p:sp>
      <p:pic>
        <p:nvPicPr>
          <p:cNvPr id="4" name="Picture 2" descr="C:\Users\пк\Documents\2.2 Кинокурс\fest\1jyIdbSiTiU.jpg"/>
          <p:cNvPicPr>
            <a:picLocks noChangeAspect="1" noChangeArrowheads="1"/>
          </p:cNvPicPr>
          <p:nvPr/>
        </p:nvPicPr>
        <p:blipFill>
          <a:blip r:embed="rId2">
            <a:lum bright="-16000" contrast="-26000"/>
          </a:blip>
          <a:srcRect/>
          <a:stretch>
            <a:fillRect/>
          </a:stretch>
        </p:blipFill>
        <p:spPr bwMode="auto">
          <a:xfrm>
            <a:off x="0" y="1643050"/>
            <a:ext cx="9144000" cy="5214950"/>
          </a:xfrm>
          <a:prstGeom prst="rect">
            <a:avLst/>
          </a:prstGeom>
          <a:noFill/>
        </p:spPr>
      </p:pic>
      <p:pic>
        <p:nvPicPr>
          <p:cNvPr id="5" name="Picture 3" descr="C:\Users\пк\Documents\2.2 Кинокурс\lj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0243" y="227898"/>
            <a:ext cx="1310064" cy="128359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35939" y="5133422"/>
            <a:ext cx="8369133" cy="369332"/>
          </a:xfrm>
          <a:prstGeom prst="rect">
            <a:avLst/>
          </a:prstGeom>
          <a:gradFill flip="none" rotWithShape="1">
            <a:gsLst>
              <a:gs pos="100000">
                <a:schemeClr val="tx1">
                  <a:alpha val="5000"/>
                </a:schemeClr>
              </a:gs>
              <a:gs pos="0">
                <a:schemeClr val="tx1">
                  <a:alpha val="24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  <a:tileRect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3555" y="1576576"/>
            <a:ext cx="9120445" cy="369332"/>
          </a:xfrm>
          <a:prstGeom prst="rect">
            <a:avLst/>
          </a:prstGeom>
          <a:gradFill>
            <a:gsLst>
              <a:gs pos="0">
                <a:schemeClr val="bg1"/>
              </a:gs>
              <a:gs pos="47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</a:p>
        </p:txBody>
      </p:sp>
      <p:pic>
        <p:nvPicPr>
          <p:cNvPr id="16" name="Picture 4" descr="C:\Users\пк\Documents\2.2 Кинокурс\blank_lin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900" y="1242968"/>
            <a:ext cx="7388723" cy="18303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57199" y="5949280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dirty="0">
                <a:solidFill>
                  <a:schemeClr val="bg1"/>
                </a:solidFill>
              </a:rPr>
              <a:t>За время проведения фестивалей были вручены гранты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суммарным размером в </a:t>
            </a:r>
            <a:r>
              <a:rPr lang="ru-RU" b="1" dirty="0">
                <a:solidFill>
                  <a:schemeClr val="bg1"/>
                </a:solidFill>
              </a:rPr>
              <a:t>410 000 рублей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5939" y="2986182"/>
            <a:ext cx="8568952" cy="2831544"/>
          </a:xfrm>
          <a:prstGeom prst="rect">
            <a:avLst/>
          </a:prstGeom>
          <a:gradFill>
            <a:gsLst>
              <a:gs pos="0">
                <a:schemeClr val="tx1">
                  <a:alpha val="46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 качестве эксперта в работе фестиваля </a:t>
            </a:r>
            <a:r>
              <a:rPr lang="ru-RU" dirty="0" smtClean="0">
                <a:solidFill>
                  <a:schemeClr val="bg1"/>
                </a:solidFill>
              </a:rPr>
              <a:t>принял участие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директор </a:t>
            </a:r>
            <a:r>
              <a:rPr lang="ru-RU" dirty="0">
                <a:solidFill>
                  <a:schemeClr val="bg1"/>
                </a:solidFill>
              </a:rPr>
              <a:t>молодежного центра при союзе кинематографистов РФ </a:t>
            </a:r>
            <a:r>
              <a:rPr lang="ru-RU" b="1" dirty="0">
                <a:solidFill>
                  <a:schemeClr val="bg1"/>
                </a:solidFill>
              </a:rPr>
              <a:t>Дмитрий Якунин</a:t>
            </a:r>
            <a:r>
              <a:rPr lang="ru-RU" dirty="0">
                <a:solidFill>
                  <a:schemeClr val="bg1"/>
                </a:solidFill>
              </a:rPr>
              <a:t>,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который презентовал открытие </a:t>
            </a:r>
            <a:r>
              <a:rPr lang="ru-RU" b="1" dirty="0">
                <a:solidFill>
                  <a:schemeClr val="bg1"/>
                </a:solidFill>
              </a:rPr>
              <a:t>молодежного центра кино во Владивостоке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endParaRPr lang="ru-RU" sz="800" dirty="0" smtClean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Серия 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кинофестивалей «Уровень шума» предоставила возможность всем </a:t>
            </a: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молодым 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кинематографистам Приморского края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показать свои фильмы </a:t>
            </a:r>
            <a:b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большом экране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также представить 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 короткометражного фильма </a:t>
            </a:r>
          </a:p>
          <a:p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получить на него грант</a:t>
            </a: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8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bg1"/>
                </a:solidFill>
              </a:rPr>
              <a:t>Работы выпускников «Киношколы» и победителей фестивалей «Уровень шума» демонстрируются на региональных телеканалах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778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1" y="5333228"/>
            <a:ext cx="9144000" cy="15247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6040" y="3321"/>
            <a:ext cx="6840760" cy="1143000"/>
          </a:xfrm>
        </p:spPr>
        <p:txBody>
          <a:bodyPr/>
          <a:lstStyle/>
          <a:p>
            <a:r>
              <a:rPr lang="ru-RU" b="1" dirty="0" smtClean="0"/>
              <a:t>Молодежный центр кино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50463" y="1656261"/>
            <a:ext cx="58356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«Мы знаем об определенных успехах приморской молодежи в формировании кинопроцесса в своем регионе на базе проекта «Кинокурс» и верим, что она </a:t>
            </a: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остановятся на достигнутом. Поддержка молодого кино — это очень важная часть работы союза кинематографистов, и мы положительно оцениваем возможность открыть во Владивостоке молодежный центр при союзе кинематографистов. Сотрудничество </a:t>
            </a: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ним приведет к росту профессионализма молодых кинематографистов Приморья и покорению новых высот, а в перспективе может стать фундаментом для развития кино в регионе в целом», – </a:t>
            </a: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отметил </a:t>
            </a:r>
            <a:r>
              <a:rPr lang="ru-RU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Никита Михалков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5" y="1772816"/>
            <a:ext cx="3220878" cy="30842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" y="114070"/>
            <a:ext cx="1319585" cy="1123051"/>
          </a:xfrm>
          <a:prstGeom prst="rect">
            <a:avLst/>
          </a:prstGeom>
        </p:spPr>
      </p:pic>
      <p:pic>
        <p:nvPicPr>
          <p:cNvPr id="8" name="Picture 4" descr="C:\Users\пк\Documents\2.2 Кинокурс\blank_lin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46040" y="1052735"/>
            <a:ext cx="7060616" cy="18438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4063" y="5392746"/>
            <a:ext cx="73682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ahoma" panose="020B0604030504040204" pitchFamily="34" charset="0"/>
              </a:rPr>
              <a:t>«Кинокурс» 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станет организатором заключительного этапа </a:t>
            </a:r>
            <a:r>
              <a:rPr lang="ru-RU" dirty="0" smtClean="0">
                <a:solidFill>
                  <a:srgbClr val="000000"/>
                </a:solidFill>
                <a:latin typeface="tahoma" panose="020B0604030504040204" pitchFamily="34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tahoma" panose="020B0604030504040204" pitchFamily="34" charset="0"/>
              </a:rPr>
            </a:br>
            <a:r>
              <a:rPr lang="ru-RU" dirty="0" smtClean="0">
                <a:solidFill>
                  <a:srgbClr val="000000"/>
                </a:solidFill>
                <a:latin typeface="tahoma" panose="020B0604030504040204" pitchFamily="34" charset="0"/>
              </a:rPr>
              <a:t>проекта 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Министерства культуры РФ и ВГИК </a:t>
            </a:r>
            <a:r>
              <a:rPr lang="ru-RU" dirty="0" smtClean="0">
                <a:solidFill>
                  <a:srgbClr val="000000"/>
                </a:solidFill>
                <a:latin typeface="tahoma" panose="020B0604030504040204" pitchFamily="34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tahoma" panose="020B0604030504040204" pitchFamily="34" charset="0"/>
              </a:rPr>
            </a:br>
            <a:r>
              <a:rPr lang="ru-RU" dirty="0" smtClean="0">
                <a:solidFill>
                  <a:srgbClr val="000000"/>
                </a:solidFill>
                <a:latin typeface="tahoma" panose="020B0604030504040204" pitchFamily="34" charset="0"/>
              </a:rPr>
              <a:t>"</a:t>
            </a:r>
            <a:r>
              <a:rPr lang="ru-RU" b="1" dirty="0" err="1">
                <a:solidFill>
                  <a:srgbClr val="000000"/>
                </a:solidFill>
                <a:latin typeface="tahoma" panose="020B0604030504040204" pitchFamily="34" charset="0"/>
              </a:rPr>
              <a:t>Кинопоезд</a:t>
            </a:r>
            <a:r>
              <a:rPr lang="ru-RU" b="1" dirty="0">
                <a:solidFill>
                  <a:srgbClr val="000000"/>
                </a:solidFill>
                <a:latin typeface="tahoma" panose="020B0604030504040204" pitchFamily="34" charset="0"/>
              </a:rPr>
              <a:t> Владивосток - Москва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" во Владивостоке, </a:t>
            </a:r>
            <a:r>
              <a:rPr lang="ru-RU" dirty="0" smtClean="0">
                <a:solidFill>
                  <a:srgbClr val="000000"/>
                </a:solidFill>
                <a:latin typeface="tahoma" panose="020B0604030504040204" pitchFamily="34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tahoma" panose="020B0604030504040204" pitchFamily="34" charset="0"/>
              </a:rPr>
            </a:br>
            <a:r>
              <a:rPr lang="ru-RU" dirty="0" smtClean="0">
                <a:solidFill>
                  <a:srgbClr val="000000"/>
                </a:solidFill>
                <a:latin typeface="tahoma" panose="020B0604030504040204" pitchFamily="34" charset="0"/>
              </a:rPr>
              <a:t>в 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рамках которого пройдут мастер-классы и творческие </a:t>
            </a:r>
            <a:r>
              <a:rPr lang="ru-RU" dirty="0" smtClean="0">
                <a:solidFill>
                  <a:srgbClr val="000000"/>
                </a:solidFill>
                <a:latin typeface="tahoma" panose="020B0604030504040204" pitchFamily="34" charset="0"/>
              </a:rPr>
              <a:t>встречи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17069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329</Words>
  <Application>Microsoft Office PowerPoint</Application>
  <PresentationFormat>Экран (4:3)</PresentationFormat>
  <Paragraphs>82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SimSun</vt:lpstr>
      <vt:lpstr>Arial</vt:lpstr>
      <vt:lpstr>Calibri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Первая киношкола на Дальнем Востоке</vt:lpstr>
      <vt:lpstr>Презентация PowerPoint</vt:lpstr>
      <vt:lpstr>  </vt:lpstr>
      <vt:lpstr>Презентация PowerPoint</vt:lpstr>
      <vt:lpstr>V кинофестиваль «Уровень шума»</vt:lpstr>
      <vt:lpstr>Молодежный центр кино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Дима</dc:creator>
  <cp:lastModifiedBy>User</cp:lastModifiedBy>
  <cp:revision>44</cp:revision>
  <dcterms:created xsi:type="dcterms:W3CDTF">2014-04-08T02:48:22Z</dcterms:created>
  <dcterms:modified xsi:type="dcterms:W3CDTF">2014-06-20T08:00:59Z</dcterms:modified>
</cp:coreProperties>
</file>