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056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956C-EA63-42B5-93BE-83542693944C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F44C-9D19-42F7-ACDC-785A2606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45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956C-EA63-42B5-93BE-83542693944C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F44C-9D19-42F7-ACDC-785A2606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66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956C-EA63-42B5-93BE-83542693944C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F44C-9D19-42F7-ACDC-785A260662A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4794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956C-EA63-42B5-93BE-83542693944C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F44C-9D19-42F7-ACDC-785A2606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28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956C-EA63-42B5-93BE-83542693944C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F44C-9D19-42F7-ACDC-785A260662A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935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956C-EA63-42B5-93BE-83542693944C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F44C-9D19-42F7-ACDC-785A2606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861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956C-EA63-42B5-93BE-83542693944C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F44C-9D19-42F7-ACDC-785A2606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26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956C-EA63-42B5-93BE-83542693944C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F44C-9D19-42F7-ACDC-785A2606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75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956C-EA63-42B5-93BE-83542693944C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F44C-9D19-42F7-ACDC-785A2606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5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956C-EA63-42B5-93BE-83542693944C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F44C-9D19-42F7-ACDC-785A2606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24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956C-EA63-42B5-93BE-83542693944C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F44C-9D19-42F7-ACDC-785A2606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5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956C-EA63-42B5-93BE-83542693944C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F44C-9D19-42F7-ACDC-785A2606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956C-EA63-42B5-93BE-83542693944C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F44C-9D19-42F7-ACDC-785A2606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5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956C-EA63-42B5-93BE-83542693944C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F44C-9D19-42F7-ACDC-785A2606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956C-EA63-42B5-93BE-83542693944C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F44C-9D19-42F7-ACDC-785A2606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18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956C-EA63-42B5-93BE-83542693944C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F44C-9D19-42F7-ACDC-785A2606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1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2956C-EA63-42B5-93BE-83542693944C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8AF44C-9D19-42F7-ACDC-785A26066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4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760" y="1033848"/>
            <a:ext cx="8596668" cy="29857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cap="all" dirty="0" smtClean="0">
                <a:latin typeface="a_AlgeriusRough" panose="04040705040A02020702" pitchFamily="82" charset="-52"/>
              </a:rPr>
              <a:t>«</a:t>
            </a:r>
            <a:r>
              <a:rPr lang="ru-RU" sz="6700" b="1" cap="all" dirty="0">
                <a:latin typeface="a_AlgeriusRough" panose="04040705040A02020702" pitchFamily="82" charset="-52"/>
              </a:rPr>
              <a:t>ЕШЬ И ПУТЕШЕСТВУЙ ПО ТУЛЬСКОМУ КРАЮ!»</a:t>
            </a:r>
            <a:r>
              <a:rPr lang="ru-RU" cap="all" dirty="0">
                <a:latin typeface="a_AlgeriusRough" panose="04040705040A02020702" pitchFamily="82" charset="-52"/>
              </a:rPr>
              <a:t/>
            </a:r>
            <a:br>
              <a:rPr lang="ru-RU" cap="all" dirty="0">
                <a:latin typeface="a_AlgeriusRough" panose="04040705040A02020702" pitchFamily="82" charset="-52"/>
              </a:rPr>
            </a:br>
            <a:endParaRPr lang="ru-RU" dirty="0">
              <a:latin typeface="a_AlgeriusRough" panose="04040705040A02020702" pitchFamily="82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5143501"/>
            <a:ext cx="4885933" cy="13589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64" y="3855306"/>
            <a:ext cx="5304987" cy="2947215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40" y="165100"/>
            <a:ext cx="2641034" cy="1680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" y="342901"/>
            <a:ext cx="3005351" cy="130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3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951" y="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A La Russ" panose="04000500000000000000" pitchFamily="82" charset="0"/>
              </a:rPr>
              <a:t>Только у нас вы сможете  полакомиться тульским пряником в «оригинале», </a:t>
            </a:r>
            <a:r>
              <a:rPr lang="ru-RU" sz="4000" b="1" dirty="0" smtClean="0">
                <a:solidFill>
                  <a:schemeClr val="tx1"/>
                </a:solidFill>
                <a:latin typeface="A La Russ" panose="04000500000000000000" pitchFamily="82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A La Russ" panose="04000500000000000000" pitchFamily="82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A La Russ" panose="04000500000000000000" pitchFamily="82" charset="0"/>
              </a:rPr>
              <a:t>отведать </a:t>
            </a:r>
            <a:r>
              <a:rPr lang="ru-RU" sz="4000" b="1" dirty="0">
                <a:solidFill>
                  <a:schemeClr val="tx1"/>
                </a:solidFill>
                <a:latin typeface="A La Russ" panose="04000500000000000000" pitchFamily="82" charset="0"/>
              </a:rPr>
              <a:t>настоящее «яблочное чудо»  - </a:t>
            </a:r>
            <a:r>
              <a:rPr lang="ru-RU" sz="4000" b="1" dirty="0" smtClean="0">
                <a:solidFill>
                  <a:schemeClr val="tx1"/>
                </a:solidFill>
                <a:latin typeface="A La Russ" panose="04000500000000000000" pitchFamily="82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A La Russ" panose="04000500000000000000" pitchFamily="82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A La Russ" panose="04000500000000000000" pitchFamily="82" charset="0"/>
              </a:rPr>
              <a:t>белевскую </a:t>
            </a:r>
            <a:r>
              <a:rPr lang="ru-RU" sz="4000" b="1" dirty="0" smtClean="0">
                <a:solidFill>
                  <a:schemeClr val="tx1"/>
                </a:solidFill>
                <a:latin typeface="A La Russ" panose="04000500000000000000" pitchFamily="82" charset="0"/>
              </a:rPr>
              <a:t>пастилу! </a:t>
            </a:r>
            <a:endParaRPr lang="ru-RU" sz="4000" b="1" dirty="0">
              <a:solidFill>
                <a:schemeClr val="tx1"/>
              </a:solidFill>
              <a:latin typeface="A La Russ" panose="040005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062" y="2541142"/>
            <a:ext cx="5617938" cy="4206616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sz="2800" dirty="0">
                <a:latin typeface="A La Russ" panose="04000500000000000000" pitchFamily="82" charset="0"/>
              </a:rPr>
              <a:t>Если атрибутами отдыха для вас является непрерывный калейдоскоп из новых впечатлений, эмоций, встреч и знакомств, вкусовых ощущений от необычных продуктов, то в планы на выходные обязательно стоит включить поездку по гастрономическому маршруту « Ешь и путешествуй по тульскому краю».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16" y="3671167"/>
            <a:ext cx="5191383" cy="298769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135">
            <a:off x="9046603" y="236717"/>
            <a:ext cx="2838262" cy="338964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0343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3100"/>
            <a:ext cx="9969500" cy="3302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6600" dirty="0" smtClean="0">
                <a:latin typeface="a_AlgeriusRough" panose="04040705040A02020702" pitchFamily="82" charset="-52"/>
              </a:rPr>
              <a:t>Спасибо за Внимание!</a:t>
            </a:r>
            <a:endParaRPr lang="ru-RU" sz="6600" dirty="0">
              <a:latin typeface="a_AlgeriusRough" panose="04040705040A02020702" pitchFamily="82" charset="-52"/>
            </a:endParaRPr>
          </a:p>
        </p:txBody>
      </p:sp>
      <p:pic>
        <p:nvPicPr>
          <p:cNvPr id="3074" name="Picture 2" descr="C:\Users\admin\Desktop\Любимова\Фото\Белевская пастила\10056-020349-f38bde4531a6fba86f90bcf3b2db5a5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4152900"/>
            <a:ext cx="4401714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31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3383" y="109494"/>
            <a:ext cx="5097419" cy="106050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 La Russ" panose="04000500000000000000" pitchFamily="82" charset="0"/>
              </a:rPr>
              <a:t>Цель маршрута</a:t>
            </a:r>
            <a:endParaRPr lang="ru-RU" dirty="0">
              <a:solidFill>
                <a:schemeClr val="tx1"/>
              </a:solidFill>
              <a:latin typeface="A La Russ" panose="04000500000000000000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8213" y="1100314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 La Russ" panose="04000500000000000000" pitchFamily="82" charset="0"/>
              </a:rPr>
              <a:t>знакомство с особенностями местной кухни, кулинарными традициями, с целью отведать уникальные для приезжего человека блюдо или продукт.</a:t>
            </a:r>
            <a:endParaRPr lang="ru-RU" sz="2800" dirty="0">
              <a:latin typeface="A La Russ" panose="04000500000000000000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80" y="2410806"/>
            <a:ext cx="6159435" cy="444719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9647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259" y="238897"/>
            <a:ext cx="8433743" cy="10132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 La Russ" panose="04000500000000000000" pitchFamily="82" charset="0"/>
              </a:rPr>
              <a:t>Программа маршрута «Гастрономические </a:t>
            </a:r>
            <a:r>
              <a:rPr lang="ru-RU" dirty="0">
                <a:solidFill>
                  <a:schemeClr val="tx1"/>
                </a:solidFill>
                <a:latin typeface="A La Russ" panose="04000500000000000000" pitchFamily="82" charset="0"/>
              </a:rPr>
              <a:t>бренды тульской земли»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796" y="1320329"/>
            <a:ext cx="9452004" cy="527097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u="sng" dirty="0">
                <a:latin typeface="A La Russ" panose="04000500000000000000" pitchFamily="82" charset="0"/>
              </a:rPr>
              <a:t>1 день</a:t>
            </a:r>
          </a:p>
          <a:p>
            <a:pPr marL="342000" indent="45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 La Russ" panose="04000500000000000000" pitchFamily="82" charset="0"/>
              </a:rPr>
              <a:t> </a:t>
            </a:r>
            <a:r>
              <a:rPr lang="ru-RU" sz="1600" dirty="0">
                <a:latin typeface="A La Russ" panose="04000500000000000000" pitchFamily="82" charset="0"/>
              </a:rPr>
              <a:t>Посещение музея-усадьбы А.Т. </a:t>
            </a:r>
            <a:r>
              <a:rPr lang="ru-RU" sz="1600" dirty="0" err="1">
                <a:latin typeface="A La Russ" panose="04000500000000000000" pitchFamily="82" charset="0"/>
              </a:rPr>
              <a:t>Болотова</a:t>
            </a:r>
            <a:r>
              <a:rPr lang="ru-RU" sz="1600" dirty="0">
                <a:latin typeface="A La Russ" panose="04000500000000000000" pitchFamily="82" charset="0"/>
              </a:rPr>
              <a:t> «</a:t>
            </a:r>
            <a:r>
              <a:rPr lang="ru-RU" sz="1600" dirty="0" err="1">
                <a:latin typeface="A La Russ" panose="04000500000000000000" pitchFamily="82" charset="0"/>
              </a:rPr>
              <a:t>Дворяниново</a:t>
            </a:r>
            <a:r>
              <a:rPr lang="ru-RU" sz="1600" dirty="0">
                <a:latin typeface="A La Russ" panose="04000500000000000000" pitchFamily="82" charset="0"/>
              </a:rPr>
              <a:t>», дегустация травяного чая здоровья и долголетия по рецепту А.Т. </a:t>
            </a:r>
            <a:r>
              <a:rPr lang="ru-RU" sz="1600" dirty="0" err="1">
                <a:latin typeface="A La Russ" panose="04000500000000000000" pitchFamily="82" charset="0"/>
              </a:rPr>
              <a:t>Болотова</a:t>
            </a:r>
            <a:endParaRPr lang="ru-RU" sz="1600" dirty="0">
              <a:latin typeface="A La Russ" panose="04000500000000000000" pitchFamily="82" charset="0"/>
            </a:endParaRPr>
          </a:p>
          <a:p>
            <a:pPr marL="342000" indent="45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 La Russ" panose="04000500000000000000" pitchFamily="82" charset="0"/>
              </a:rPr>
              <a:t> </a:t>
            </a:r>
            <a:r>
              <a:rPr lang="ru-RU" sz="1600" dirty="0">
                <a:latin typeface="A La Russ" panose="04000500000000000000" pitchFamily="82" charset="0"/>
              </a:rPr>
              <a:t>Переезд в музей-усадьбу Л.Н. Толстого «Ясная Поляна»</a:t>
            </a:r>
          </a:p>
          <a:p>
            <a:pPr marL="342000" indent="45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 La Russ" panose="04000500000000000000" pitchFamily="82" charset="0"/>
              </a:rPr>
              <a:t> </a:t>
            </a:r>
            <a:r>
              <a:rPr lang="ru-RU" sz="1600" dirty="0">
                <a:latin typeface="A La Russ" panose="04000500000000000000" pitchFamily="82" charset="0"/>
              </a:rPr>
              <a:t>Обед (дегустация </a:t>
            </a:r>
            <a:r>
              <a:rPr lang="ru-RU" sz="1600" dirty="0" err="1">
                <a:latin typeface="A La Russ" panose="04000500000000000000" pitchFamily="82" charset="0"/>
              </a:rPr>
              <a:t>Анковского</a:t>
            </a:r>
            <a:r>
              <a:rPr lang="ru-RU" sz="1600" dirty="0">
                <a:latin typeface="A La Russ" panose="04000500000000000000" pitchFamily="82" charset="0"/>
              </a:rPr>
              <a:t> пирога по рецепту С.А. Толстой)</a:t>
            </a:r>
          </a:p>
          <a:p>
            <a:pPr marL="342000" indent="45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 La Russ" panose="04000500000000000000" pitchFamily="82" charset="0"/>
              </a:rPr>
              <a:t> </a:t>
            </a:r>
            <a:r>
              <a:rPr lang="ru-RU" sz="1600" dirty="0">
                <a:latin typeface="A La Russ" panose="04000500000000000000" pitchFamily="82" charset="0"/>
              </a:rPr>
              <a:t>Гастрономическая экскурсия «Секреты усадебной кухни».</a:t>
            </a:r>
          </a:p>
          <a:p>
            <a:pPr marL="342000" indent="45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 La Russ" panose="04000500000000000000" pitchFamily="82" charset="0"/>
              </a:rPr>
              <a:t> </a:t>
            </a:r>
            <a:r>
              <a:rPr lang="ru-RU" sz="1600" dirty="0">
                <a:latin typeface="A La Russ" panose="04000500000000000000" pitchFamily="82" charset="0"/>
              </a:rPr>
              <a:t>Переезд в Тулу</a:t>
            </a:r>
          </a:p>
          <a:p>
            <a:pPr marL="342000" indent="45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 La Russ" panose="04000500000000000000" pitchFamily="82" charset="0"/>
              </a:rPr>
              <a:t> </a:t>
            </a:r>
            <a:r>
              <a:rPr lang="ru-RU" sz="1600" dirty="0">
                <a:latin typeface="A La Russ" panose="04000500000000000000" pitchFamily="82" charset="0"/>
              </a:rPr>
              <a:t>Экскурсионная программа в музее «Тульский пряник» с чаепитием / интерактивная программа в Музее международного пряника с мастер-классом по изготовлению тульского пряника</a:t>
            </a:r>
          </a:p>
          <a:p>
            <a:pPr marL="342000" indent="45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 La Russ" panose="04000500000000000000" pitchFamily="82" charset="0"/>
              </a:rPr>
              <a:t> </a:t>
            </a:r>
            <a:r>
              <a:rPr lang="ru-RU" sz="1600" dirty="0">
                <a:latin typeface="A La Russ" panose="04000500000000000000" pitchFamily="82" charset="0"/>
              </a:rPr>
              <a:t>Ужин. Размещение в гостинице.</a:t>
            </a:r>
          </a:p>
          <a:p>
            <a:pPr marL="342000" indent="0" algn="ctr">
              <a:spcBef>
                <a:spcPts val="0"/>
              </a:spcBef>
              <a:buNone/>
            </a:pPr>
            <a:r>
              <a:rPr lang="ru-RU" sz="1600" b="1" u="sng" dirty="0">
                <a:latin typeface="A La Russ" panose="04000500000000000000" pitchFamily="82" charset="0"/>
              </a:rPr>
              <a:t>2 день</a:t>
            </a:r>
          </a:p>
          <a:p>
            <a:pPr marL="342000" indent="45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 La Russ" panose="04000500000000000000" pitchFamily="82" charset="0"/>
              </a:rPr>
              <a:t> </a:t>
            </a:r>
            <a:r>
              <a:rPr lang="ru-RU" sz="1600" dirty="0">
                <a:latin typeface="A La Russ" panose="04000500000000000000" pitchFamily="82" charset="0"/>
              </a:rPr>
              <a:t>Завтрак. Выезд из гостиницы.</a:t>
            </a:r>
          </a:p>
          <a:p>
            <a:pPr marL="342000" indent="45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 La Russ" panose="04000500000000000000" pitchFamily="82" charset="0"/>
              </a:rPr>
              <a:t> </a:t>
            </a:r>
            <a:r>
              <a:rPr lang="ru-RU" sz="1600" dirty="0">
                <a:latin typeface="A La Russ" panose="04000500000000000000" pitchFamily="82" charset="0"/>
              </a:rPr>
              <a:t>Переезд в г. Белев</a:t>
            </a:r>
          </a:p>
          <a:p>
            <a:pPr marL="342000" indent="45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 La Russ" panose="04000500000000000000" pitchFamily="82" charset="0"/>
              </a:rPr>
              <a:t> </a:t>
            </a:r>
            <a:r>
              <a:rPr lang="ru-RU" sz="1600" dirty="0">
                <a:latin typeface="A La Russ" panose="04000500000000000000" pitchFamily="82" charset="0"/>
              </a:rPr>
              <a:t>Посещение Белевского художественно-краеведческого музея – история знакомства с историей производства старинного лакомства, подававшегося к царскому столу – белевской пастилы.</a:t>
            </a:r>
          </a:p>
          <a:p>
            <a:pPr marL="342000" indent="45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 La Russ" panose="04000500000000000000" pitchFamily="82" charset="0"/>
              </a:rPr>
              <a:t> </a:t>
            </a:r>
            <a:r>
              <a:rPr lang="ru-RU" sz="1600" dirty="0">
                <a:latin typeface="A La Russ" panose="04000500000000000000" pitchFamily="82" charset="0"/>
              </a:rPr>
              <a:t>Посещение производства белевской пастилы.</a:t>
            </a:r>
          </a:p>
          <a:p>
            <a:pPr marL="342000" indent="45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 La Russ" panose="04000500000000000000" pitchFamily="82" charset="0"/>
              </a:rPr>
              <a:t> </a:t>
            </a:r>
            <a:r>
              <a:rPr lang="ru-RU" sz="1600" dirty="0">
                <a:latin typeface="A La Russ" panose="04000500000000000000" pitchFamily="82" charset="0"/>
              </a:rPr>
              <a:t>Обед</a:t>
            </a:r>
          </a:p>
          <a:p>
            <a:pPr marL="342000" indent="45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 La Russ" panose="04000500000000000000" pitchFamily="82" charset="0"/>
              </a:rPr>
              <a:t> </a:t>
            </a:r>
            <a:r>
              <a:rPr lang="ru-RU" sz="1600" dirty="0">
                <a:latin typeface="A La Russ" panose="04000500000000000000" pitchFamily="82" charset="0"/>
              </a:rPr>
              <a:t>Чайная церемония «Забытый вкус кулинарного чуда». Дегустация разных производителей белевской пастилы.</a:t>
            </a:r>
          </a:p>
          <a:p>
            <a:pPr marL="342000" indent="45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 La Russ" panose="04000500000000000000" pitchFamily="82" charset="0"/>
              </a:rPr>
              <a:t> </a:t>
            </a:r>
            <a:r>
              <a:rPr lang="ru-RU" sz="1600" dirty="0">
                <a:latin typeface="A La Russ" panose="04000500000000000000" pitchFamily="82" charset="0"/>
              </a:rPr>
              <a:t>* Театральное представление «Вечер в провинции»</a:t>
            </a:r>
          </a:p>
          <a:p>
            <a:pPr marL="342000" indent="45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 La Russ" panose="04000500000000000000" pitchFamily="82" charset="0"/>
              </a:rPr>
              <a:t> </a:t>
            </a:r>
            <a:r>
              <a:rPr lang="ru-RU" sz="1600" dirty="0">
                <a:latin typeface="A La Russ" panose="04000500000000000000" pitchFamily="82" charset="0"/>
              </a:rPr>
              <a:t>Отъезд группы</a:t>
            </a:r>
          </a:p>
          <a:p>
            <a:pPr>
              <a:spcBef>
                <a:spcPts val="0"/>
              </a:spcBef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4893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711">
            <a:off x="121225" y="1206500"/>
            <a:ext cx="3873205" cy="2628021"/>
          </a:xfr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675">
            <a:off x="7899751" y="978846"/>
            <a:ext cx="3906276" cy="29297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50" y="4147683"/>
            <a:ext cx="4127150" cy="26713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22" y="1442236"/>
            <a:ext cx="3922028" cy="43586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296" y="399940"/>
            <a:ext cx="8843003" cy="88084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 La Russ" panose="04000500000000000000" pitchFamily="82" charset="0"/>
              </a:rPr>
              <a:t>Музей-усадьба А.Т. </a:t>
            </a:r>
            <a:r>
              <a:rPr lang="ru-RU" sz="4000" b="1" dirty="0" err="1">
                <a:solidFill>
                  <a:schemeClr val="tx1"/>
                </a:solidFill>
                <a:latin typeface="A La Russ" panose="04000500000000000000" pitchFamily="82" charset="0"/>
              </a:rPr>
              <a:t>Болотова</a:t>
            </a:r>
            <a:r>
              <a:rPr lang="ru-RU" sz="4000" b="1" dirty="0">
                <a:solidFill>
                  <a:schemeClr val="tx1"/>
                </a:solidFill>
                <a:latin typeface="A La Russ" panose="04000500000000000000" pitchFamily="82" charset="0"/>
              </a:rPr>
              <a:t> «</a:t>
            </a:r>
            <a:r>
              <a:rPr lang="ru-RU" sz="4000" b="1" dirty="0" err="1">
                <a:solidFill>
                  <a:schemeClr val="tx1"/>
                </a:solidFill>
                <a:latin typeface="A La Russ" panose="04000500000000000000" pitchFamily="82" charset="0"/>
              </a:rPr>
              <a:t>Дворяниново</a:t>
            </a:r>
            <a:r>
              <a:rPr lang="ru-RU" sz="4000" b="1" dirty="0">
                <a:solidFill>
                  <a:schemeClr val="tx1"/>
                </a:solidFill>
                <a:latin typeface="A La Russ" panose="04000500000000000000" pitchFamily="82" charset="0"/>
              </a:rPr>
              <a:t>»</a:t>
            </a:r>
            <a:endParaRPr lang="ru-RU" sz="4000" dirty="0">
              <a:solidFill>
                <a:schemeClr val="tx1"/>
              </a:solidFill>
              <a:latin typeface="A La Russ" panose="04000500000000000000" pitchFamily="82" charset="0"/>
            </a:endParaRPr>
          </a:p>
        </p:txBody>
      </p:sp>
      <p:pic>
        <p:nvPicPr>
          <p:cNvPr id="4098" name="Picture 2" descr="C:\Users\admin\Desktop\Любимова\Фото\Дворяниново\img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4099055"/>
            <a:ext cx="3925457" cy="26237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0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25" y="165100"/>
            <a:ext cx="8596668" cy="8509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 La Russ" panose="04000500000000000000" pitchFamily="82" charset="0"/>
              </a:rPr>
              <a:t>Музей-усадьба Л.Н. Толстого «Ясная Поляна»</a:t>
            </a:r>
            <a:endParaRPr lang="ru-RU" sz="4000" dirty="0">
              <a:solidFill>
                <a:schemeClr val="tx1"/>
              </a:solidFill>
              <a:latin typeface="A La Russ" panose="04000500000000000000" pitchFamily="8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460" y="3916680"/>
            <a:ext cx="4193540" cy="29032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199">
            <a:off x="4415152" y="1153385"/>
            <a:ext cx="3976414" cy="22091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76" y="3721101"/>
            <a:ext cx="3421272" cy="27307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 descr="C:\Users\admin\Desktop\Любимова\Фото\Ясная поляна\Дом_Л.Н.Толстого_в_Ясной_Полян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23" y="4207989"/>
            <a:ext cx="4568783" cy="25700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Любимова\Фото\Ясная поляна\kurnik-kartoshko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488" y="1005724"/>
            <a:ext cx="3454400" cy="25044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Любимова\Фото\Ясная поляна\gallery_promo2316468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469">
            <a:off x="110366" y="1510793"/>
            <a:ext cx="4052869" cy="225159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80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8276" y="254000"/>
            <a:ext cx="6143595" cy="18669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 La Russ" panose="04000500000000000000" pitchFamily="82" charset="0"/>
              </a:rPr>
              <a:t>Музей</a:t>
            </a:r>
            <a:br>
              <a:rPr lang="ru-RU" sz="4400" b="1" dirty="0" smtClean="0">
                <a:solidFill>
                  <a:schemeClr val="tx1"/>
                </a:solidFill>
                <a:latin typeface="A La Russ" panose="04000500000000000000" pitchFamily="82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A La Russ" panose="04000500000000000000" pitchFamily="82" charset="0"/>
              </a:rPr>
              <a:t> </a:t>
            </a:r>
            <a:r>
              <a:rPr lang="ru-RU" sz="4400" b="1" dirty="0">
                <a:solidFill>
                  <a:schemeClr val="tx1"/>
                </a:solidFill>
                <a:latin typeface="A La Russ" panose="04000500000000000000" pitchFamily="82" charset="0"/>
              </a:rPr>
              <a:t>«Тульский пряник»</a:t>
            </a:r>
            <a:endParaRPr lang="ru-RU" sz="4400" dirty="0">
              <a:solidFill>
                <a:schemeClr val="tx1"/>
              </a:solidFill>
              <a:latin typeface="A La Russ" panose="04000500000000000000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04" y="1805902"/>
            <a:ext cx="3280476" cy="218189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549">
            <a:off x="8141422" y="190500"/>
            <a:ext cx="3987078" cy="29467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340">
            <a:off x="165100" y="304800"/>
            <a:ext cx="4074641" cy="271642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41243"/>
            <a:ext cx="5384800" cy="3733233"/>
          </a:xfrm>
          <a:effectLst>
            <a:softEdge rad="127000"/>
          </a:effectLst>
        </p:spPr>
      </p:pic>
      <p:pic>
        <p:nvPicPr>
          <p:cNvPr id="2050" name="Picture 2" descr="C:\Users\admin\Desktop\Любимова\Фото\Тульский пряник\tulskiy_pryanik0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85" y="3873500"/>
            <a:ext cx="5531215" cy="28606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23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3347">
            <a:off x="758817" y="843269"/>
            <a:ext cx="3465979" cy="25825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259" y="4040658"/>
            <a:ext cx="4226011" cy="281734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13" y="567724"/>
            <a:ext cx="4437105" cy="29580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5302" y="0"/>
            <a:ext cx="8596668" cy="72493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tx1"/>
                </a:solidFill>
                <a:latin typeface="A La Russ" panose="04000500000000000000" pitchFamily="82" charset="0"/>
              </a:rPr>
              <a:t>Музей международного пряника</a:t>
            </a:r>
            <a:endParaRPr lang="ru-RU" sz="4400" dirty="0">
              <a:solidFill>
                <a:schemeClr val="tx1"/>
              </a:solidFill>
              <a:latin typeface="A La Russ" panose="04000500000000000000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373" y="2260237"/>
            <a:ext cx="4127499" cy="3189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8230"/>
            <a:ext cx="4202373" cy="329976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0289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0362"/>
            <a:ext cx="11722100" cy="1320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A La Russ" panose="04000500000000000000" pitchFamily="82" charset="0"/>
              </a:rPr>
              <a:t>Белёвский районный художественно-краеведческий музей</a:t>
            </a:r>
            <a:endParaRPr lang="ru-RU" sz="4400" dirty="0">
              <a:solidFill>
                <a:schemeClr val="tx1"/>
              </a:solidFill>
              <a:latin typeface="A La Russ" panose="04000500000000000000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304965"/>
            <a:ext cx="6997700" cy="4540335"/>
          </a:xfr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3938397"/>
            <a:ext cx="3695700" cy="291960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332" y="1099503"/>
            <a:ext cx="4179967" cy="301799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9662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664" y="1143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A La Russ" panose="04000500000000000000" pitchFamily="82" charset="0"/>
              </a:rPr>
              <a:t>Посещение производства </a:t>
            </a:r>
            <a:r>
              <a:rPr lang="ru-RU" sz="4400" b="1" dirty="0" smtClean="0">
                <a:solidFill>
                  <a:schemeClr val="tx1"/>
                </a:solidFill>
                <a:latin typeface="A La Russ" panose="04000500000000000000" pitchFamily="82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A La Russ" panose="04000500000000000000" pitchFamily="82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A La Russ" panose="04000500000000000000" pitchFamily="82" charset="0"/>
              </a:rPr>
              <a:t>белевской </a:t>
            </a:r>
            <a:r>
              <a:rPr lang="ru-RU" sz="4400" b="1" dirty="0">
                <a:solidFill>
                  <a:schemeClr val="tx1"/>
                </a:solidFill>
                <a:latin typeface="A La Russ" panose="04000500000000000000" pitchFamily="82" charset="0"/>
              </a:rPr>
              <a:t>пастилы</a:t>
            </a:r>
            <a:endParaRPr lang="ru-RU" sz="4400" dirty="0">
              <a:solidFill>
                <a:schemeClr val="tx1"/>
              </a:solidFill>
              <a:latin typeface="A La Russ" panose="04000500000000000000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2" y="4356100"/>
            <a:ext cx="5536318" cy="2324100"/>
          </a:xfr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48" y="2863850"/>
            <a:ext cx="5857875" cy="39052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583">
            <a:off x="8359344" y="344617"/>
            <a:ext cx="3175000" cy="2235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88254"/>
            <a:ext cx="2115259" cy="31097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823" y="2012939"/>
            <a:ext cx="3625239" cy="9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7164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</TotalTime>
  <Words>284</Words>
  <Application>Microsoft Office PowerPoint</Application>
  <PresentationFormat>Произвольный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«ЕШЬ И ПУТЕШЕСТВУЙ ПО ТУЛЬСКОМУ КРАЮ!» </vt:lpstr>
      <vt:lpstr>Цель маршрута</vt:lpstr>
      <vt:lpstr>Программа маршрута «Гастрономические бренды тульской земли» </vt:lpstr>
      <vt:lpstr>Музей-усадьба А.Т. Болотова «Дворяниново»</vt:lpstr>
      <vt:lpstr>Музей-усадьба Л.Н. Толстого «Ясная Поляна»</vt:lpstr>
      <vt:lpstr>Музей  «Тульский пряник»</vt:lpstr>
      <vt:lpstr>Музей международного пряника</vt:lpstr>
      <vt:lpstr>Белёвский районный художественно-краеведческий музей</vt:lpstr>
      <vt:lpstr>Посещение производства  белевской пастилы</vt:lpstr>
      <vt:lpstr> Только у нас вы сможете  полакомиться тульским пряником в «оригинале»,  отведать настоящее «яблочное чудо»  -  белевскую пастилу!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«ЕШЬ И ПУТЕШЕСТВУЙ ПО ТУЛЬСКОМУ КРАЮ!»</dc:title>
  <dc:creator>CRKT2</dc:creator>
  <cp:lastModifiedBy>admin</cp:lastModifiedBy>
  <cp:revision>12</cp:revision>
  <dcterms:created xsi:type="dcterms:W3CDTF">2014-10-16T10:53:21Z</dcterms:created>
  <dcterms:modified xsi:type="dcterms:W3CDTF">2014-10-16T13:09:39Z</dcterms:modified>
</cp:coreProperties>
</file>