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6" r:id="rId2"/>
    <p:sldId id="258" r:id="rId3"/>
    <p:sldId id="257" r:id="rId4"/>
    <p:sldId id="271" r:id="rId5"/>
    <p:sldId id="267" r:id="rId6"/>
    <p:sldId id="259" r:id="rId7"/>
    <p:sldId id="260" r:id="rId8"/>
    <p:sldId id="261" r:id="rId9"/>
    <p:sldId id="262" r:id="rId10"/>
    <p:sldId id="268" r:id="rId11"/>
    <p:sldId id="270" r:id="rId12"/>
    <p:sldId id="263" r:id="rId13"/>
    <p:sldId id="264" r:id="rId14"/>
    <p:sldId id="265" r:id="rId15"/>
    <p:sldId id="266"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06" autoAdjust="0"/>
  </p:normalViewPr>
  <p:slideViewPr>
    <p:cSldViewPr>
      <p:cViewPr>
        <p:scale>
          <a:sx n="66" d="100"/>
          <a:sy n="66" d="100"/>
        </p:scale>
        <p:origin x="-142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BF0A97-5A01-4FA2-96A5-2B99D984E0C8}" type="doc">
      <dgm:prSet loTypeId="urn:microsoft.com/office/officeart/2005/8/layout/hierarchy2" loCatId="hierarchy" qsTypeId="urn:microsoft.com/office/officeart/2005/8/quickstyle/simple2" qsCatId="simple" csTypeId="urn:microsoft.com/office/officeart/2005/8/colors/accent0_3" csCatId="mainScheme" phldr="1"/>
      <dgm:spPr/>
      <dgm:t>
        <a:bodyPr/>
        <a:lstStyle/>
        <a:p>
          <a:endParaRPr lang="ru-RU"/>
        </a:p>
      </dgm:t>
    </dgm:pt>
    <dgm:pt modelId="{E88ED0A8-2548-4D71-8F8F-27E015FC3713}">
      <dgm:prSet phldrT="[Текст]"/>
      <dgm:spPr/>
      <dgm:t>
        <a:bodyPr/>
        <a:lstStyle/>
        <a:p>
          <a:r>
            <a:rPr lang="ru-RU" dirty="0" smtClean="0"/>
            <a:t>Целевые</a:t>
          </a:r>
          <a:endParaRPr lang="ru-RU" dirty="0"/>
        </a:p>
      </dgm:t>
    </dgm:pt>
    <dgm:pt modelId="{F57E1A00-B229-4AEB-9F6B-0319B1E3D049}" type="parTrans" cxnId="{1D6B2944-BF18-4645-A467-13B6BD540176}">
      <dgm:prSet/>
      <dgm:spPr/>
      <dgm:t>
        <a:bodyPr/>
        <a:lstStyle/>
        <a:p>
          <a:endParaRPr lang="ru-RU"/>
        </a:p>
      </dgm:t>
    </dgm:pt>
    <dgm:pt modelId="{676E6E22-FC66-4C43-B178-66D0E876D3CF}" type="sibTrans" cxnId="{1D6B2944-BF18-4645-A467-13B6BD540176}">
      <dgm:prSet/>
      <dgm:spPr/>
      <dgm:t>
        <a:bodyPr/>
        <a:lstStyle/>
        <a:p>
          <a:endParaRPr lang="ru-RU"/>
        </a:p>
      </dgm:t>
    </dgm:pt>
    <dgm:pt modelId="{F0FC25B0-EB1F-445C-B871-1924B25F3BB1}">
      <dgm:prSet phldrT="[Текст]"/>
      <dgm:spPr/>
      <dgm:t>
        <a:bodyPr/>
        <a:lstStyle/>
        <a:p>
          <a:r>
            <a:rPr lang="ru-RU" dirty="0" smtClean="0"/>
            <a:t>Жители города и края</a:t>
          </a:r>
          <a:endParaRPr lang="ru-RU" dirty="0"/>
        </a:p>
      </dgm:t>
    </dgm:pt>
    <dgm:pt modelId="{F094D5AB-6FE3-4FF9-A048-ECF5666C0AFE}" type="parTrans" cxnId="{15D24FE6-DD46-47CA-826A-594A066F62E3}">
      <dgm:prSet/>
      <dgm:spPr/>
      <dgm:t>
        <a:bodyPr/>
        <a:lstStyle/>
        <a:p>
          <a:endParaRPr lang="ru-RU" dirty="0"/>
        </a:p>
      </dgm:t>
    </dgm:pt>
    <dgm:pt modelId="{3843EC09-9C85-4B91-B1F0-0D3F16381E69}" type="sibTrans" cxnId="{15D24FE6-DD46-47CA-826A-594A066F62E3}">
      <dgm:prSet/>
      <dgm:spPr/>
      <dgm:t>
        <a:bodyPr/>
        <a:lstStyle/>
        <a:p>
          <a:endParaRPr lang="ru-RU"/>
        </a:p>
      </dgm:t>
    </dgm:pt>
    <dgm:pt modelId="{B4ABBB3D-EF69-4E20-883F-782FE0D7F076}">
      <dgm:prSet phldrT="[Текст]"/>
      <dgm:spPr/>
      <dgm:t>
        <a:bodyPr/>
        <a:lstStyle/>
        <a:p>
          <a:r>
            <a:rPr lang="ru-RU" dirty="0" smtClean="0"/>
            <a:t>Туристы из России</a:t>
          </a:r>
          <a:endParaRPr lang="ru-RU" dirty="0"/>
        </a:p>
      </dgm:t>
    </dgm:pt>
    <dgm:pt modelId="{27E8ABEC-F591-496D-AF03-B254884D8076}" type="parTrans" cxnId="{BB63052C-D36B-4986-BD3C-BC9CBE648443}">
      <dgm:prSet/>
      <dgm:spPr/>
      <dgm:t>
        <a:bodyPr/>
        <a:lstStyle/>
        <a:p>
          <a:endParaRPr lang="ru-RU" dirty="0"/>
        </a:p>
      </dgm:t>
    </dgm:pt>
    <dgm:pt modelId="{0BEAC41D-7AB8-4846-96F1-6709DAA57337}" type="sibTrans" cxnId="{BB63052C-D36B-4986-BD3C-BC9CBE648443}">
      <dgm:prSet/>
      <dgm:spPr/>
      <dgm:t>
        <a:bodyPr/>
        <a:lstStyle/>
        <a:p>
          <a:endParaRPr lang="ru-RU"/>
        </a:p>
      </dgm:t>
    </dgm:pt>
    <dgm:pt modelId="{A9017CE6-5459-41D7-BC37-5E2A8C5333F1}">
      <dgm:prSet phldrT="[Текст]"/>
      <dgm:spPr/>
      <dgm:t>
        <a:bodyPr/>
        <a:lstStyle/>
        <a:p>
          <a:r>
            <a:rPr lang="ru-RU" dirty="0" smtClean="0"/>
            <a:t>Зарубежные туристы</a:t>
          </a:r>
          <a:endParaRPr lang="ru-RU" dirty="0"/>
        </a:p>
      </dgm:t>
    </dgm:pt>
    <dgm:pt modelId="{FFE2261E-4437-4102-AC1B-7628743C5EAB}" type="parTrans" cxnId="{BCC254AA-91B8-40AB-B779-905FE42CCBE0}">
      <dgm:prSet/>
      <dgm:spPr/>
      <dgm:t>
        <a:bodyPr/>
        <a:lstStyle/>
        <a:p>
          <a:endParaRPr lang="ru-RU" dirty="0"/>
        </a:p>
      </dgm:t>
    </dgm:pt>
    <dgm:pt modelId="{556164B3-9313-42CB-BF16-89C8C452C66F}" type="sibTrans" cxnId="{BCC254AA-91B8-40AB-B779-905FE42CCBE0}">
      <dgm:prSet/>
      <dgm:spPr/>
      <dgm:t>
        <a:bodyPr/>
        <a:lstStyle/>
        <a:p>
          <a:endParaRPr lang="ru-RU"/>
        </a:p>
      </dgm:t>
    </dgm:pt>
    <dgm:pt modelId="{8A52977F-A1A8-4FA4-897B-9679B936933A}">
      <dgm:prSet/>
      <dgm:spPr/>
      <dgm:t>
        <a:bodyPr/>
        <a:lstStyle/>
        <a:p>
          <a:r>
            <a:rPr lang="ru-RU" dirty="0" smtClean="0"/>
            <a:t>Сообщество экс-владивостокцев</a:t>
          </a:r>
          <a:endParaRPr lang="ru-RU" dirty="0"/>
        </a:p>
      </dgm:t>
    </dgm:pt>
    <dgm:pt modelId="{18751F71-F988-4CB8-BC6D-4F61473A7179}" type="parTrans" cxnId="{2B3BCF69-6ACA-4CF0-8908-C787F57C440A}">
      <dgm:prSet/>
      <dgm:spPr/>
      <dgm:t>
        <a:bodyPr/>
        <a:lstStyle/>
        <a:p>
          <a:endParaRPr lang="ru-RU" dirty="0"/>
        </a:p>
      </dgm:t>
    </dgm:pt>
    <dgm:pt modelId="{FD00CAEE-533B-4176-833A-E9CE1193DD81}" type="sibTrans" cxnId="{2B3BCF69-6ACA-4CF0-8908-C787F57C440A}">
      <dgm:prSet/>
      <dgm:spPr/>
      <dgm:t>
        <a:bodyPr/>
        <a:lstStyle/>
        <a:p>
          <a:endParaRPr lang="ru-RU"/>
        </a:p>
      </dgm:t>
    </dgm:pt>
    <dgm:pt modelId="{CCAE2E7B-D94D-47C3-9DCD-D905DA159B10}" type="pres">
      <dgm:prSet presAssocID="{3BBF0A97-5A01-4FA2-96A5-2B99D984E0C8}" presName="diagram" presStyleCnt="0">
        <dgm:presLayoutVars>
          <dgm:chPref val="1"/>
          <dgm:dir val="rev"/>
          <dgm:animOne val="branch"/>
          <dgm:animLvl val="lvl"/>
          <dgm:resizeHandles val="exact"/>
        </dgm:presLayoutVars>
      </dgm:prSet>
      <dgm:spPr/>
      <dgm:t>
        <a:bodyPr/>
        <a:lstStyle/>
        <a:p>
          <a:endParaRPr lang="ru-RU"/>
        </a:p>
      </dgm:t>
    </dgm:pt>
    <dgm:pt modelId="{8EF60AA5-5955-4BFE-A50B-5E591DAC4659}" type="pres">
      <dgm:prSet presAssocID="{E88ED0A8-2548-4D71-8F8F-27E015FC3713}" presName="root1" presStyleCnt="0"/>
      <dgm:spPr/>
    </dgm:pt>
    <dgm:pt modelId="{8DA58422-FEED-471D-9580-A64E800E8E33}" type="pres">
      <dgm:prSet presAssocID="{E88ED0A8-2548-4D71-8F8F-27E015FC3713}" presName="LevelOneTextNode" presStyleLbl="node0" presStyleIdx="0" presStyleCnt="1" custScaleY="115918">
        <dgm:presLayoutVars>
          <dgm:chPref val="3"/>
        </dgm:presLayoutVars>
      </dgm:prSet>
      <dgm:spPr/>
      <dgm:t>
        <a:bodyPr/>
        <a:lstStyle/>
        <a:p>
          <a:endParaRPr lang="ru-RU"/>
        </a:p>
      </dgm:t>
    </dgm:pt>
    <dgm:pt modelId="{E2D53D35-B5B6-44C5-B54D-1B5BDD11FC7A}" type="pres">
      <dgm:prSet presAssocID="{E88ED0A8-2548-4D71-8F8F-27E015FC3713}" presName="level2hierChild" presStyleCnt="0"/>
      <dgm:spPr/>
    </dgm:pt>
    <dgm:pt modelId="{C181EC72-333B-4491-9A0A-50783F6C471E}" type="pres">
      <dgm:prSet presAssocID="{F094D5AB-6FE3-4FF9-A048-ECF5666C0AFE}" presName="conn2-1" presStyleLbl="parChTrans1D2" presStyleIdx="0" presStyleCnt="4"/>
      <dgm:spPr/>
      <dgm:t>
        <a:bodyPr/>
        <a:lstStyle/>
        <a:p>
          <a:endParaRPr lang="ru-RU"/>
        </a:p>
      </dgm:t>
    </dgm:pt>
    <dgm:pt modelId="{774E2B8D-0B30-4641-B1A2-F3E5DC8EEE7B}" type="pres">
      <dgm:prSet presAssocID="{F094D5AB-6FE3-4FF9-A048-ECF5666C0AFE}" presName="connTx" presStyleLbl="parChTrans1D2" presStyleIdx="0" presStyleCnt="4"/>
      <dgm:spPr/>
      <dgm:t>
        <a:bodyPr/>
        <a:lstStyle/>
        <a:p>
          <a:endParaRPr lang="ru-RU"/>
        </a:p>
      </dgm:t>
    </dgm:pt>
    <dgm:pt modelId="{F106FAB4-089E-4B44-AF73-ECCC74B495D4}" type="pres">
      <dgm:prSet presAssocID="{F0FC25B0-EB1F-445C-B871-1924B25F3BB1}" presName="root2" presStyleCnt="0"/>
      <dgm:spPr/>
    </dgm:pt>
    <dgm:pt modelId="{82B8F88D-4EF3-4D11-94E8-DA717738DDE1}" type="pres">
      <dgm:prSet presAssocID="{F0FC25B0-EB1F-445C-B871-1924B25F3BB1}" presName="LevelTwoTextNode" presStyleLbl="node2" presStyleIdx="0" presStyleCnt="4">
        <dgm:presLayoutVars>
          <dgm:chPref val="3"/>
        </dgm:presLayoutVars>
      </dgm:prSet>
      <dgm:spPr/>
      <dgm:t>
        <a:bodyPr/>
        <a:lstStyle/>
        <a:p>
          <a:endParaRPr lang="ru-RU"/>
        </a:p>
      </dgm:t>
    </dgm:pt>
    <dgm:pt modelId="{7B6BF935-B189-4014-B04B-BBDD65F42995}" type="pres">
      <dgm:prSet presAssocID="{F0FC25B0-EB1F-445C-B871-1924B25F3BB1}" presName="level3hierChild" presStyleCnt="0"/>
      <dgm:spPr/>
    </dgm:pt>
    <dgm:pt modelId="{E2BF1F8D-2B63-4434-9011-7D616D33D856}" type="pres">
      <dgm:prSet presAssocID="{27E8ABEC-F591-496D-AF03-B254884D8076}" presName="conn2-1" presStyleLbl="parChTrans1D2" presStyleIdx="1" presStyleCnt="4"/>
      <dgm:spPr/>
      <dgm:t>
        <a:bodyPr/>
        <a:lstStyle/>
        <a:p>
          <a:endParaRPr lang="ru-RU"/>
        </a:p>
      </dgm:t>
    </dgm:pt>
    <dgm:pt modelId="{292F75D8-6AA6-4190-B7B3-37877B370068}" type="pres">
      <dgm:prSet presAssocID="{27E8ABEC-F591-496D-AF03-B254884D8076}" presName="connTx" presStyleLbl="parChTrans1D2" presStyleIdx="1" presStyleCnt="4"/>
      <dgm:spPr/>
      <dgm:t>
        <a:bodyPr/>
        <a:lstStyle/>
        <a:p>
          <a:endParaRPr lang="ru-RU"/>
        </a:p>
      </dgm:t>
    </dgm:pt>
    <dgm:pt modelId="{73CB3010-6DB9-4781-9D70-2EB214AE174A}" type="pres">
      <dgm:prSet presAssocID="{B4ABBB3D-EF69-4E20-883F-782FE0D7F076}" presName="root2" presStyleCnt="0"/>
      <dgm:spPr/>
    </dgm:pt>
    <dgm:pt modelId="{D4AB2030-E8A1-4959-BAB1-DA256B382947}" type="pres">
      <dgm:prSet presAssocID="{B4ABBB3D-EF69-4E20-883F-782FE0D7F076}" presName="LevelTwoTextNode" presStyleLbl="node2" presStyleIdx="1" presStyleCnt="4">
        <dgm:presLayoutVars>
          <dgm:chPref val="3"/>
        </dgm:presLayoutVars>
      </dgm:prSet>
      <dgm:spPr/>
      <dgm:t>
        <a:bodyPr/>
        <a:lstStyle/>
        <a:p>
          <a:endParaRPr lang="ru-RU"/>
        </a:p>
      </dgm:t>
    </dgm:pt>
    <dgm:pt modelId="{B5D04C68-A450-4C0E-B0D0-B99844C43A9E}" type="pres">
      <dgm:prSet presAssocID="{B4ABBB3D-EF69-4E20-883F-782FE0D7F076}" presName="level3hierChild" presStyleCnt="0"/>
      <dgm:spPr/>
    </dgm:pt>
    <dgm:pt modelId="{47380815-769B-4173-A0FA-FF4DA1C455E9}" type="pres">
      <dgm:prSet presAssocID="{FFE2261E-4437-4102-AC1B-7628743C5EAB}" presName="conn2-1" presStyleLbl="parChTrans1D2" presStyleIdx="2" presStyleCnt="4"/>
      <dgm:spPr/>
      <dgm:t>
        <a:bodyPr/>
        <a:lstStyle/>
        <a:p>
          <a:endParaRPr lang="ru-RU"/>
        </a:p>
      </dgm:t>
    </dgm:pt>
    <dgm:pt modelId="{D05818E5-11F4-4D6D-9693-A246C615B66C}" type="pres">
      <dgm:prSet presAssocID="{FFE2261E-4437-4102-AC1B-7628743C5EAB}" presName="connTx" presStyleLbl="parChTrans1D2" presStyleIdx="2" presStyleCnt="4"/>
      <dgm:spPr/>
      <dgm:t>
        <a:bodyPr/>
        <a:lstStyle/>
        <a:p>
          <a:endParaRPr lang="ru-RU"/>
        </a:p>
      </dgm:t>
    </dgm:pt>
    <dgm:pt modelId="{7258F562-BE13-45FC-9092-53A5CABDDBD8}" type="pres">
      <dgm:prSet presAssocID="{A9017CE6-5459-41D7-BC37-5E2A8C5333F1}" presName="root2" presStyleCnt="0"/>
      <dgm:spPr/>
    </dgm:pt>
    <dgm:pt modelId="{FE359ADD-1636-4BD1-B990-2EF0F9D9E5C4}" type="pres">
      <dgm:prSet presAssocID="{A9017CE6-5459-41D7-BC37-5E2A8C5333F1}" presName="LevelTwoTextNode" presStyleLbl="node2" presStyleIdx="2" presStyleCnt="4">
        <dgm:presLayoutVars>
          <dgm:chPref val="3"/>
        </dgm:presLayoutVars>
      </dgm:prSet>
      <dgm:spPr/>
      <dgm:t>
        <a:bodyPr/>
        <a:lstStyle/>
        <a:p>
          <a:endParaRPr lang="ru-RU"/>
        </a:p>
      </dgm:t>
    </dgm:pt>
    <dgm:pt modelId="{B2B48756-EAB5-4D7A-8AFD-327013140196}" type="pres">
      <dgm:prSet presAssocID="{A9017CE6-5459-41D7-BC37-5E2A8C5333F1}" presName="level3hierChild" presStyleCnt="0"/>
      <dgm:spPr/>
    </dgm:pt>
    <dgm:pt modelId="{624ADC10-FB43-4B48-A933-391A1EE4B5E3}" type="pres">
      <dgm:prSet presAssocID="{18751F71-F988-4CB8-BC6D-4F61473A7179}" presName="conn2-1" presStyleLbl="parChTrans1D2" presStyleIdx="3" presStyleCnt="4"/>
      <dgm:spPr/>
      <dgm:t>
        <a:bodyPr/>
        <a:lstStyle/>
        <a:p>
          <a:endParaRPr lang="ru-RU"/>
        </a:p>
      </dgm:t>
    </dgm:pt>
    <dgm:pt modelId="{99261C85-0168-4506-B50E-61BB19625339}" type="pres">
      <dgm:prSet presAssocID="{18751F71-F988-4CB8-BC6D-4F61473A7179}" presName="connTx" presStyleLbl="parChTrans1D2" presStyleIdx="3" presStyleCnt="4"/>
      <dgm:spPr/>
      <dgm:t>
        <a:bodyPr/>
        <a:lstStyle/>
        <a:p>
          <a:endParaRPr lang="ru-RU"/>
        </a:p>
      </dgm:t>
    </dgm:pt>
    <dgm:pt modelId="{B571A13D-0059-4F2A-894D-42D4A233FCB0}" type="pres">
      <dgm:prSet presAssocID="{8A52977F-A1A8-4FA4-897B-9679B936933A}" presName="root2" presStyleCnt="0"/>
      <dgm:spPr/>
    </dgm:pt>
    <dgm:pt modelId="{24203061-CD60-4AFA-8225-271D83E95D55}" type="pres">
      <dgm:prSet presAssocID="{8A52977F-A1A8-4FA4-897B-9679B936933A}" presName="LevelTwoTextNode" presStyleLbl="node2" presStyleIdx="3" presStyleCnt="4">
        <dgm:presLayoutVars>
          <dgm:chPref val="3"/>
        </dgm:presLayoutVars>
      </dgm:prSet>
      <dgm:spPr/>
      <dgm:t>
        <a:bodyPr/>
        <a:lstStyle/>
        <a:p>
          <a:endParaRPr lang="ru-RU"/>
        </a:p>
      </dgm:t>
    </dgm:pt>
    <dgm:pt modelId="{8138B03C-12C4-425D-A401-4108ADA587EB}" type="pres">
      <dgm:prSet presAssocID="{8A52977F-A1A8-4FA4-897B-9679B936933A}" presName="level3hierChild" presStyleCnt="0"/>
      <dgm:spPr/>
    </dgm:pt>
  </dgm:ptLst>
  <dgm:cxnLst>
    <dgm:cxn modelId="{1D6B2944-BF18-4645-A467-13B6BD540176}" srcId="{3BBF0A97-5A01-4FA2-96A5-2B99D984E0C8}" destId="{E88ED0A8-2548-4D71-8F8F-27E015FC3713}" srcOrd="0" destOrd="0" parTransId="{F57E1A00-B229-4AEB-9F6B-0319B1E3D049}" sibTransId="{676E6E22-FC66-4C43-B178-66D0E876D3CF}"/>
    <dgm:cxn modelId="{BCC254AA-91B8-40AB-B779-905FE42CCBE0}" srcId="{E88ED0A8-2548-4D71-8F8F-27E015FC3713}" destId="{A9017CE6-5459-41D7-BC37-5E2A8C5333F1}" srcOrd="2" destOrd="0" parTransId="{FFE2261E-4437-4102-AC1B-7628743C5EAB}" sibTransId="{556164B3-9313-42CB-BF16-89C8C452C66F}"/>
    <dgm:cxn modelId="{A7D32633-2785-4925-98B1-57E7A3738150}" type="presOf" srcId="{3BBF0A97-5A01-4FA2-96A5-2B99D984E0C8}" destId="{CCAE2E7B-D94D-47C3-9DCD-D905DA159B10}" srcOrd="0" destOrd="0" presId="urn:microsoft.com/office/officeart/2005/8/layout/hierarchy2"/>
    <dgm:cxn modelId="{15D24FE6-DD46-47CA-826A-594A066F62E3}" srcId="{E88ED0A8-2548-4D71-8F8F-27E015FC3713}" destId="{F0FC25B0-EB1F-445C-B871-1924B25F3BB1}" srcOrd="0" destOrd="0" parTransId="{F094D5AB-6FE3-4FF9-A048-ECF5666C0AFE}" sibTransId="{3843EC09-9C85-4B91-B1F0-0D3F16381E69}"/>
    <dgm:cxn modelId="{28CEA08A-B7E0-4509-B0B5-A75CA7E28281}" type="presOf" srcId="{FFE2261E-4437-4102-AC1B-7628743C5EAB}" destId="{47380815-769B-4173-A0FA-FF4DA1C455E9}" srcOrd="0" destOrd="0" presId="urn:microsoft.com/office/officeart/2005/8/layout/hierarchy2"/>
    <dgm:cxn modelId="{F81675D3-EB26-4ED4-9BF0-51EE56830B11}" type="presOf" srcId="{18751F71-F988-4CB8-BC6D-4F61473A7179}" destId="{624ADC10-FB43-4B48-A933-391A1EE4B5E3}" srcOrd="0" destOrd="0" presId="urn:microsoft.com/office/officeart/2005/8/layout/hierarchy2"/>
    <dgm:cxn modelId="{864B4C7E-6F52-4F63-ADC1-6BDB2400792F}" type="presOf" srcId="{18751F71-F988-4CB8-BC6D-4F61473A7179}" destId="{99261C85-0168-4506-B50E-61BB19625339}" srcOrd="1" destOrd="0" presId="urn:microsoft.com/office/officeart/2005/8/layout/hierarchy2"/>
    <dgm:cxn modelId="{3C553889-4517-4463-B9B2-00969DB3A383}" type="presOf" srcId="{FFE2261E-4437-4102-AC1B-7628743C5EAB}" destId="{D05818E5-11F4-4D6D-9693-A246C615B66C}" srcOrd="1" destOrd="0" presId="urn:microsoft.com/office/officeart/2005/8/layout/hierarchy2"/>
    <dgm:cxn modelId="{2B3BCF69-6ACA-4CF0-8908-C787F57C440A}" srcId="{E88ED0A8-2548-4D71-8F8F-27E015FC3713}" destId="{8A52977F-A1A8-4FA4-897B-9679B936933A}" srcOrd="3" destOrd="0" parTransId="{18751F71-F988-4CB8-BC6D-4F61473A7179}" sibTransId="{FD00CAEE-533B-4176-833A-E9CE1193DD81}"/>
    <dgm:cxn modelId="{3F894D2A-2E75-4B47-B1B7-F299C6901F7F}" type="presOf" srcId="{A9017CE6-5459-41D7-BC37-5E2A8C5333F1}" destId="{FE359ADD-1636-4BD1-B990-2EF0F9D9E5C4}" srcOrd="0" destOrd="0" presId="urn:microsoft.com/office/officeart/2005/8/layout/hierarchy2"/>
    <dgm:cxn modelId="{BB63052C-D36B-4986-BD3C-BC9CBE648443}" srcId="{E88ED0A8-2548-4D71-8F8F-27E015FC3713}" destId="{B4ABBB3D-EF69-4E20-883F-782FE0D7F076}" srcOrd="1" destOrd="0" parTransId="{27E8ABEC-F591-496D-AF03-B254884D8076}" sibTransId="{0BEAC41D-7AB8-4846-96F1-6709DAA57337}"/>
    <dgm:cxn modelId="{F734D601-8140-44D2-86EF-C7422C96A93B}" type="presOf" srcId="{E88ED0A8-2548-4D71-8F8F-27E015FC3713}" destId="{8DA58422-FEED-471D-9580-A64E800E8E33}" srcOrd="0" destOrd="0" presId="urn:microsoft.com/office/officeart/2005/8/layout/hierarchy2"/>
    <dgm:cxn modelId="{46423F68-E2D1-453B-B7AD-378081202D03}" type="presOf" srcId="{B4ABBB3D-EF69-4E20-883F-782FE0D7F076}" destId="{D4AB2030-E8A1-4959-BAB1-DA256B382947}" srcOrd="0" destOrd="0" presId="urn:microsoft.com/office/officeart/2005/8/layout/hierarchy2"/>
    <dgm:cxn modelId="{D20DA14C-5BB6-489B-8396-D0DAAA50F24A}" type="presOf" srcId="{F094D5AB-6FE3-4FF9-A048-ECF5666C0AFE}" destId="{C181EC72-333B-4491-9A0A-50783F6C471E}" srcOrd="0" destOrd="0" presId="urn:microsoft.com/office/officeart/2005/8/layout/hierarchy2"/>
    <dgm:cxn modelId="{C8A542AB-2DBE-49F2-ADDA-BEF7F339F6BA}" type="presOf" srcId="{F0FC25B0-EB1F-445C-B871-1924B25F3BB1}" destId="{82B8F88D-4EF3-4D11-94E8-DA717738DDE1}" srcOrd="0" destOrd="0" presId="urn:microsoft.com/office/officeart/2005/8/layout/hierarchy2"/>
    <dgm:cxn modelId="{C0382126-CBFC-43F2-B5BE-67071D22FF00}" type="presOf" srcId="{8A52977F-A1A8-4FA4-897B-9679B936933A}" destId="{24203061-CD60-4AFA-8225-271D83E95D55}" srcOrd="0" destOrd="0" presId="urn:microsoft.com/office/officeart/2005/8/layout/hierarchy2"/>
    <dgm:cxn modelId="{014BB5DF-4DF3-42FE-BD22-93ACEA45B413}" type="presOf" srcId="{27E8ABEC-F591-496D-AF03-B254884D8076}" destId="{E2BF1F8D-2B63-4434-9011-7D616D33D856}" srcOrd="0" destOrd="0" presId="urn:microsoft.com/office/officeart/2005/8/layout/hierarchy2"/>
    <dgm:cxn modelId="{1D287BD1-8F7C-48C4-B1AD-1C483EF3605F}" type="presOf" srcId="{F094D5AB-6FE3-4FF9-A048-ECF5666C0AFE}" destId="{774E2B8D-0B30-4641-B1A2-F3E5DC8EEE7B}" srcOrd="1" destOrd="0" presId="urn:microsoft.com/office/officeart/2005/8/layout/hierarchy2"/>
    <dgm:cxn modelId="{5F234A8D-E7BB-4197-B5FF-EE0C4E378C4E}" type="presOf" srcId="{27E8ABEC-F591-496D-AF03-B254884D8076}" destId="{292F75D8-6AA6-4190-B7B3-37877B370068}" srcOrd="1" destOrd="0" presId="urn:microsoft.com/office/officeart/2005/8/layout/hierarchy2"/>
    <dgm:cxn modelId="{53FDEA46-12B2-47D1-A985-A2575B93B05E}" type="presParOf" srcId="{CCAE2E7B-D94D-47C3-9DCD-D905DA159B10}" destId="{8EF60AA5-5955-4BFE-A50B-5E591DAC4659}" srcOrd="0" destOrd="0" presId="urn:microsoft.com/office/officeart/2005/8/layout/hierarchy2"/>
    <dgm:cxn modelId="{F2C5A257-9B56-4C33-B471-74E3A4248CE9}" type="presParOf" srcId="{8EF60AA5-5955-4BFE-A50B-5E591DAC4659}" destId="{8DA58422-FEED-471D-9580-A64E800E8E33}" srcOrd="0" destOrd="0" presId="urn:microsoft.com/office/officeart/2005/8/layout/hierarchy2"/>
    <dgm:cxn modelId="{F7EAE0D3-6A25-492F-AC8C-DE1458F4668F}" type="presParOf" srcId="{8EF60AA5-5955-4BFE-A50B-5E591DAC4659}" destId="{E2D53D35-B5B6-44C5-B54D-1B5BDD11FC7A}" srcOrd="1" destOrd="0" presId="urn:microsoft.com/office/officeart/2005/8/layout/hierarchy2"/>
    <dgm:cxn modelId="{18F1FD0D-4A2F-4571-A251-C64ACC3DA5DC}" type="presParOf" srcId="{E2D53D35-B5B6-44C5-B54D-1B5BDD11FC7A}" destId="{C181EC72-333B-4491-9A0A-50783F6C471E}" srcOrd="0" destOrd="0" presId="urn:microsoft.com/office/officeart/2005/8/layout/hierarchy2"/>
    <dgm:cxn modelId="{DCC365A4-E29F-4A7C-8752-589501EA5B96}" type="presParOf" srcId="{C181EC72-333B-4491-9A0A-50783F6C471E}" destId="{774E2B8D-0B30-4641-B1A2-F3E5DC8EEE7B}" srcOrd="0" destOrd="0" presId="urn:microsoft.com/office/officeart/2005/8/layout/hierarchy2"/>
    <dgm:cxn modelId="{805D073B-D073-40C9-871B-C326527699E9}" type="presParOf" srcId="{E2D53D35-B5B6-44C5-B54D-1B5BDD11FC7A}" destId="{F106FAB4-089E-4B44-AF73-ECCC74B495D4}" srcOrd="1" destOrd="0" presId="urn:microsoft.com/office/officeart/2005/8/layout/hierarchy2"/>
    <dgm:cxn modelId="{D6C6A315-F63F-40E9-86DC-DA0617625D5E}" type="presParOf" srcId="{F106FAB4-089E-4B44-AF73-ECCC74B495D4}" destId="{82B8F88D-4EF3-4D11-94E8-DA717738DDE1}" srcOrd="0" destOrd="0" presId="urn:microsoft.com/office/officeart/2005/8/layout/hierarchy2"/>
    <dgm:cxn modelId="{876C25EE-CC35-47BB-ADD8-E6D7D894DACC}" type="presParOf" srcId="{F106FAB4-089E-4B44-AF73-ECCC74B495D4}" destId="{7B6BF935-B189-4014-B04B-BBDD65F42995}" srcOrd="1" destOrd="0" presId="urn:microsoft.com/office/officeart/2005/8/layout/hierarchy2"/>
    <dgm:cxn modelId="{E047BA54-6FA5-439B-9446-99E73A4A420D}" type="presParOf" srcId="{E2D53D35-B5B6-44C5-B54D-1B5BDD11FC7A}" destId="{E2BF1F8D-2B63-4434-9011-7D616D33D856}" srcOrd="2" destOrd="0" presId="urn:microsoft.com/office/officeart/2005/8/layout/hierarchy2"/>
    <dgm:cxn modelId="{5DD5114E-3629-49E6-98B2-CFD5235A167E}" type="presParOf" srcId="{E2BF1F8D-2B63-4434-9011-7D616D33D856}" destId="{292F75D8-6AA6-4190-B7B3-37877B370068}" srcOrd="0" destOrd="0" presId="urn:microsoft.com/office/officeart/2005/8/layout/hierarchy2"/>
    <dgm:cxn modelId="{7E5C7826-FFC0-4CBB-91DF-6B85584861A8}" type="presParOf" srcId="{E2D53D35-B5B6-44C5-B54D-1B5BDD11FC7A}" destId="{73CB3010-6DB9-4781-9D70-2EB214AE174A}" srcOrd="3" destOrd="0" presId="urn:microsoft.com/office/officeart/2005/8/layout/hierarchy2"/>
    <dgm:cxn modelId="{BD5CE471-BD3B-4686-950A-9B0D96F3F90F}" type="presParOf" srcId="{73CB3010-6DB9-4781-9D70-2EB214AE174A}" destId="{D4AB2030-E8A1-4959-BAB1-DA256B382947}" srcOrd="0" destOrd="0" presId="urn:microsoft.com/office/officeart/2005/8/layout/hierarchy2"/>
    <dgm:cxn modelId="{D3215733-92A8-407B-8E89-F9DEB28DBD18}" type="presParOf" srcId="{73CB3010-6DB9-4781-9D70-2EB214AE174A}" destId="{B5D04C68-A450-4C0E-B0D0-B99844C43A9E}" srcOrd="1" destOrd="0" presId="urn:microsoft.com/office/officeart/2005/8/layout/hierarchy2"/>
    <dgm:cxn modelId="{06EEA597-E8D9-462C-BABB-E84A0D83E028}" type="presParOf" srcId="{E2D53D35-B5B6-44C5-B54D-1B5BDD11FC7A}" destId="{47380815-769B-4173-A0FA-FF4DA1C455E9}" srcOrd="4" destOrd="0" presId="urn:microsoft.com/office/officeart/2005/8/layout/hierarchy2"/>
    <dgm:cxn modelId="{63886FF1-35F5-4751-8C47-EC162C06008C}" type="presParOf" srcId="{47380815-769B-4173-A0FA-FF4DA1C455E9}" destId="{D05818E5-11F4-4D6D-9693-A246C615B66C}" srcOrd="0" destOrd="0" presId="urn:microsoft.com/office/officeart/2005/8/layout/hierarchy2"/>
    <dgm:cxn modelId="{F15F8036-5708-4A05-8AC1-FC73B609D5D2}" type="presParOf" srcId="{E2D53D35-B5B6-44C5-B54D-1B5BDD11FC7A}" destId="{7258F562-BE13-45FC-9092-53A5CABDDBD8}" srcOrd="5" destOrd="0" presId="urn:microsoft.com/office/officeart/2005/8/layout/hierarchy2"/>
    <dgm:cxn modelId="{0D1D7592-5EE9-415A-BA0B-AD3F89E23D9F}" type="presParOf" srcId="{7258F562-BE13-45FC-9092-53A5CABDDBD8}" destId="{FE359ADD-1636-4BD1-B990-2EF0F9D9E5C4}" srcOrd="0" destOrd="0" presId="urn:microsoft.com/office/officeart/2005/8/layout/hierarchy2"/>
    <dgm:cxn modelId="{160C3140-6304-4C6C-8B4E-771D557E2500}" type="presParOf" srcId="{7258F562-BE13-45FC-9092-53A5CABDDBD8}" destId="{B2B48756-EAB5-4D7A-8AFD-327013140196}" srcOrd="1" destOrd="0" presId="urn:microsoft.com/office/officeart/2005/8/layout/hierarchy2"/>
    <dgm:cxn modelId="{F3343165-4402-4780-9E3D-01AA812869AB}" type="presParOf" srcId="{E2D53D35-B5B6-44C5-B54D-1B5BDD11FC7A}" destId="{624ADC10-FB43-4B48-A933-391A1EE4B5E3}" srcOrd="6" destOrd="0" presId="urn:microsoft.com/office/officeart/2005/8/layout/hierarchy2"/>
    <dgm:cxn modelId="{17F0D672-843E-43DC-AE0E-B453F4EC0D78}" type="presParOf" srcId="{624ADC10-FB43-4B48-A933-391A1EE4B5E3}" destId="{99261C85-0168-4506-B50E-61BB19625339}" srcOrd="0" destOrd="0" presId="urn:microsoft.com/office/officeart/2005/8/layout/hierarchy2"/>
    <dgm:cxn modelId="{18DE1507-8E64-4CFA-AE38-AE377E9A25B3}" type="presParOf" srcId="{E2D53D35-B5B6-44C5-B54D-1B5BDD11FC7A}" destId="{B571A13D-0059-4F2A-894D-42D4A233FCB0}" srcOrd="7" destOrd="0" presId="urn:microsoft.com/office/officeart/2005/8/layout/hierarchy2"/>
    <dgm:cxn modelId="{A9AB7060-5A8D-4637-8B1B-1FCB99CC884C}" type="presParOf" srcId="{B571A13D-0059-4F2A-894D-42D4A233FCB0}" destId="{24203061-CD60-4AFA-8225-271D83E95D55}" srcOrd="0" destOrd="0" presId="urn:microsoft.com/office/officeart/2005/8/layout/hierarchy2"/>
    <dgm:cxn modelId="{C8DD4394-FC31-4F6B-A98F-F15EA6264288}" type="presParOf" srcId="{B571A13D-0059-4F2A-894D-42D4A233FCB0}" destId="{8138B03C-12C4-425D-A401-4108ADA587E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BF0A97-5A01-4FA2-96A5-2B99D984E0C8}" type="doc">
      <dgm:prSet loTypeId="urn:microsoft.com/office/officeart/2005/8/layout/hierarchy2" loCatId="hierarchy" qsTypeId="urn:microsoft.com/office/officeart/2005/8/quickstyle/simple2" qsCatId="simple" csTypeId="urn:microsoft.com/office/officeart/2005/8/colors/accent0_3" csCatId="mainScheme" phldr="1"/>
      <dgm:spPr/>
      <dgm:t>
        <a:bodyPr/>
        <a:lstStyle/>
        <a:p>
          <a:endParaRPr lang="ru-RU"/>
        </a:p>
      </dgm:t>
    </dgm:pt>
    <dgm:pt modelId="{E88ED0A8-2548-4D71-8F8F-27E015FC3713}">
      <dgm:prSet phldrT="[Текст]"/>
      <dgm:spPr/>
      <dgm:t>
        <a:bodyPr/>
        <a:lstStyle/>
        <a:p>
          <a:r>
            <a:rPr lang="ru-RU" dirty="0" smtClean="0"/>
            <a:t>Ключевые</a:t>
          </a:r>
          <a:endParaRPr lang="ru-RU" dirty="0"/>
        </a:p>
      </dgm:t>
    </dgm:pt>
    <dgm:pt modelId="{F57E1A00-B229-4AEB-9F6B-0319B1E3D049}" type="parTrans" cxnId="{1D6B2944-BF18-4645-A467-13B6BD540176}">
      <dgm:prSet/>
      <dgm:spPr/>
      <dgm:t>
        <a:bodyPr/>
        <a:lstStyle/>
        <a:p>
          <a:endParaRPr lang="ru-RU"/>
        </a:p>
      </dgm:t>
    </dgm:pt>
    <dgm:pt modelId="{676E6E22-FC66-4C43-B178-66D0E876D3CF}" type="sibTrans" cxnId="{1D6B2944-BF18-4645-A467-13B6BD540176}">
      <dgm:prSet/>
      <dgm:spPr/>
      <dgm:t>
        <a:bodyPr/>
        <a:lstStyle/>
        <a:p>
          <a:endParaRPr lang="ru-RU"/>
        </a:p>
      </dgm:t>
    </dgm:pt>
    <dgm:pt modelId="{F0FC25B0-EB1F-445C-B871-1924B25F3BB1}">
      <dgm:prSet phldrT="[Текст]"/>
      <dgm:spPr/>
      <dgm:t>
        <a:bodyPr/>
        <a:lstStyle/>
        <a:p>
          <a:r>
            <a:rPr lang="ru-RU" dirty="0" smtClean="0"/>
            <a:t>Сообщество инициативных людей</a:t>
          </a:r>
          <a:endParaRPr lang="ru-RU" dirty="0"/>
        </a:p>
      </dgm:t>
    </dgm:pt>
    <dgm:pt modelId="{F094D5AB-6FE3-4FF9-A048-ECF5666C0AFE}" type="parTrans" cxnId="{15D24FE6-DD46-47CA-826A-594A066F62E3}">
      <dgm:prSet/>
      <dgm:spPr/>
      <dgm:t>
        <a:bodyPr/>
        <a:lstStyle/>
        <a:p>
          <a:endParaRPr lang="ru-RU" dirty="0"/>
        </a:p>
      </dgm:t>
    </dgm:pt>
    <dgm:pt modelId="{3843EC09-9C85-4B91-B1F0-0D3F16381E69}" type="sibTrans" cxnId="{15D24FE6-DD46-47CA-826A-594A066F62E3}">
      <dgm:prSet/>
      <dgm:spPr/>
      <dgm:t>
        <a:bodyPr/>
        <a:lstStyle/>
        <a:p>
          <a:endParaRPr lang="ru-RU"/>
        </a:p>
      </dgm:t>
    </dgm:pt>
    <dgm:pt modelId="{B4ABBB3D-EF69-4E20-883F-782FE0D7F076}">
      <dgm:prSet phldrT="[Текст]"/>
      <dgm:spPr/>
      <dgm:t>
        <a:bodyPr/>
        <a:lstStyle/>
        <a:p>
          <a:r>
            <a:rPr lang="ru-RU" dirty="0" smtClean="0"/>
            <a:t>Представители бизнеса</a:t>
          </a:r>
          <a:endParaRPr lang="ru-RU" dirty="0"/>
        </a:p>
      </dgm:t>
    </dgm:pt>
    <dgm:pt modelId="{27E8ABEC-F591-496D-AF03-B254884D8076}" type="parTrans" cxnId="{BB63052C-D36B-4986-BD3C-BC9CBE648443}">
      <dgm:prSet/>
      <dgm:spPr/>
      <dgm:t>
        <a:bodyPr/>
        <a:lstStyle/>
        <a:p>
          <a:endParaRPr lang="ru-RU" dirty="0"/>
        </a:p>
      </dgm:t>
    </dgm:pt>
    <dgm:pt modelId="{0BEAC41D-7AB8-4846-96F1-6709DAA57337}" type="sibTrans" cxnId="{BB63052C-D36B-4986-BD3C-BC9CBE648443}">
      <dgm:prSet/>
      <dgm:spPr/>
      <dgm:t>
        <a:bodyPr/>
        <a:lstStyle/>
        <a:p>
          <a:endParaRPr lang="ru-RU"/>
        </a:p>
      </dgm:t>
    </dgm:pt>
    <dgm:pt modelId="{A9017CE6-5459-41D7-BC37-5E2A8C5333F1}">
      <dgm:prSet phldrT="[Текст]"/>
      <dgm:spPr/>
      <dgm:t>
        <a:bodyPr/>
        <a:lstStyle/>
        <a:p>
          <a:r>
            <a:rPr lang="ru-RU" dirty="0" smtClean="0"/>
            <a:t>Представители туристической отрасли</a:t>
          </a:r>
          <a:endParaRPr lang="ru-RU" dirty="0"/>
        </a:p>
      </dgm:t>
    </dgm:pt>
    <dgm:pt modelId="{FFE2261E-4437-4102-AC1B-7628743C5EAB}" type="parTrans" cxnId="{BCC254AA-91B8-40AB-B779-905FE42CCBE0}">
      <dgm:prSet/>
      <dgm:spPr/>
      <dgm:t>
        <a:bodyPr/>
        <a:lstStyle/>
        <a:p>
          <a:endParaRPr lang="ru-RU" dirty="0"/>
        </a:p>
      </dgm:t>
    </dgm:pt>
    <dgm:pt modelId="{556164B3-9313-42CB-BF16-89C8C452C66F}" type="sibTrans" cxnId="{BCC254AA-91B8-40AB-B779-905FE42CCBE0}">
      <dgm:prSet/>
      <dgm:spPr/>
      <dgm:t>
        <a:bodyPr/>
        <a:lstStyle/>
        <a:p>
          <a:endParaRPr lang="ru-RU"/>
        </a:p>
      </dgm:t>
    </dgm:pt>
    <dgm:pt modelId="{8A52977F-A1A8-4FA4-897B-9679B936933A}">
      <dgm:prSet/>
      <dgm:spPr/>
      <dgm:t>
        <a:bodyPr/>
        <a:lstStyle/>
        <a:p>
          <a:r>
            <a:rPr lang="ru-RU" dirty="0" smtClean="0"/>
            <a:t>Представители региональной и муниципальной власти</a:t>
          </a:r>
          <a:endParaRPr lang="ru-RU" dirty="0"/>
        </a:p>
      </dgm:t>
    </dgm:pt>
    <dgm:pt modelId="{18751F71-F988-4CB8-BC6D-4F61473A7179}" type="parTrans" cxnId="{2B3BCF69-6ACA-4CF0-8908-C787F57C440A}">
      <dgm:prSet/>
      <dgm:spPr/>
      <dgm:t>
        <a:bodyPr/>
        <a:lstStyle/>
        <a:p>
          <a:endParaRPr lang="ru-RU" dirty="0"/>
        </a:p>
      </dgm:t>
    </dgm:pt>
    <dgm:pt modelId="{FD00CAEE-533B-4176-833A-E9CE1193DD81}" type="sibTrans" cxnId="{2B3BCF69-6ACA-4CF0-8908-C787F57C440A}">
      <dgm:prSet/>
      <dgm:spPr/>
      <dgm:t>
        <a:bodyPr/>
        <a:lstStyle/>
        <a:p>
          <a:endParaRPr lang="ru-RU"/>
        </a:p>
      </dgm:t>
    </dgm:pt>
    <dgm:pt modelId="{C4AE5BC3-61AE-4AC3-B7BC-510A1865E88C}">
      <dgm:prSet/>
      <dgm:spPr/>
      <dgm:t>
        <a:bodyPr/>
        <a:lstStyle/>
        <a:p>
          <a:r>
            <a:rPr lang="ru-RU" dirty="0" smtClean="0"/>
            <a:t>Региональные, федеральные, зарубежные СМИ</a:t>
          </a:r>
          <a:endParaRPr lang="ru-RU" dirty="0"/>
        </a:p>
      </dgm:t>
    </dgm:pt>
    <dgm:pt modelId="{3AB0A575-E7FD-4A8B-A6F5-B5A93A73A559}" type="parTrans" cxnId="{AE1700E2-EAA9-419F-855F-BBEF3F5FC69A}">
      <dgm:prSet/>
      <dgm:spPr/>
      <dgm:t>
        <a:bodyPr/>
        <a:lstStyle/>
        <a:p>
          <a:endParaRPr lang="ru-RU" dirty="0"/>
        </a:p>
      </dgm:t>
    </dgm:pt>
    <dgm:pt modelId="{F461FE3E-E193-48B3-AD49-0D437C4F6256}" type="sibTrans" cxnId="{AE1700E2-EAA9-419F-855F-BBEF3F5FC69A}">
      <dgm:prSet/>
      <dgm:spPr/>
      <dgm:t>
        <a:bodyPr/>
        <a:lstStyle/>
        <a:p>
          <a:endParaRPr lang="ru-RU"/>
        </a:p>
      </dgm:t>
    </dgm:pt>
    <dgm:pt modelId="{5BF5C815-529A-44CA-8F91-5908E8ECB45A}" type="pres">
      <dgm:prSet presAssocID="{3BBF0A97-5A01-4FA2-96A5-2B99D984E0C8}" presName="diagram" presStyleCnt="0">
        <dgm:presLayoutVars>
          <dgm:chPref val="1"/>
          <dgm:dir/>
          <dgm:animOne val="branch"/>
          <dgm:animLvl val="lvl"/>
          <dgm:resizeHandles val="exact"/>
        </dgm:presLayoutVars>
      </dgm:prSet>
      <dgm:spPr/>
      <dgm:t>
        <a:bodyPr/>
        <a:lstStyle/>
        <a:p>
          <a:endParaRPr lang="ru-RU"/>
        </a:p>
      </dgm:t>
    </dgm:pt>
    <dgm:pt modelId="{083CDB75-A8F6-4301-84CD-55BD288BC604}" type="pres">
      <dgm:prSet presAssocID="{E88ED0A8-2548-4D71-8F8F-27E015FC3713}" presName="root1" presStyleCnt="0"/>
      <dgm:spPr/>
    </dgm:pt>
    <dgm:pt modelId="{B10A336A-65B7-4999-A80B-76450270F5DF}" type="pres">
      <dgm:prSet presAssocID="{E88ED0A8-2548-4D71-8F8F-27E015FC3713}" presName="LevelOneTextNode" presStyleLbl="node0" presStyleIdx="0" presStyleCnt="1" custScaleY="117476" custLinFactNeighborX="-104" custLinFactNeighborY="14161">
        <dgm:presLayoutVars>
          <dgm:chPref val="3"/>
        </dgm:presLayoutVars>
      </dgm:prSet>
      <dgm:spPr/>
      <dgm:t>
        <a:bodyPr/>
        <a:lstStyle/>
        <a:p>
          <a:endParaRPr lang="ru-RU"/>
        </a:p>
      </dgm:t>
    </dgm:pt>
    <dgm:pt modelId="{C0BFC144-436F-4D14-84CC-A389033BAFDF}" type="pres">
      <dgm:prSet presAssocID="{E88ED0A8-2548-4D71-8F8F-27E015FC3713}" presName="level2hierChild" presStyleCnt="0"/>
      <dgm:spPr/>
    </dgm:pt>
    <dgm:pt modelId="{3575724A-B834-492B-805B-8C8958232515}" type="pres">
      <dgm:prSet presAssocID="{F094D5AB-6FE3-4FF9-A048-ECF5666C0AFE}" presName="conn2-1" presStyleLbl="parChTrans1D2" presStyleIdx="0" presStyleCnt="5"/>
      <dgm:spPr/>
      <dgm:t>
        <a:bodyPr/>
        <a:lstStyle/>
        <a:p>
          <a:endParaRPr lang="ru-RU"/>
        </a:p>
      </dgm:t>
    </dgm:pt>
    <dgm:pt modelId="{A6E0C3D8-28BA-4468-947D-3BA7FEB20722}" type="pres">
      <dgm:prSet presAssocID="{F094D5AB-6FE3-4FF9-A048-ECF5666C0AFE}" presName="connTx" presStyleLbl="parChTrans1D2" presStyleIdx="0" presStyleCnt="5"/>
      <dgm:spPr/>
      <dgm:t>
        <a:bodyPr/>
        <a:lstStyle/>
        <a:p>
          <a:endParaRPr lang="ru-RU"/>
        </a:p>
      </dgm:t>
    </dgm:pt>
    <dgm:pt modelId="{E4AA5AA7-BE70-4F8E-99CA-CBC9A476CF8F}" type="pres">
      <dgm:prSet presAssocID="{F0FC25B0-EB1F-445C-B871-1924B25F3BB1}" presName="root2" presStyleCnt="0"/>
      <dgm:spPr/>
    </dgm:pt>
    <dgm:pt modelId="{FA5557DF-E28F-4583-B1EF-40CE1ED52EDD}" type="pres">
      <dgm:prSet presAssocID="{F0FC25B0-EB1F-445C-B871-1924B25F3BB1}" presName="LevelTwoTextNode" presStyleLbl="node2" presStyleIdx="0" presStyleCnt="5">
        <dgm:presLayoutVars>
          <dgm:chPref val="3"/>
        </dgm:presLayoutVars>
      </dgm:prSet>
      <dgm:spPr/>
      <dgm:t>
        <a:bodyPr/>
        <a:lstStyle/>
        <a:p>
          <a:endParaRPr lang="ru-RU"/>
        </a:p>
      </dgm:t>
    </dgm:pt>
    <dgm:pt modelId="{4EE4DC7E-0BD2-49AB-92C9-37A8666513F6}" type="pres">
      <dgm:prSet presAssocID="{F0FC25B0-EB1F-445C-B871-1924B25F3BB1}" presName="level3hierChild" presStyleCnt="0"/>
      <dgm:spPr/>
    </dgm:pt>
    <dgm:pt modelId="{E589F993-17D9-449F-84B6-652BD65F449D}" type="pres">
      <dgm:prSet presAssocID="{27E8ABEC-F591-496D-AF03-B254884D8076}" presName="conn2-1" presStyleLbl="parChTrans1D2" presStyleIdx="1" presStyleCnt="5"/>
      <dgm:spPr/>
      <dgm:t>
        <a:bodyPr/>
        <a:lstStyle/>
        <a:p>
          <a:endParaRPr lang="ru-RU"/>
        </a:p>
      </dgm:t>
    </dgm:pt>
    <dgm:pt modelId="{8338E594-B924-4200-B767-31600751D2CC}" type="pres">
      <dgm:prSet presAssocID="{27E8ABEC-F591-496D-AF03-B254884D8076}" presName="connTx" presStyleLbl="parChTrans1D2" presStyleIdx="1" presStyleCnt="5"/>
      <dgm:spPr/>
      <dgm:t>
        <a:bodyPr/>
        <a:lstStyle/>
        <a:p>
          <a:endParaRPr lang="ru-RU"/>
        </a:p>
      </dgm:t>
    </dgm:pt>
    <dgm:pt modelId="{09A164D2-8F66-448B-9364-0E631DEBD611}" type="pres">
      <dgm:prSet presAssocID="{B4ABBB3D-EF69-4E20-883F-782FE0D7F076}" presName="root2" presStyleCnt="0"/>
      <dgm:spPr/>
    </dgm:pt>
    <dgm:pt modelId="{37BECD8C-E7D9-476D-A039-D6EBC8295295}" type="pres">
      <dgm:prSet presAssocID="{B4ABBB3D-EF69-4E20-883F-782FE0D7F076}" presName="LevelTwoTextNode" presStyleLbl="node2" presStyleIdx="1" presStyleCnt="5">
        <dgm:presLayoutVars>
          <dgm:chPref val="3"/>
        </dgm:presLayoutVars>
      </dgm:prSet>
      <dgm:spPr/>
      <dgm:t>
        <a:bodyPr/>
        <a:lstStyle/>
        <a:p>
          <a:endParaRPr lang="ru-RU"/>
        </a:p>
      </dgm:t>
    </dgm:pt>
    <dgm:pt modelId="{007052BE-60FF-497E-8ED2-4D5D31F0EAC2}" type="pres">
      <dgm:prSet presAssocID="{B4ABBB3D-EF69-4E20-883F-782FE0D7F076}" presName="level3hierChild" presStyleCnt="0"/>
      <dgm:spPr/>
    </dgm:pt>
    <dgm:pt modelId="{A37695E7-DE5B-4960-A8D5-B8A3F67CB0EF}" type="pres">
      <dgm:prSet presAssocID="{FFE2261E-4437-4102-AC1B-7628743C5EAB}" presName="conn2-1" presStyleLbl="parChTrans1D2" presStyleIdx="2" presStyleCnt="5"/>
      <dgm:spPr/>
      <dgm:t>
        <a:bodyPr/>
        <a:lstStyle/>
        <a:p>
          <a:endParaRPr lang="ru-RU"/>
        </a:p>
      </dgm:t>
    </dgm:pt>
    <dgm:pt modelId="{542EFEB5-0D2B-4510-8E29-56D4FE349A1A}" type="pres">
      <dgm:prSet presAssocID="{FFE2261E-4437-4102-AC1B-7628743C5EAB}" presName="connTx" presStyleLbl="parChTrans1D2" presStyleIdx="2" presStyleCnt="5"/>
      <dgm:spPr/>
      <dgm:t>
        <a:bodyPr/>
        <a:lstStyle/>
        <a:p>
          <a:endParaRPr lang="ru-RU"/>
        </a:p>
      </dgm:t>
    </dgm:pt>
    <dgm:pt modelId="{A4A0E235-B098-4095-8808-451009A085BD}" type="pres">
      <dgm:prSet presAssocID="{A9017CE6-5459-41D7-BC37-5E2A8C5333F1}" presName="root2" presStyleCnt="0"/>
      <dgm:spPr/>
    </dgm:pt>
    <dgm:pt modelId="{AF70FA9F-34B1-4257-8A14-F1AD4401771D}" type="pres">
      <dgm:prSet presAssocID="{A9017CE6-5459-41D7-BC37-5E2A8C5333F1}" presName="LevelTwoTextNode" presStyleLbl="node2" presStyleIdx="2" presStyleCnt="5">
        <dgm:presLayoutVars>
          <dgm:chPref val="3"/>
        </dgm:presLayoutVars>
      </dgm:prSet>
      <dgm:spPr/>
      <dgm:t>
        <a:bodyPr/>
        <a:lstStyle/>
        <a:p>
          <a:endParaRPr lang="ru-RU"/>
        </a:p>
      </dgm:t>
    </dgm:pt>
    <dgm:pt modelId="{F95D2CC4-ED95-40E3-9DDD-BC72F1C5DA14}" type="pres">
      <dgm:prSet presAssocID="{A9017CE6-5459-41D7-BC37-5E2A8C5333F1}" presName="level3hierChild" presStyleCnt="0"/>
      <dgm:spPr/>
    </dgm:pt>
    <dgm:pt modelId="{D82A0075-FA0D-46D9-82D3-3BB8EA20B9B6}" type="pres">
      <dgm:prSet presAssocID="{18751F71-F988-4CB8-BC6D-4F61473A7179}" presName="conn2-1" presStyleLbl="parChTrans1D2" presStyleIdx="3" presStyleCnt="5"/>
      <dgm:spPr/>
      <dgm:t>
        <a:bodyPr/>
        <a:lstStyle/>
        <a:p>
          <a:endParaRPr lang="ru-RU"/>
        </a:p>
      </dgm:t>
    </dgm:pt>
    <dgm:pt modelId="{04C90B32-3B79-4ABC-9BCC-C5CCDC9D22DA}" type="pres">
      <dgm:prSet presAssocID="{18751F71-F988-4CB8-BC6D-4F61473A7179}" presName="connTx" presStyleLbl="parChTrans1D2" presStyleIdx="3" presStyleCnt="5"/>
      <dgm:spPr/>
      <dgm:t>
        <a:bodyPr/>
        <a:lstStyle/>
        <a:p>
          <a:endParaRPr lang="ru-RU"/>
        </a:p>
      </dgm:t>
    </dgm:pt>
    <dgm:pt modelId="{B62692F3-77C1-4D60-AB4B-F43EA5D0FB13}" type="pres">
      <dgm:prSet presAssocID="{8A52977F-A1A8-4FA4-897B-9679B936933A}" presName="root2" presStyleCnt="0"/>
      <dgm:spPr/>
    </dgm:pt>
    <dgm:pt modelId="{C559107E-4017-49B3-BA4A-088E6312837B}" type="pres">
      <dgm:prSet presAssocID="{8A52977F-A1A8-4FA4-897B-9679B936933A}" presName="LevelTwoTextNode" presStyleLbl="node2" presStyleIdx="3" presStyleCnt="5">
        <dgm:presLayoutVars>
          <dgm:chPref val="3"/>
        </dgm:presLayoutVars>
      </dgm:prSet>
      <dgm:spPr/>
      <dgm:t>
        <a:bodyPr/>
        <a:lstStyle/>
        <a:p>
          <a:endParaRPr lang="ru-RU"/>
        </a:p>
      </dgm:t>
    </dgm:pt>
    <dgm:pt modelId="{BC49DC04-FCDE-4A61-AB47-07691FD5EC17}" type="pres">
      <dgm:prSet presAssocID="{8A52977F-A1A8-4FA4-897B-9679B936933A}" presName="level3hierChild" presStyleCnt="0"/>
      <dgm:spPr/>
    </dgm:pt>
    <dgm:pt modelId="{773F5D26-A86A-448F-888A-5C60A5D1B8DE}" type="pres">
      <dgm:prSet presAssocID="{3AB0A575-E7FD-4A8B-A6F5-B5A93A73A559}" presName="conn2-1" presStyleLbl="parChTrans1D2" presStyleIdx="4" presStyleCnt="5"/>
      <dgm:spPr/>
      <dgm:t>
        <a:bodyPr/>
        <a:lstStyle/>
        <a:p>
          <a:endParaRPr lang="ru-RU"/>
        </a:p>
      </dgm:t>
    </dgm:pt>
    <dgm:pt modelId="{1E1ECBCE-2923-4EE4-AE92-5092B8033F16}" type="pres">
      <dgm:prSet presAssocID="{3AB0A575-E7FD-4A8B-A6F5-B5A93A73A559}" presName="connTx" presStyleLbl="parChTrans1D2" presStyleIdx="4" presStyleCnt="5"/>
      <dgm:spPr/>
      <dgm:t>
        <a:bodyPr/>
        <a:lstStyle/>
        <a:p>
          <a:endParaRPr lang="ru-RU"/>
        </a:p>
      </dgm:t>
    </dgm:pt>
    <dgm:pt modelId="{DFDB89A8-3FF3-43AB-A035-252C5C741AAF}" type="pres">
      <dgm:prSet presAssocID="{C4AE5BC3-61AE-4AC3-B7BC-510A1865E88C}" presName="root2" presStyleCnt="0"/>
      <dgm:spPr/>
    </dgm:pt>
    <dgm:pt modelId="{E432D5B9-4F02-454F-8C30-64B8A0E65D75}" type="pres">
      <dgm:prSet presAssocID="{C4AE5BC3-61AE-4AC3-B7BC-510A1865E88C}" presName="LevelTwoTextNode" presStyleLbl="node2" presStyleIdx="4" presStyleCnt="5">
        <dgm:presLayoutVars>
          <dgm:chPref val="3"/>
        </dgm:presLayoutVars>
      </dgm:prSet>
      <dgm:spPr/>
      <dgm:t>
        <a:bodyPr/>
        <a:lstStyle/>
        <a:p>
          <a:endParaRPr lang="ru-RU"/>
        </a:p>
      </dgm:t>
    </dgm:pt>
    <dgm:pt modelId="{B5B0E2BC-CA6C-48BA-A2F9-62978C7B7816}" type="pres">
      <dgm:prSet presAssocID="{C4AE5BC3-61AE-4AC3-B7BC-510A1865E88C}" presName="level3hierChild" presStyleCnt="0"/>
      <dgm:spPr/>
    </dgm:pt>
  </dgm:ptLst>
  <dgm:cxnLst>
    <dgm:cxn modelId="{1D6B2944-BF18-4645-A467-13B6BD540176}" srcId="{3BBF0A97-5A01-4FA2-96A5-2B99D984E0C8}" destId="{E88ED0A8-2548-4D71-8F8F-27E015FC3713}" srcOrd="0" destOrd="0" parTransId="{F57E1A00-B229-4AEB-9F6B-0319B1E3D049}" sibTransId="{676E6E22-FC66-4C43-B178-66D0E876D3CF}"/>
    <dgm:cxn modelId="{BCC254AA-91B8-40AB-B779-905FE42CCBE0}" srcId="{E88ED0A8-2548-4D71-8F8F-27E015FC3713}" destId="{A9017CE6-5459-41D7-BC37-5E2A8C5333F1}" srcOrd="2" destOrd="0" parTransId="{FFE2261E-4437-4102-AC1B-7628743C5EAB}" sibTransId="{556164B3-9313-42CB-BF16-89C8C452C66F}"/>
    <dgm:cxn modelId="{72851E52-1885-414F-B621-79B7BB3175CF}" type="presOf" srcId="{27E8ABEC-F591-496D-AF03-B254884D8076}" destId="{8338E594-B924-4200-B767-31600751D2CC}" srcOrd="1" destOrd="0" presId="urn:microsoft.com/office/officeart/2005/8/layout/hierarchy2"/>
    <dgm:cxn modelId="{15D24FE6-DD46-47CA-826A-594A066F62E3}" srcId="{E88ED0A8-2548-4D71-8F8F-27E015FC3713}" destId="{F0FC25B0-EB1F-445C-B871-1924B25F3BB1}" srcOrd="0" destOrd="0" parTransId="{F094D5AB-6FE3-4FF9-A048-ECF5666C0AFE}" sibTransId="{3843EC09-9C85-4B91-B1F0-0D3F16381E69}"/>
    <dgm:cxn modelId="{0CAABCEA-C5B2-4906-BA2E-6A3C4B55D26C}" type="presOf" srcId="{FFE2261E-4437-4102-AC1B-7628743C5EAB}" destId="{542EFEB5-0D2B-4510-8E29-56D4FE349A1A}" srcOrd="1" destOrd="0" presId="urn:microsoft.com/office/officeart/2005/8/layout/hierarchy2"/>
    <dgm:cxn modelId="{D7246114-4F90-48D5-9EA5-D8C1E1A9CC96}" type="presOf" srcId="{F0FC25B0-EB1F-445C-B871-1924B25F3BB1}" destId="{FA5557DF-E28F-4583-B1EF-40CE1ED52EDD}" srcOrd="0" destOrd="0" presId="urn:microsoft.com/office/officeart/2005/8/layout/hierarchy2"/>
    <dgm:cxn modelId="{57F16112-37BF-4CFB-9CB0-E3B9E1DB8A93}" type="presOf" srcId="{8A52977F-A1A8-4FA4-897B-9679B936933A}" destId="{C559107E-4017-49B3-BA4A-088E6312837B}" srcOrd="0" destOrd="0" presId="urn:microsoft.com/office/officeart/2005/8/layout/hierarchy2"/>
    <dgm:cxn modelId="{A422990D-8B8D-4633-9038-A4F9A244E488}" type="presOf" srcId="{C4AE5BC3-61AE-4AC3-B7BC-510A1865E88C}" destId="{E432D5B9-4F02-454F-8C30-64B8A0E65D75}" srcOrd="0" destOrd="0" presId="urn:microsoft.com/office/officeart/2005/8/layout/hierarchy2"/>
    <dgm:cxn modelId="{24905C03-BC2E-4C8C-9E2A-CE2B69C78696}" type="presOf" srcId="{18751F71-F988-4CB8-BC6D-4F61473A7179}" destId="{04C90B32-3B79-4ABC-9BCC-C5CCDC9D22DA}" srcOrd="1" destOrd="0" presId="urn:microsoft.com/office/officeart/2005/8/layout/hierarchy2"/>
    <dgm:cxn modelId="{AE1700E2-EAA9-419F-855F-BBEF3F5FC69A}" srcId="{E88ED0A8-2548-4D71-8F8F-27E015FC3713}" destId="{C4AE5BC3-61AE-4AC3-B7BC-510A1865E88C}" srcOrd="4" destOrd="0" parTransId="{3AB0A575-E7FD-4A8B-A6F5-B5A93A73A559}" sibTransId="{F461FE3E-E193-48B3-AD49-0D437C4F6256}"/>
    <dgm:cxn modelId="{B357289A-FEB2-4A11-8EE0-18DFEC3B1012}" type="presOf" srcId="{B4ABBB3D-EF69-4E20-883F-782FE0D7F076}" destId="{37BECD8C-E7D9-476D-A039-D6EBC8295295}" srcOrd="0" destOrd="0" presId="urn:microsoft.com/office/officeart/2005/8/layout/hierarchy2"/>
    <dgm:cxn modelId="{620A777D-D9ED-4585-8B7F-5223306AA2FF}" type="presOf" srcId="{18751F71-F988-4CB8-BC6D-4F61473A7179}" destId="{D82A0075-FA0D-46D9-82D3-3BB8EA20B9B6}" srcOrd="0" destOrd="0" presId="urn:microsoft.com/office/officeart/2005/8/layout/hierarchy2"/>
    <dgm:cxn modelId="{26DB0312-2CD8-4DA4-831E-EE2CF6404080}" type="presOf" srcId="{27E8ABEC-F591-496D-AF03-B254884D8076}" destId="{E589F993-17D9-449F-84B6-652BD65F449D}" srcOrd="0" destOrd="0" presId="urn:microsoft.com/office/officeart/2005/8/layout/hierarchy2"/>
    <dgm:cxn modelId="{6D733DFE-9C46-4F22-9044-FB453208DFBE}" type="presOf" srcId="{3AB0A575-E7FD-4A8B-A6F5-B5A93A73A559}" destId="{773F5D26-A86A-448F-888A-5C60A5D1B8DE}" srcOrd="0" destOrd="0" presId="urn:microsoft.com/office/officeart/2005/8/layout/hierarchy2"/>
    <dgm:cxn modelId="{2B3BCF69-6ACA-4CF0-8908-C787F57C440A}" srcId="{E88ED0A8-2548-4D71-8F8F-27E015FC3713}" destId="{8A52977F-A1A8-4FA4-897B-9679B936933A}" srcOrd="3" destOrd="0" parTransId="{18751F71-F988-4CB8-BC6D-4F61473A7179}" sibTransId="{FD00CAEE-533B-4176-833A-E9CE1193DD81}"/>
    <dgm:cxn modelId="{028024C0-E55F-434D-ADC5-056F72E6CFE3}" type="presOf" srcId="{FFE2261E-4437-4102-AC1B-7628743C5EAB}" destId="{A37695E7-DE5B-4960-A8D5-B8A3F67CB0EF}" srcOrd="0" destOrd="0" presId="urn:microsoft.com/office/officeart/2005/8/layout/hierarchy2"/>
    <dgm:cxn modelId="{BB63052C-D36B-4986-BD3C-BC9CBE648443}" srcId="{E88ED0A8-2548-4D71-8F8F-27E015FC3713}" destId="{B4ABBB3D-EF69-4E20-883F-782FE0D7F076}" srcOrd="1" destOrd="0" parTransId="{27E8ABEC-F591-496D-AF03-B254884D8076}" sibTransId="{0BEAC41D-7AB8-4846-96F1-6709DAA57337}"/>
    <dgm:cxn modelId="{5AB808FA-4814-494D-A78A-79CE2C50034F}" type="presOf" srcId="{E88ED0A8-2548-4D71-8F8F-27E015FC3713}" destId="{B10A336A-65B7-4999-A80B-76450270F5DF}" srcOrd="0" destOrd="0" presId="urn:microsoft.com/office/officeart/2005/8/layout/hierarchy2"/>
    <dgm:cxn modelId="{FA6A2A70-DDC7-4B04-A904-C61CA6019193}" type="presOf" srcId="{F094D5AB-6FE3-4FF9-A048-ECF5666C0AFE}" destId="{A6E0C3D8-28BA-4468-947D-3BA7FEB20722}" srcOrd="1" destOrd="0" presId="urn:microsoft.com/office/officeart/2005/8/layout/hierarchy2"/>
    <dgm:cxn modelId="{CAB53F01-156B-4559-A052-2C07F7B5E953}" type="presOf" srcId="{3BBF0A97-5A01-4FA2-96A5-2B99D984E0C8}" destId="{5BF5C815-529A-44CA-8F91-5908E8ECB45A}" srcOrd="0" destOrd="0" presId="urn:microsoft.com/office/officeart/2005/8/layout/hierarchy2"/>
    <dgm:cxn modelId="{B82B3B00-79CA-46A4-B525-ED8711A5C021}" type="presOf" srcId="{A9017CE6-5459-41D7-BC37-5E2A8C5333F1}" destId="{AF70FA9F-34B1-4257-8A14-F1AD4401771D}" srcOrd="0" destOrd="0" presId="urn:microsoft.com/office/officeart/2005/8/layout/hierarchy2"/>
    <dgm:cxn modelId="{DDC89EA0-0C5C-45A0-8DD4-9BC0822115CC}" type="presOf" srcId="{F094D5AB-6FE3-4FF9-A048-ECF5666C0AFE}" destId="{3575724A-B834-492B-805B-8C8958232515}" srcOrd="0" destOrd="0" presId="urn:microsoft.com/office/officeart/2005/8/layout/hierarchy2"/>
    <dgm:cxn modelId="{35461002-BD16-4C1C-851C-7ADD7063E12B}" type="presOf" srcId="{3AB0A575-E7FD-4A8B-A6F5-B5A93A73A559}" destId="{1E1ECBCE-2923-4EE4-AE92-5092B8033F16}" srcOrd="1" destOrd="0" presId="urn:microsoft.com/office/officeart/2005/8/layout/hierarchy2"/>
    <dgm:cxn modelId="{6A0C5E61-2331-44C1-BF9B-8C126957DAF2}" type="presParOf" srcId="{5BF5C815-529A-44CA-8F91-5908E8ECB45A}" destId="{083CDB75-A8F6-4301-84CD-55BD288BC604}" srcOrd="0" destOrd="0" presId="urn:microsoft.com/office/officeart/2005/8/layout/hierarchy2"/>
    <dgm:cxn modelId="{4F05E8EE-D098-4320-B29E-3306A267D55E}" type="presParOf" srcId="{083CDB75-A8F6-4301-84CD-55BD288BC604}" destId="{B10A336A-65B7-4999-A80B-76450270F5DF}" srcOrd="0" destOrd="0" presId="urn:microsoft.com/office/officeart/2005/8/layout/hierarchy2"/>
    <dgm:cxn modelId="{A66F0E25-2551-4F15-B9A6-E7B6CA132043}" type="presParOf" srcId="{083CDB75-A8F6-4301-84CD-55BD288BC604}" destId="{C0BFC144-436F-4D14-84CC-A389033BAFDF}" srcOrd="1" destOrd="0" presId="urn:microsoft.com/office/officeart/2005/8/layout/hierarchy2"/>
    <dgm:cxn modelId="{A9A7E6E0-2C86-4B6E-AC18-FC94F9FFBEC2}" type="presParOf" srcId="{C0BFC144-436F-4D14-84CC-A389033BAFDF}" destId="{3575724A-B834-492B-805B-8C8958232515}" srcOrd="0" destOrd="0" presId="urn:microsoft.com/office/officeart/2005/8/layout/hierarchy2"/>
    <dgm:cxn modelId="{254BB742-34A4-43A3-92FA-7B0CC7EBC9E5}" type="presParOf" srcId="{3575724A-B834-492B-805B-8C8958232515}" destId="{A6E0C3D8-28BA-4468-947D-3BA7FEB20722}" srcOrd="0" destOrd="0" presId="urn:microsoft.com/office/officeart/2005/8/layout/hierarchy2"/>
    <dgm:cxn modelId="{284FE315-33EC-4273-A323-A4A69792C2D0}" type="presParOf" srcId="{C0BFC144-436F-4D14-84CC-A389033BAFDF}" destId="{E4AA5AA7-BE70-4F8E-99CA-CBC9A476CF8F}" srcOrd="1" destOrd="0" presId="urn:microsoft.com/office/officeart/2005/8/layout/hierarchy2"/>
    <dgm:cxn modelId="{19732B11-B5F8-424C-A606-F492CC475F20}" type="presParOf" srcId="{E4AA5AA7-BE70-4F8E-99CA-CBC9A476CF8F}" destId="{FA5557DF-E28F-4583-B1EF-40CE1ED52EDD}" srcOrd="0" destOrd="0" presId="urn:microsoft.com/office/officeart/2005/8/layout/hierarchy2"/>
    <dgm:cxn modelId="{C82E9B70-0E27-47B5-8671-DA50564D19FE}" type="presParOf" srcId="{E4AA5AA7-BE70-4F8E-99CA-CBC9A476CF8F}" destId="{4EE4DC7E-0BD2-49AB-92C9-37A8666513F6}" srcOrd="1" destOrd="0" presId="urn:microsoft.com/office/officeart/2005/8/layout/hierarchy2"/>
    <dgm:cxn modelId="{F5565754-1689-47D0-8CCA-198DF879890F}" type="presParOf" srcId="{C0BFC144-436F-4D14-84CC-A389033BAFDF}" destId="{E589F993-17D9-449F-84B6-652BD65F449D}" srcOrd="2" destOrd="0" presId="urn:microsoft.com/office/officeart/2005/8/layout/hierarchy2"/>
    <dgm:cxn modelId="{33054DD3-746E-47C1-8128-8ABEC5AE7457}" type="presParOf" srcId="{E589F993-17D9-449F-84B6-652BD65F449D}" destId="{8338E594-B924-4200-B767-31600751D2CC}" srcOrd="0" destOrd="0" presId="urn:microsoft.com/office/officeart/2005/8/layout/hierarchy2"/>
    <dgm:cxn modelId="{B2A8C47E-F86B-4208-88D4-94800A42D4A3}" type="presParOf" srcId="{C0BFC144-436F-4D14-84CC-A389033BAFDF}" destId="{09A164D2-8F66-448B-9364-0E631DEBD611}" srcOrd="3" destOrd="0" presId="urn:microsoft.com/office/officeart/2005/8/layout/hierarchy2"/>
    <dgm:cxn modelId="{D7592742-42E5-4D29-96EE-352C181F01BB}" type="presParOf" srcId="{09A164D2-8F66-448B-9364-0E631DEBD611}" destId="{37BECD8C-E7D9-476D-A039-D6EBC8295295}" srcOrd="0" destOrd="0" presId="urn:microsoft.com/office/officeart/2005/8/layout/hierarchy2"/>
    <dgm:cxn modelId="{60FB2F40-DC80-489C-BA04-853C715013DB}" type="presParOf" srcId="{09A164D2-8F66-448B-9364-0E631DEBD611}" destId="{007052BE-60FF-497E-8ED2-4D5D31F0EAC2}" srcOrd="1" destOrd="0" presId="urn:microsoft.com/office/officeart/2005/8/layout/hierarchy2"/>
    <dgm:cxn modelId="{5A9F5BBA-0DC4-4053-B126-421839A2051E}" type="presParOf" srcId="{C0BFC144-436F-4D14-84CC-A389033BAFDF}" destId="{A37695E7-DE5B-4960-A8D5-B8A3F67CB0EF}" srcOrd="4" destOrd="0" presId="urn:microsoft.com/office/officeart/2005/8/layout/hierarchy2"/>
    <dgm:cxn modelId="{7BE6F2C4-16D5-41A5-8EF5-6B17E33DDC8E}" type="presParOf" srcId="{A37695E7-DE5B-4960-A8D5-B8A3F67CB0EF}" destId="{542EFEB5-0D2B-4510-8E29-56D4FE349A1A}" srcOrd="0" destOrd="0" presId="urn:microsoft.com/office/officeart/2005/8/layout/hierarchy2"/>
    <dgm:cxn modelId="{2989C653-A189-4976-864D-45351B46DD57}" type="presParOf" srcId="{C0BFC144-436F-4D14-84CC-A389033BAFDF}" destId="{A4A0E235-B098-4095-8808-451009A085BD}" srcOrd="5" destOrd="0" presId="urn:microsoft.com/office/officeart/2005/8/layout/hierarchy2"/>
    <dgm:cxn modelId="{7BB7CFA8-BF8C-41EC-ADD7-10448621BBD4}" type="presParOf" srcId="{A4A0E235-B098-4095-8808-451009A085BD}" destId="{AF70FA9F-34B1-4257-8A14-F1AD4401771D}" srcOrd="0" destOrd="0" presId="urn:microsoft.com/office/officeart/2005/8/layout/hierarchy2"/>
    <dgm:cxn modelId="{2E732AE0-80EF-438C-AAD3-1B1767B57744}" type="presParOf" srcId="{A4A0E235-B098-4095-8808-451009A085BD}" destId="{F95D2CC4-ED95-40E3-9DDD-BC72F1C5DA14}" srcOrd="1" destOrd="0" presId="urn:microsoft.com/office/officeart/2005/8/layout/hierarchy2"/>
    <dgm:cxn modelId="{823DB854-50F5-470C-92A3-6C0F515B667E}" type="presParOf" srcId="{C0BFC144-436F-4D14-84CC-A389033BAFDF}" destId="{D82A0075-FA0D-46D9-82D3-3BB8EA20B9B6}" srcOrd="6" destOrd="0" presId="urn:microsoft.com/office/officeart/2005/8/layout/hierarchy2"/>
    <dgm:cxn modelId="{EE6CF34D-2A24-43E4-AF75-A74A4196B7F7}" type="presParOf" srcId="{D82A0075-FA0D-46D9-82D3-3BB8EA20B9B6}" destId="{04C90B32-3B79-4ABC-9BCC-C5CCDC9D22DA}" srcOrd="0" destOrd="0" presId="urn:microsoft.com/office/officeart/2005/8/layout/hierarchy2"/>
    <dgm:cxn modelId="{ABC3C16F-89BD-4834-B097-C2E2B7B8F9DF}" type="presParOf" srcId="{C0BFC144-436F-4D14-84CC-A389033BAFDF}" destId="{B62692F3-77C1-4D60-AB4B-F43EA5D0FB13}" srcOrd="7" destOrd="0" presId="urn:microsoft.com/office/officeart/2005/8/layout/hierarchy2"/>
    <dgm:cxn modelId="{74E8D2F4-7F8C-424C-B9C5-FA7D986CB2C0}" type="presParOf" srcId="{B62692F3-77C1-4D60-AB4B-F43EA5D0FB13}" destId="{C559107E-4017-49B3-BA4A-088E6312837B}" srcOrd="0" destOrd="0" presId="urn:microsoft.com/office/officeart/2005/8/layout/hierarchy2"/>
    <dgm:cxn modelId="{FD85458D-B66C-42E3-A8F5-84BB6DEEBB62}" type="presParOf" srcId="{B62692F3-77C1-4D60-AB4B-F43EA5D0FB13}" destId="{BC49DC04-FCDE-4A61-AB47-07691FD5EC17}" srcOrd="1" destOrd="0" presId="urn:microsoft.com/office/officeart/2005/8/layout/hierarchy2"/>
    <dgm:cxn modelId="{EEA486F1-F462-49E7-B634-A3292EB0790C}" type="presParOf" srcId="{C0BFC144-436F-4D14-84CC-A389033BAFDF}" destId="{773F5D26-A86A-448F-888A-5C60A5D1B8DE}" srcOrd="8" destOrd="0" presId="urn:microsoft.com/office/officeart/2005/8/layout/hierarchy2"/>
    <dgm:cxn modelId="{148FE5CC-D13C-4D6B-B495-469092BB1CC0}" type="presParOf" srcId="{773F5D26-A86A-448F-888A-5C60A5D1B8DE}" destId="{1E1ECBCE-2923-4EE4-AE92-5092B8033F16}" srcOrd="0" destOrd="0" presId="urn:microsoft.com/office/officeart/2005/8/layout/hierarchy2"/>
    <dgm:cxn modelId="{899FB78D-C6B6-4EFC-BA1F-1241DA23C012}" type="presParOf" srcId="{C0BFC144-436F-4D14-84CC-A389033BAFDF}" destId="{DFDB89A8-3FF3-43AB-A035-252C5C741AAF}" srcOrd="9" destOrd="0" presId="urn:microsoft.com/office/officeart/2005/8/layout/hierarchy2"/>
    <dgm:cxn modelId="{44642D2D-0EAC-4607-9382-6ED0C636CCD3}" type="presParOf" srcId="{DFDB89A8-3FF3-43AB-A035-252C5C741AAF}" destId="{E432D5B9-4F02-454F-8C30-64B8A0E65D75}" srcOrd="0" destOrd="0" presId="urn:microsoft.com/office/officeart/2005/8/layout/hierarchy2"/>
    <dgm:cxn modelId="{7E3AA305-FE0C-4534-A3FC-26A8D745E679}" type="presParOf" srcId="{DFDB89A8-3FF3-43AB-A035-252C5C741AAF}" destId="{B5B0E2BC-CA6C-48BA-A2F9-62978C7B7816}"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58422-FEED-471D-9580-A64E800E8E33}">
      <dsp:nvSpPr>
        <dsp:cNvPr id="0" name=""/>
        <dsp:cNvSpPr/>
      </dsp:nvSpPr>
      <dsp:spPr>
        <a:xfrm>
          <a:off x="2372394" y="2736302"/>
          <a:ext cx="1692110" cy="980730"/>
        </a:xfrm>
        <a:prstGeom prst="roundRect">
          <a:avLst>
            <a:gd name="adj" fmla="val 10000"/>
          </a:avLst>
        </a:prstGeom>
        <a:solidFill>
          <a:schemeClr val="dk2">
            <a:hueOff val="0"/>
            <a:satOff val="0"/>
            <a:lumOff val="0"/>
            <a:alphaOff val="0"/>
          </a:schemeClr>
        </a:solidFill>
        <a:ln w="31750" cap="flat" cmpd="sng" algn="ctr">
          <a:solidFill>
            <a:schemeClr val="lt2">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dirty="0" smtClean="0"/>
            <a:t>Целевые</a:t>
          </a:r>
          <a:endParaRPr lang="ru-RU" sz="1700" kern="1200" dirty="0"/>
        </a:p>
      </dsp:txBody>
      <dsp:txXfrm>
        <a:off x="2401119" y="2765027"/>
        <a:ext cx="1634660" cy="923280"/>
      </dsp:txXfrm>
    </dsp:sp>
    <dsp:sp modelId="{C181EC72-333B-4491-9A0A-50783F6C471E}">
      <dsp:nvSpPr>
        <dsp:cNvPr id="0" name=""/>
        <dsp:cNvSpPr/>
      </dsp:nvSpPr>
      <dsp:spPr>
        <a:xfrm rot="14707178">
          <a:off x="1229593" y="2485146"/>
          <a:ext cx="1608756" cy="23598"/>
        </a:xfrm>
        <a:custGeom>
          <a:avLst/>
          <a:gdLst/>
          <a:ahLst/>
          <a:cxnLst/>
          <a:rect l="0" t="0" r="0" b="0"/>
          <a:pathLst>
            <a:path>
              <a:moveTo>
                <a:pt x="0" y="11799"/>
              </a:moveTo>
              <a:lnTo>
                <a:pt x="1608756" y="11799"/>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dirty="0"/>
        </a:p>
      </dsp:txBody>
      <dsp:txXfrm rot="10800000">
        <a:off x="1993753" y="2456726"/>
        <a:ext cx="80437" cy="80437"/>
      </dsp:txXfrm>
    </dsp:sp>
    <dsp:sp modelId="{82B8F88D-4EF3-4D11-94E8-DA717738DDE1}">
      <dsp:nvSpPr>
        <dsp:cNvPr id="0" name=""/>
        <dsp:cNvSpPr/>
      </dsp:nvSpPr>
      <dsp:spPr>
        <a:xfrm>
          <a:off x="3439" y="1344195"/>
          <a:ext cx="1692110" cy="846055"/>
        </a:xfrm>
        <a:prstGeom prst="roundRect">
          <a:avLst>
            <a:gd name="adj" fmla="val 10000"/>
          </a:avLst>
        </a:prstGeom>
        <a:solidFill>
          <a:schemeClr val="dk2">
            <a:hueOff val="0"/>
            <a:satOff val="0"/>
            <a:lumOff val="0"/>
            <a:alphaOff val="0"/>
          </a:schemeClr>
        </a:solidFill>
        <a:ln w="31750" cap="flat" cmpd="sng" algn="ctr">
          <a:solidFill>
            <a:schemeClr val="lt2">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dirty="0" smtClean="0"/>
            <a:t>Жители города и края</a:t>
          </a:r>
          <a:endParaRPr lang="ru-RU" sz="1700" kern="1200" dirty="0"/>
        </a:p>
      </dsp:txBody>
      <dsp:txXfrm>
        <a:off x="28219" y="1368975"/>
        <a:ext cx="1642550" cy="796495"/>
      </dsp:txXfrm>
    </dsp:sp>
    <dsp:sp modelId="{E2BF1F8D-2B63-4434-9011-7D616D33D856}">
      <dsp:nvSpPr>
        <dsp:cNvPr id="0" name=""/>
        <dsp:cNvSpPr/>
      </dsp:nvSpPr>
      <dsp:spPr>
        <a:xfrm rot="12942401">
          <a:off x="1617204" y="2971627"/>
          <a:ext cx="833535" cy="23598"/>
        </a:xfrm>
        <a:custGeom>
          <a:avLst/>
          <a:gdLst/>
          <a:ahLst/>
          <a:cxnLst/>
          <a:rect l="0" t="0" r="0" b="0"/>
          <a:pathLst>
            <a:path>
              <a:moveTo>
                <a:pt x="0" y="11799"/>
              </a:moveTo>
              <a:lnTo>
                <a:pt x="833535" y="11799"/>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rot="10800000">
        <a:off x="2013133" y="2962588"/>
        <a:ext cx="41676" cy="41676"/>
      </dsp:txXfrm>
    </dsp:sp>
    <dsp:sp modelId="{D4AB2030-E8A1-4959-BAB1-DA256B382947}">
      <dsp:nvSpPr>
        <dsp:cNvPr id="0" name=""/>
        <dsp:cNvSpPr/>
      </dsp:nvSpPr>
      <dsp:spPr>
        <a:xfrm>
          <a:off x="3439" y="2317158"/>
          <a:ext cx="1692110" cy="846055"/>
        </a:xfrm>
        <a:prstGeom prst="roundRect">
          <a:avLst>
            <a:gd name="adj" fmla="val 10000"/>
          </a:avLst>
        </a:prstGeom>
        <a:solidFill>
          <a:schemeClr val="dk2">
            <a:hueOff val="0"/>
            <a:satOff val="0"/>
            <a:lumOff val="0"/>
            <a:alphaOff val="0"/>
          </a:schemeClr>
        </a:solidFill>
        <a:ln w="31750" cap="flat" cmpd="sng" algn="ctr">
          <a:solidFill>
            <a:schemeClr val="lt2">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dirty="0" smtClean="0"/>
            <a:t>Туристы из России</a:t>
          </a:r>
          <a:endParaRPr lang="ru-RU" sz="1700" kern="1200" dirty="0"/>
        </a:p>
      </dsp:txBody>
      <dsp:txXfrm>
        <a:off x="28219" y="2341938"/>
        <a:ext cx="1642550" cy="796495"/>
      </dsp:txXfrm>
    </dsp:sp>
    <dsp:sp modelId="{47380815-769B-4173-A0FA-FF4DA1C455E9}">
      <dsp:nvSpPr>
        <dsp:cNvPr id="0" name=""/>
        <dsp:cNvSpPr/>
      </dsp:nvSpPr>
      <dsp:spPr>
        <a:xfrm rot="8657599">
          <a:off x="1617204" y="3458109"/>
          <a:ext cx="833535" cy="23598"/>
        </a:xfrm>
        <a:custGeom>
          <a:avLst/>
          <a:gdLst/>
          <a:ahLst/>
          <a:cxnLst/>
          <a:rect l="0" t="0" r="0" b="0"/>
          <a:pathLst>
            <a:path>
              <a:moveTo>
                <a:pt x="0" y="11799"/>
              </a:moveTo>
              <a:lnTo>
                <a:pt x="833535" y="11799"/>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rot="10800000">
        <a:off x="2013133" y="3449070"/>
        <a:ext cx="41676" cy="41676"/>
      </dsp:txXfrm>
    </dsp:sp>
    <dsp:sp modelId="{FE359ADD-1636-4BD1-B990-2EF0F9D9E5C4}">
      <dsp:nvSpPr>
        <dsp:cNvPr id="0" name=""/>
        <dsp:cNvSpPr/>
      </dsp:nvSpPr>
      <dsp:spPr>
        <a:xfrm>
          <a:off x="3439" y="3290122"/>
          <a:ext cx="1692110" cy="846055"/>
        </a:xfrm>
        <a:prstGeom prst="roundRect">
          <a:avLst>
            <a:gd name="adj" fmla="val 10000"/>
          </a:avLst>
        </a:prstGeom>
        <a:solidFill>
          <a:schemeClr val="dk2">
            <a:hueOff val="0"/>
            <a:satOff val="0"/>
            <a:lumOff val="0"/>
            <a:alphaOff val="0"/>
          </a:schemeClr>
        </a:solidFill>
        <a:ln w="31750" cap="flat" cmpd="sng" algn="ctr">
          <a:solidFill>
            <a:schemeClr val="lt2">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dirty="0" smtClean="0"/>
            <a:t>Зарубежные туристы</a:t>
          </a:r>
          <a:endParaRPr lang="ru-RU" sz="1700" kern="1200" dirty="0"/>
        </a:p>
      </dsp:txBody>
      <dsp:txXfrm>
        <a:off x="28219" y="3314902"/>
        <a:ext cx="1642550" cy="796495"/>
      </dsp:txXfrm>
    </dsp:sp>
    <dsp:sp modelId="{624ADC10-FB43-4B48-A933-391A1EE4B5E3}">
      <dsp:nvSpPr>
        <dsp:cNvPr id="0" name=""/>
        <dsp:cNvSpPr/>
      </dsp:nvSpPr>
      <dsp:spPr>
        <a:xfrm rot="6892822">
          <a:off x="1229593" y="3944591"/>
          <a:ext cx="1608756" cy="23598"/>
        </a:xfrm>
        <a:custGeom>
          <a:avLst/>
          <a:gdLst/>
          <a:ahLst/>
          <a:cxnLst/>
          <a:rect l="0" t="0" r="0" b="0"/>
          <a:pathLst>
            <a:path>
              <a:moveTo>
                <a:pt x="0" y="11799"/>
              </a:moveTo>
              <a:lnTo>
                <a:pt x="1608756" y="11799"/>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dirty="0"/>
        </a:p>
      </dsp:txBody>
      <dsp:txXfrm rot="10800000">
        <a:off x="1993753" y="3916171"/>
        <a:ext cx="80437" cy="80437"/>
      </dsp:txXfrm>
    </dsp:sp>
    <dsp:sp modelId="{24203061-CD60-4AFA-8225-271D83E95D55}">
      <dsp:nvSpPr>
        <dsp:cNvPr id="0" name=""/>
        <dsp:cNvSpPr/>
      </dsp:nvSpPr>
      <dsp:spPr>
        <a:xfrm>
          <a:off x="3439" y="4263085"/>
          <a:ext cx="1692110" cy="846055"/>
        </a:xfrm>
        <a:prstGeom prst="roundRect">
          <a:avLst>
            <a:gd name="adj" fmla="val 10000"/>
          </a:avLst>
        </a:prstGeom>
        <a:solidFill>
          <a:schemeClr val="dk2">
            <a:hueOff val="0"/>
            <a:satOff val="0"/>
            <a:lumOff val="0"/>
            <a:alphaOff val="0"/>
          </a:schemeClr>
        </a:solidFill>
        <a:ln w="31750" cap="flat" cmpd="sng" algn="ctr">
          <a:solidFill>
            <a:schemeClr val="lt2">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dirty="0" smtClean="0"/>
            <a:t>Сообщество экс-владивостокцев</a:t>
          </a:r>
          <a:endParaRPr lang="ru-RU" sz="1700" kern="1200" dirty="0"/>
        </a:p>
      </dsp:txBody>
      <dsp:txXfrm>
        <a:off x="28219" y="4287865"/>
        <a:ext cx="1642550" cy="796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A336A-65B7-4999-A80B-76450270F5DF}">
      <dsp:nvSpPr>
        <dsp:cNvPr id="0" name=""/>
        <dsp:cNvSpPr/>
      </dsp:nvSpPr>
      <dsp:spPr>
        <a:xfrm>
          <a:off x="6" y="2946526"/>
          <a:ext cx="1603571" cy="941905"/>
        </a:xfrm>
        <a:prstGeom prst="roundRect">
          <a:avLst>
            <a:gd name="adj" fmla="val 10000"/>
          </a:avLst>
        </a:prstGeom>
        <a:solidFill>
          <a:schemeClr val="dk2">
            <a:hueOff val="0"/>
            <a:satOff val="0"/>
            <a:lumOff val="0"/>
            <a:alphaOff val="0"/>
          </a:schemeClr>
        </a:solidFill>
        <a:ln w="31750" cap="flat" cmpd="sng" algn="ctr">
          <a:solidFill>
            <a:schemeClr val="lt2">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Ключевые</a:t>
          </a:r>
          <a:endParaRPr lang="ru-RU" sz="1400" kern="1200" dirty="0"/>
        </a:p>
      </dsp:txBody>
      <dsp:txXfrm>
        <a:off x="27593" y="2974113"/>
        <a:ext cx="1548397" cy="886731"/>
      </dsp:txXfrm>
    </dsp:sp>
    <dsp:sp modelId="{3575724A-B834-492B-805B-8C8958232515}">
      <dsp:nvSpPr>
        <dsp:cNvPr id="0" name=""/>
        <dsp:cNvSpPr/>
      </dsp:nvSpPr>
      <dsp:spPr>
        <a:xfrm rot="17291135">
          <a:off x="894839" y="2427734"/>
          <a:ext cx="2060572" cy="21840"/>
        </a:xfrm>
        <a:custGeom>
          <a:avLst/>
          <a:gdLst/>
          <a:ahLst/>
          <a:cxnLst/>
          <a:rect l="0" t="0" r="0" b="0"/>
          <a:pathLst>
            <a:path>
              <a:moveTo>
                <a:pt x="0" y="10920"/>
              </a:moveTo>
              <a:lnTo>
                <a:pt x="2060572" y="10920"/>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dirty="0"/>
        </a:p>
      </dsp:txBody>
      <dsp:txXfrm>
        <a:off x="1873611" y="2387140"/>
        <a:ext cx="103028" cy="103028"/>
      </dsp:txXfrm>
    </dsp:sp>
    <dsp:sp modelId="{FA5557DF-E28F-4583-B1EF-40CE1ED52EDD}">
      <dsp:nvSpPr>
        <dsp:cNvPr id="0" name=""/>
        <dsp:cNvSpPr/>
      </dsp:nvSpPr>
      <dsp:spPr>
        <a:xfrm>
          <a:off x="2246674" y="1058938"/>
          <a:ext cx="1603571" cy="801785"/>
        </a:xfrm>
        <a:prstGeom prst="roundRect">
          <a:avLst>
            <a:gd name="adj" fmla="val 10000"/>
          </a:avLst>
        </a:prstGeom>
        <a:solidFill>
          <a:schemeClr val="dk2">
            <a:hueOff val="0"/>
            <a:satOff val="0"/>
            <a:lumOff val="0"/>
            <a:alphaOff val="0"/>
          </a:schemeClr>
        </a:solidFill>
        <a:ln w="31750" cap="flat" cmpd="sng" algn="ctr">
          <a:solidFill>
            <a:schemeClr val="lt2">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Сообщество инициативных людей</a:t>
          </a:r>
          <a:endParaRPr lang="ru-RU" sz="1400" kern="1200" dirty="0"/>
        </a:p>
      </dsp:txBody>
      <dsp:txXfrm>
        <a:off x="2270157" y="1082421"/>
        <a:ext cx="1556605" cy="754819"/>
      </dsp:txXfrm>
    </dsp:sp>
    <dsp:sp modelId="{E589F993-17D9-449F-84B6-652BD65F449D}">
      <dsp:nvSpPr>
        <dsp:cNvPr id="0" name=""/>
        <dsp:cNvSpPr/>
      </dsp:nvSpPr>
      <dsp:spPr>
        <a:xfrm rot="18110398">
          <a:off x="1315612" y="2888761"/>
          <a:ext cx="1219027" cy="21840"/>
        </a:xfrm>
        <a:custGeom>
          <a:avLst/>
          <a:gdLst/>
          <a:ahLst/>
          <a:cxnLst/>
          <a:rect l="0" t="0" r="0" b="0"/>
          <a:pathLst>
            <a:path>
              <a:moveTo>
                <a:pt x="0" y="10920"/>
              </a:moveTo>
              <a:lnTo>
                <a:pt x="1219027" y="10920"/>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1894650" y="2869206"/>
        <a:ext cx="60951" cy="60951"/>
      </dsp:txXfrm>
    </dsp:sp>
    <dsp:sp modelId="{37BECD8C-E7D9-476D-A039-D6EBC8295295}">
      <dsp:nvSpPr>
        <dsp:cNvPr id="0" name=""/>
        <dsp:cNvSpPr/>
      </dsp:nvSpPr>
      <dsp:spPr>
        <a:xfrm>
          <a:off x="2246674" y="1980991"/>
          <a:ext cx="1603571" cy="801785"/>
        </a:xfrm>
        <a:prstGeom prst="roundRect">
          <a:avLst>
            <a:gd name="adj" fmla="val 10000"/>
          </a:avLst>
        </a:prstGeom>
        <a:solidFill>
          <a:schemeClr val="dk2">
            <a:hueOff val="0"/>
            <a:satOff val="0"/>
            <a:lumOff val="0"/>
            <a:alphaOff val="0"/>
          </a:schemeClr>
        </a:solidFill>
        <a:ln w="31750" cap="flat" cmpd="sng" algn="ctr">
          <a:solidFill>
            <a:schemeClr val="lt2">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Представители бизнеса</a:t>
          </a:r>
          <a:endParaRPr lang="ru-RU" sz="1400" kern="1200" dirty="0"/>
        </a:p>
      </dsp:txBody>
      <dsp:txXfrm>
        <a:off x="2270157" y="2004474"/>
        <a:ext cx="1556605" cy="754819"/>
      </dsp:txXfrm>
    </dsp:sp>
    <dsp:sp modelId="{A37695E7-DE5B-4960-A8D5-B8A3F67CB0EF}">
      <dsp:nvSpPr>
        <dsp:cNvPr id="0" name=""/>
        <dsp:cNvSpPr/>
      </dsp:nvSpPr>
      <dsp:spPr>
        <a:xfrm rot="20999245">
          <a:off x="1598604" y="3349788"/>
          <a:ext cx="653042" cy="21840"/>
        </a:xfrm>
        <a:custGeom>
          <a:avLst/>
          <a:gdLst/>
          <a:ahLst/>
          <a:cxnLst/>
          <a:rect l="0" t="0" r="0" b="0"/>
          <a:pathLst>
            <a:path>
              <a:moveTo>
                <a:pt x="0" y="10920"/>
              </a:moveTo>
              <a:lnTo>
                <a:pt x="653042" y="10920"/>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1908800" y="3344382"/>
        <a:ext cx="32652" cy="32652"/>
      </dsp:txXfrm>
    </dsp:sp>
    <dsp:sp modelId="{AF70FA9F-34B1-4257-8A14-F1AD4401771D}">
      <dsp:nvSpPr>
        <dsp:cNvPr id="0" name=""/>
        <dsp:cNvSpPr/>
      </dsp:nvSpPr>
      <dsp:spPr>
        <a:xfrm>
          <a:off x="2246674" y="2903045"/>
          <a:ext cx="1603571" cy="801785"/>
        </a:xfrm>
        <a:prstGeom prst="roundRect">
          <a:avLst>
            <a:gd name="adj" fmla="val 10000"/>
          </a:avLst>
        </a:prstGeom>
        <a:solidFill>
          <a:schemeClr val="dk2">
            <a:hueOff val="0"/>
            <a:satOff val="0"/>
            <a:lumOff val="0"/>
            <a:alphaOff val="0"/>
          </a:schemeClr>
        </a:solidFill>
        <a:ln w="31750" cap="flat" cmpd="sng" algn="ctr">
          <a:solidFill>
            <a:schemeClr val="lt2">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Представители туристической отрасли</a:t>
          </a:r>
          <a:endParaRPr lang="ru-RU" sz="1400" kern="1200" dirty="0"/>
        </a:p>
      </dsp:txBody>
      <dsp:txXfrm>
        <a:off x="2270157" y="2926528"/>
        <a:ext cx="1556605" cy="754819"/>
      </dsp:txXfrm>
    </dsp:sp>
    <dsp:sp modelId="{D82A0075-FA0D-46D9-82D3-3BB8EA20B9B6}">
      <dsp:nvSpPr>
        <dsp:cNvPr id="0" name=""/>
        <dsp:cNvSpPr/>
      </dsp:nvSpPr>
      <dsp:spPr>
        <a:xfrm rot="3090062">
          <a:off x="1408583" y="3810815"/>
          <a:ext cx="1033085" cy="21840"/>
        </a:xfrm>
        <a:custGeom>
          <a:avLst/>
          <a:gdLst/>
          <a:ahLst/>
          <a:cxnLst/>
          <a:rect l="0" t="0" r="0" b="0"/>
          <a:pathLst>
            <a:path>
              <a:moveTo>
                <a:pt x="0" y="10920"/>
              </a:moveTo>
              <a:lnTo>
                <a:pt x="1033085" y="10920"/>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1899299" y="3795908"/>
        <a:ext cx="51654" cy="51654"/>
      </dsp:txXfrm>
    </dsp:sp>
    <dsp:sp modelId="{C559107E-4017-49B3-BA4A-088E6312837B}">
      <dsp:nvSpPr>
        <dsp:cNvPr id="0" name=""/>
        <dsp:cNvSpPr/>
      </dsp:nvSpPr>
      <dsp:spPr>
        <a:xfrm>
          <a:off x="2246674" y="3825099"/>
          <a:ext cx="1603571" cy="801785"/>
        </a:xfrm>
        <a:prstGeom prst="roundRect">
          <a:avLst>
            <a:gd name="adj" fmla="val 10000"/>
          </a:avLst>
        </a:prstGeom>
        <a:solidFill>
          <a:schemeClr val="dk2">
            <a:hueOff val="0"/>
            <a:satOff val="0"/>
            <a:lumOff val="0"/>
            <a:alphaOff val="0"/>
          </a:schemeClr>
        </a:solidFill>
        <a:ln w="31750" cap="flat" cmpd="sng" algn="ctr">
          <a:solidFill>
            <a:schemeClr val="lt2">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Представители региональной и муниципальной власти</a:t>
          </a:r>
          <a:endParaRPr lang="ru-RU" sz="1400" kern="1200" dirty="0"/>
        </a:p>
      </dsp:txBody>
      <dsp:txXfrm>
        <a:off x="2270157" y="3848582"/>
        <a:ext cx="1556605" cy="754819"/>
      </dsp:txXfrm>
    </dsp:sp>
    <dsp:sp modelId="{773F5D26-A86A-448F-888A-5C60A5D1B8DE}">
      <dsp:nvSpPr>
        <dsp:cNvPr id="0" name=""/>
        <dsp:cNvSpPr/>
      </dsp:nvSpPr>
      <dsp:spPr>
        <a:xfrm rot="4176865">
          <a:off x="1002028" y="4271842"/>
          <a:ext cx="1846194" cy="21840"/>
        </a:xfrm>
        <a:custGeom>
          <a:avLst/>
          <a:gdLst/>
          <a:ahLst/>
          <a:cxnLst/>
          <a:rect l="0" t="0" r="0" b="0"/>
          <a:pathLst>
            <a:path>
              <a:moveTo>
                <a:pt x="0" y="10920"/>
              </a:moveTo>
              <a:lnTo>
                <a:pt x="1846194" y="10920"/>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dirty="0"/>
        </a:p>
      </dsp:txBody>
      <dsp:txXfrm>
        <a:off x="1878971" y="4236607"/>
        <a:ext cx="92309" cy="92309"/>
      </dsp:txXfrm>
    </dsp:sp>
    <dsp:sp modelId="{E432D5B9-4F02-454F-8C30-64B8A0E65D75}">
      <dsp:nvSpPr>
        <dsp:cNvPr id="0" name=""/>
        <dsp:cNvSpPr/>
      </dsp:nvSpPr>
      <dsp:spPr>
        <a:xfrm>
          <a:off x="2246674" y="4747153"/>
          <a:ext cx="1603571" cy="801785"/>
        </a:xfrm>
        <a:prstGeom prst="roundRect">
          <a:avLst>
            <a:gd name="adj" fmla="val 10000"/>
          </a:avLst>
        </a:prstGeom>
        <a:solidFill>
          <a:schemeClr val="dk2">
            <a:hueOff val="0"/>
            <a:satOff val="0"/>
            <a:lumOff val="0"/>
            <a:alphaOff val="0"/>
          </a:schemeClr>
        </a:solidFill>
        <a:ln w="31750" cap="flat" cmpd="sng" algn="ctr">
          <a:solidFill>
            <a:schemeClr val="lt2">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Региональные, федеральные, зарубежные СМИ</a:t>
          </a:r>
          <a:endParaRPr lang="ru-RU" sz="1400" kern="1200" dirty="0"/>
        </a:p>
      </dsp:txBody>
      <dsp:txXfrm>
        <a:off x="2270157" y="4770636"/>
        <a:ext cx="1556605" cy="7548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A83437-63C6-427C-BFC2-9B26CDF42116}" type="datetimeFigureOut">
              <a:rPr lang="ru-RU" smtClean="0"/>
              <a:t>16.07.2014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555E55-C8E2-4E3A-86F3-4A4B7F4E521E}" type="slidenum">
              <a:rPr lang="ru-RU" smtClean="0"/>
              <a:t>‹#›</a:t>
            </a:fld>
            <a:endParaRPr lang="ru-RU" dirty="0"/>
          </a:p>
        </p:txBody>
      </p:sp>
    </p:spTree>
    <p:extLst>
      <p:ext uri="{BB962C8B-B14F-4D97-AF65-F5344CB8AC3E}">
        <p14:creationId xmlns:p14="http://schemas.microsoft.com/office/powerpoint/2010/main" val="3947134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3555E55-C8E2-4E3A-86F3-4A4B7F4E521E}" type="slidenum">
              <a:rPr lang="ru-RU" smtClean="0"/>
              <a:t>6</a:t>
            </a:fld>
            <a:endParaRPr lang="ru-RU" dirty="0"/>
          </a:p>
        </p:txBody>
      </p:sp>
    </p:spTree>
    <p:extLst>
      <p:ext uri="{BB962C8B-B14F-4D97-AF65-F5344CB8AC3E}">
        <p14:creationId xmlns:p14="http://schemas.microsoft.com/office/powerpoint/2010/main" val="343598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D950C827-4DEC-471B-A696-2615AE1FB88E}" type="datetimeFigureOut">
              <a:rPr lang="ru-RU" smtClean="0"/>
              <a:t>16.07.2014</a:t>
            </a:fld>
            <a:endParaRPr lang="ru-RU" dirty="0"/>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dirty="0"/>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730E85E-9B39-40A6-9805-AE69D092ED9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950C827-4DEC-471B-A696-2615AE1FB88E}" type="datetimeFigureOut">
              <a:rPr lang="ru-RU" smtClean="0"/>
              <a:t>16.07.2014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30E85E-9B39-40A6-9805-AE69D092ED9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950C827-4DEC-471B-A696-2615AE1FB88E}" type="datetimeFigureOut">
              <a:rPr lang="ru-RU" smtClean="0"/>
              <a:t>16.07.2014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30E85E-9B39-40A6-9805-AE69D092ED9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950C827-4DEC-471B-A696-2615AE1FB88E}" type="datetimeFigureOut">
              <a:rPr lang="ru-RU" smtClean="0"/>
              <a:t>16.07.2014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30E85E-9B39-40A6-9805-AE69D092ED9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950C827-4DEC-471B-A696-2615AE1FB88E}" type="datetimeFigureOut">
              <a:rPr lang="ru-RU" smtClean="0"/>
              <a:t>16.07.2014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730E85E-9B39-40A6-9805-AE69D092ED9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950C827-4DEC-471B-A696-2615AE1FB88E}" type="datetimeFigureOut">
              <a:rPr lang="ru-RU" smtClean="0"/>
              <a:t>16.07.2014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730E85E-9B39-40A6-9805-AE69D092ED9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D950C827-4DEC-471B-A696-2615AE1FB88E}" type="datetimeFigureOut">
              <a:rPr lang="ru-RU" smtClean="0"/>
              <a:t>16.07.2014</a:t>
            </a:fld>
            <a:endParaRPr lang="ru-RU" dirty="0"/>
          </a:p>
        </p:txBody>
      </p:sp>
      <p:sp>
        <p:nvSpPr>
          <p:cNvPr id="27" name="Номер слайда 26"/>
          <p:cNvSpPr>
            <a:spLocks noGrp="1"/>
          </p:cNvSpPr>
          <p:nvPr>
            <p:ph type="sldNum" sz="quarter" idx="11"/>
          </p:nvPr>
        </p:nvSpPr>
        <p:spPr/>
        <p:txBody>
          <a:bodyPr rtlCol="0"/>
          <a:lstStyle/>
          <a:p>
            <a:fld id="{B730E85E-9B39-40A6-9805-AE69D092ED90}" type="slidenum">
              <a:rPr lang="ru-RU" smtClean="0"/>
              <a:t>‹#›</a:t>
            </a:fld>
            <a:endParaRPr lang="ru-RU" dirty="0"/>
          </a:p>
        </p:txBody>
      </p:sp>
      <p:sp>
        <p:nvSpPr>
          <p:cNvPr id="28" name="Нижний колонтитул 27"/>
          <p:cNvSpPr>
            <a:spLocks noGrp="1"/>
          </p:cNvSpPr>
          <p:nvPr>
            <p:ph type="ftr" sz="quarter" idx="12"/>
          </p:nvPr>
        </p:nvSpPr>
        <p:spPr/>
        <p:txBody>
          <a:bodyPr rtlCol="0"/>
          <a:lstStyle/>
          <a:p>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D950C827-4DEC-471B-A696-2615AE1FB88E}" type="datetimeFigureOut">
              <a:rPr lang="ru-RU" smtClean="0"/>
              <a:t>16.07.2014</a:t>
            </a:fld>
            <a:endParaRPr lang="ru-RU" dirty="0"/>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dirty="0"/>
          </a:p>
        </p:txBody>
      </p:sp>
      <p:sp>
        <p:nvSpPr>
          <p:cNvPr id="5" name="Номер слайда 4"/>
          <p:cNvSpPr>
            <a:spLocks noGrp="1"/>
          </p:cNvSpPr>
          <p:nvPr>
            <p:ph type="sldNum" sz="quarter" idx="12"/>
          </p:nvPr>
        </p:nvSpPr>
        <p:spPr>
          <a:xfrm>
            <a:off x="8174736" y="2272"/>
            <a:ext cx="762000" cy="365760"/>
          </a:xfrm>
        </p:spPr>
        <p:txBody>
          <a:bodyPr/>
          <a:lstStyle/>
          <a:p>
            <a:fld id="{B730E85E-9B39-40A6-9805-AE69D092ED9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50C827-4DEC-471B-A696-2615AE1FB88E}" type="datetimeFigureOut">
              <a:rPr lang="ru-RU" smtClean="0"/>
              <a:t>16.07.2014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730E85E-9B39-40A6-9805-AE69D092ED9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950C827-4DEC-471B-A696-2615AE1FB88E}" type="datetimeFigureOut">
              <a:rPr lang="ru-RU" smtClean="0"/>
              <a:t>16.07.2014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730E85E-9B39-40A6-9805-AE69D092ED9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950C827-4DEC-471B-A696-2615AE1FB88E}" type="datetimeFigureOut">
              <a:rPr lang="ru-RU" smtClean="0"/>
              <a:t>16.07.2014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730E85E-9B39-40A6-9805-AE69D092ED9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950C827-4DEC-471B-A696-2615AE1FB88E}" type="datetimeFigureOut">
              <a:rPr lang="ru-RU" smtClean="0"/>
              <a:t>16.07.2014</a:t>
            </a:fld>
            <a:endParaRPr lang="ru-RU" dirty="0"/>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dirty="0"/>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730E85E-9B39-40A6-9805-AE69D092ED9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2060848"/>
            <a:ext cx="8458200" cy="1470025"/>
          </a:xfrm>
        </p:spPr>
        <p:txBody>
          <a:bodyPr>
            <a:normAutofit fontScale="90000"/>
          </a:bodyPr>
          <a:lstStyle/>
          <a:p>
            <a:r>
              <a:rPr lang="ru-RU" sz="3600" dirty="0"/>
              <a:t>Фестивальная платформа </a:t>
            </a:r>
            <a:r>
              <a:rPr lang="ru-RU" sz="3600" dirty="0" smtClean="0"/>
              <a:t/>
            </a:r>
            <a:br>
              <a:rPr lang="ru-RU" sz="3600" dirty="0" smtClean="0"/>
            </a:br>
            <a:r>
              <a:rPr lang="ru-RU" sz="3600" dirty="0" smtClean="0"/>
              <a:t>«</a:t>
            </a:r>
            <a:r>
              <a:rPr lang="ru-RU" sz="3600" dirty="0"/>
              <a:t>Вкус Владивостока» — фундамент развития событийного турима города</a:t>
            </a:r>
            <a:r>
              <a:rPr lang="ru-RU" dirty="0"/>
              <a:t/>
            </a:r>
            <a:br>
              <a:rPr lang="ru-RU" dirty="0"/>
            </a:br>
            <a:endParaRPr lang="ru-RU" dirty="0"/>
          </a:p>
        </p:txBody>
      </p:sp>
      <p:sp>
        <p:nvSpPr>
          <p:cNvPr id="3" name="Подзаголовок 2"/>
          <p:cNvSpPr>
            <a:spLocks noGrp="1"/>
          </p:cNvSpPr>
          <p:nvPr>
            <p:ph type="subTitle" idx="1"/>
          </p:nvPr>
        </p:nvSpPr>
        <p:spPr>
          <a:xfrm>
            <a:off x="251520" y="4221088"/>
            <a:ext cx="4953000" cy="2088232"/>
          </a:xfrm>
        </p:spPr>
        <p:txBody>
          <a:bodyPr>
            <a:normAutofit fontScale="70000" lnSpcReduction="20000"/>
          </a:bodyPr>
          <a:lstStyle/>
          <a:p>
            <a:pPr algn="just"/>
            <a:r>
              <a:rPr lang="ru-RU" dirty="0" smtClean="0">
                <a:cs typeface="Arial" pitchFamily="34" charset="0"/>
              </a:rPr>
              <a:t>Автор - Общественная </a:t>
            </a:r>
            <a:r>
              <a:rPr lang="ru-RU" dirty="0">
                <a:cs typeface="Arial" pitchFamily="34" charset="0"/>
              </a:rPr>
              <a:t>инициатива «Тихоокеанская Россия 2050»: </a:t>
            </a:r>
            <a:endParaRPr lang="ru-RU" dirty="0" smtClean="0">
              <a:cs typeface="Arial" pitchFamily="34" charset="0"/>
            </a:endParaRPr>
          </a:p>
          <a:p>
            <a:pPr algn="just"/>
            <a:r>
              <a:rPr lang="ru-RU" dirty="0" smtClean="0">
                <a:cs typeface="Arial" pitchFamily="34" charset="0"/>
              </a:rPr>
              <a:t>Кирилл </a:t>
            </a:r>
            <a:r>
              <a:rPr lang="ru-RU" dirty="0">
                <a:cs typeface="Arial" pitchFamily="34" charset="0"/>
              </a:rPr>
              <a:t>Потапенко (РА «ДВ Регион»), Вячеслав Меркурьев и Ольга Фефер (PR-агентство </a:t>
            </a:r>
            <a:r>
              <a:rPr lang="en-US" dirty="0">
                <a:cs typeface="Arial" pitchFamily="34" charset="0"/>
              </a:rPr>
              <a:t>FEFER</a:t>
            </a:r>
            <a:r>
              <a:rPr lang="ru-RU" dirty="0">
                <a:cs typeface="Arial" pitchFamily="34" charset="0"/>
              </a:rPr>
              <a:t>), Эдуард Рябкин (Би-Эс-Би Медиа), Роман Иванищев (Дальневосточная Ассоциация рестораторов и отельеров, ресторанное агентство «Анонс»)  </a:t>
            </a:r>
          </a:p>
          <a:p>
            <a:endParaRPr lang="ru-RU" dirty="0"/>
          </a:p>
        </p:txBody>
      </p:sp>
    </p:spTree>
    <p:extLst>
      <p:ext uri="{BB962C8B-B14F-4D97-AF65-F5344CB8AC3E}">
        <p14:creationId xmlns:p14="http://schemas.microsoft.com/office/powerpoint/2010/main" val="280747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764704"/>
            <a:ext cx="8640960" cy="5328592"/>
          </a:xfrm>
        </p:spPr>
        <p:txBody>
          <a:bodyPr>
            <a:noAutofit/>
          </a:bodyPr>
          <a:lstStyle/>
          <a:p>
            <a:pPr marL="1588" indent="0" algn="just">
              <a:spcBef>
                <a:spcPts val="600"/>
              </a:spcBef>
              <a:spcAft>
                <a:spcPts val="600"/>
              </a:spcAft>
              <a:buNone/>
            </a:pPr>
            <a:r>
              <a:rPr lang="ru-RU" sz="2200" b="1" dirty="0" smtClean="0"/>
              <a:t>Перманентные </a:t>
            </a:r>
            <a:r>
              <a:rPr lang="ru-RU" sz="2200" b="1" dirty="0"/>
              <a:t>мероприятия </a:t>
            </a:r>
            <a:r>
              <a:rPr lang="ru-RU" sz="2200" dirty="0"/>
              <a:t>— это те события, которые будут проходить красной линией через весь Фестиваль и обеспечат средний стабильный уровень интереса и посещаемости</a:t>
            </a:r>
            <a:r>
              <a:rPr lang="ru-RU" sz="2200" dirty="0" smtClean="0"/>
              <a:t>.</a:t>
            </a:r>
          </a:p>
          <a:p>
            <a:pPr marL="1588" indent="258763" algn="just">
              <a:buNone/>
            </a:pPr>
            <a:r>
              <a:rPr lang="ru-RU" sz="2200" dirty="0"/>
              <a:t>В данном направлении предлагается новое для Владивостока мероприятие — </a:t>
            </a:r>
            <a:r>
              <a:rPr lang="ru-RU" sz="2200" u="sng" dirty="0"/>
              <a:t>еженедельные гастрономические фестивали</a:t>
            </a:r>
            <a:r>
              <a:rPr lang="ru-RU" sz="2200" dirty="0"/>
              <a:t>. </a:t>
            </a:r>
            <a:r>
              <a:rPr lang="ru-RU" sz="2200" dirty="0" smtClean="0"/>
              <a:t>В течение </a:t>
            </a:r>
            <a:r>
              <a:rPr lang="ru-RU" sz="2200" dirty="0"/>
              <a:t>всего </a:t>
            </a:r>
            <a:r>
              <a:rPr lang="ru-RU" sz="2200" dirty="0" smtClean="0"/>
              <a:t>летнего сезона каждая </a:t>
            </a:r>
            <a:r>
              <a:rPr lang="ru-RU" sz="2200" dirty="0"/>
              <a:t>неделя будет посвящаться конкретной кухне </a:t>
            </a:r>
            <a:r>
              <a:rPr lang="ru-RU" sz="2200" dirty="0" smtClean="0"/>
              <a:t>(дальневосточной</a:t>
            </a:r>
            <a:r>
              <a:rPr lang="ru-RU" sz="2200" dirty="0"/>
              <a:t>, «морской», удэгейской, домашней русской, корейской, китайской и пр.). </a:t>
            </a:r>
          </a:p>
        </p:txBody>
      </p:sp>
      <p:pic>
        <p:nvPicPr>
          <p:cNvPr id="3074" name="Picture 2" descr="http://www.2do2go.ru/uploads/full/82c07c8569da9b9f47cdca5d476ced6c_w960_h20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2" y="3999909"/>
            <a:ext cx="2641051" cy="1760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cdn2.img22.ria.ru/images/42615/69/4261569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039" y="4437112"/>
            <a:ext cx="3123284" cy="17698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http://sukharenko.com/wp-content/uploads/2014/06/4824b5ff-d534-463a-83a4-6b70db6f5f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6949" y="4840327"/>
            <a:ext cx="2861444" cy="1840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291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764704"/>
            <a:ext cx="8640960" cy="5328592"/>
          </a:xfrm>
        </p:spPr>
        <p:txBody>
          <a:bodyPr>
            <a:noAutofit/>
          </a:bodyPr>
          <a:lstStyle/>
          <a:p>
            <a:pPr marL="109728" indent="0" algn="just">
              <a:spcBef>
                <a:spcPts val="600"/>
              </a:spcBef>
              <a:spcAft>
                <a:spcPts val="600"/>
              </a:spcAft>
              <a:buNone/>
            </a:pPr>
            <a:r>
              <a:rPr lang="ru-RU" sz="2200" b="1" dirty="0"/>
              <a:t>Локальные, камерные события </a:t>
            </a:r>
            <a:r>
              <a:rPr lang="ru-RU" sz="2200" dirty="0"/>
              <a:t>— это те события, которые позволят сделать программу насыщенной и специфической (за счет охвата многообразия тем</a:t>
            </a:r>
            <a:r>
              <a:rPr lang="ru-RU" sz="2200" dirty="0" smtClean="0"/>
              <a:t>): маркеты</a:t>
            </a:r>
            <a:r>
              <a:rPr lang="ru-RU" sz="2200" dirty="0"/>
              <a:t>, выставки, перформансы, акции, круглые столы, образовательные мероприятия — например, серия бесплатных публичных лекций (в рамках отдельной площадки) с интересными людьми Владивостока, а также с экс-владивостокцами, которые добились успеха в различных </a:t>
            </a:r>
            <a:r>
              <a:rPr lang="ru-RU" sz="2200" dirty="0" smtClean="0"/>
              <a:t>сферах.</a:t>
            </a:r>
            <a:endParaRPr lang="ru-RU" sz="2200" dirty="0"/>
          </a:p>
        </p:txBody>
      </p:sp>
      <p:pic>
        <p:nvPicPr>
          <p:cNvPr id="2050" name="Picture 2" descr="https://pp.vk.me/c616921/v616921786/11a9c/iXSwuexbrD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7" y="4961114"/>
            <a:ext cx="2802473" cy="18698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s://pp.vk.me/c419420/v419420448/a81e/BnVopFVJdQ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678" y="4365104"/>
            <a:ext cx="2842975" cy="18968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s://pp.vk.me/c406827/v406827822/5a89/uZg_aK0oyS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450" y="3573016"/>
            <a:ext cx="3174550" cy="2118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775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836712"/>
            <a:ext cx="8856984" cy="1066800"/>
          </a:xfrm>
        </p:spPr>
        <p:txBody>
          <a:bodyPr>
            <a:normAutofit/>
          </a:bodyPr>
          <a:lstStyle/>
          <a:p>
            <a:r>
              <a:rPr lang="en-US" sz="2400" dirty="0"/>
              <a:t>II</a:t>
            </a:r>
            <a:r>
              <a:rPr lang="ru-RU" sz="2400" dirty="0"/>
              <a:t>. Создание стационарной площадки</a:t>
            </a:r>
            <a:r>
              <a:rPr lang="ru-RU" sz="2700" dirty="0"/>
              <a:t/>
            </a:r>
            <a:br>
              <a:rPr lang="ru-RU" sz="2700" dirty="0"/>
            </a:br>
            <a:endParaRPr lang="ru-RU" sz="2700" dirty="0"/>
          </a:p>
        </p:txBody>
      </p:sp>
      <p:sp>
        <p:nvSpPr>
          <p:cNvPr id="3" name="Объект 2"/>
          <p:cNvSpPr>
            <a:spLocks noGrp="1"/>
          </p:cNvSpPr>
          <p:nvPr>
            <p:ph idx="1"/>
          </p:nvPr>
        </p:nvSpPr>
        <p:spPr>
          <a:xfrm>
            <a:off x="179512" y="1700808"/>
            <a:ext cx="8640960" cy="2016224"/>
          </a:xfrm>
        </p:spPr>
        <p:txBody>
          <a:bodyPr>
            <a:normAutofit/>
          </a:bodyPr>
          <a:lstStyle/>
          <a:p>
            <a:pPr marL="109728" indent="0" algn="just">
              <a:buNone/>
            </a:pPr>
            <a:r>
              <a:rPr lang="ru-RU" sz="2000" dirty="0"/>
              <a:t>Предполагается, что мероприятия всей программы могут проходить в  разных местах, но большая часть событий должна базироваться на единой стационарной площадке, которая будет состоять из сцены с необходимым качественным оборудованием, фудкортом, информационным павильоном для туристов, а также других дополнительных площадок для активностей. </a:t>
            </a:r>
          </a:p>
          <a:p>
            <a:endParaRPr lang="ru-RU" dirty="0"/>
          </a:p>
        </p:txBody>
      </p:sp>
      <p:pic>
        <p:nvPicPr>
          <p:cNvPr id="3076" name="Picture 4" descr="http://img-fotki.yandex.ru/get/6411/34794057.4fb/0_924d8_d690e7c1_X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771"/>
          <a:stretch/>
        </p:blipFill>
        <p:spPr bwMode="auto">
          <a:xfrm>
            <a:off x="3131840" y="4365104"/>
            <a:ext cx="2959243" cy="191110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bbqmag.ru/img/news/20091023/77_10_big.jpg"/>
          <p:cNvPicPr>
            <a:picLocks noChangeAspect="1" noChangeArrowheads="1"/>
          </p:cNvPicPr>
          <p:nvPr/>
        </p:nvPicPr>
        <p:blipFill rotWithShape="1">
          <a:blip r:embed="rId3">
            <a:extLst>
              <a:ext uri="{28A0092B-C50C-407E-A947-70E740481C1C}">
                <a14:useLocalDpi xmlns:a14="http://schemas.microsoft.com/office/drawing/2010/main" val="0"/>
              </a:ext>
            </a:extLst>
          </a:blip>
          <a:srcRect r="1151"/>
          <a:stretch/>
        </p:blipFill>
        <p:spPr bwMode="auto">
          <a:xfrm>
            <a:off x="6228184" y="4385513"/>
            <a:ext cx="2799084" cy="189069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deita.ru/upload/iblock/c61/840532_l.jpg"/>
          <p:cNvPicPr>
            <a:picLocks noChangeAspect="1" noChangeArrowheads="1"/>
          </p:cNvPicPr>
          <p:nvPr/>
        </p:nvPicPr>
        <p:blipFill rotWithShape="1">
          <a:blip r:embed="rId4">
            <a:extLst>
              <a:ext uri="{28A0092B-C50C-407E-A947-70E740481C1C}">
                <a14:useLocalDpi xmlns:a14="http://schemas.microsoft.com/office/drawing/2010/main" val="0"/>
              </a:ext>
            </a:extLst>
          </a:blip>
          <a:srcRect l="3906"/>
          <a:stretch/>
        </p:blipFill>
        <p:spPr bwMode="auto">
          <a:xfrm>
            <a:off x="162232" y="4398129"/>
            <a:ext cx="2819722" cy="1911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695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836712"/>
            <a:ext cx="8856984" cy="1066800"/>
          </a:xfrm>
        </p:spPr>
        <p:txBody>
          <a:bodyPr>
            <a:normAutofit/>
          </a:bodyPr>
          <a:lstStyle/>
          <a:p>
            <a:r>
              <a:rPr lang="en-US" sz="2400" dirty="0"/>
              <a:t>III</a:t>
            </a:r>
            <a:r>
              <a:rPr lang="ru-RU" sz="2400" dirty="0"/>
              <a:t>. Создание коммуникационной платформы</a:t>
            </a:r>
            <a:r>
              <a:rPr lang="ru-RU" sz="2700" dirty="0"/>
              <a:t/>
            </a:r>
            <a:br>
              <a:rPr lang="ru-RU" sz="2700" dirty="0"/>
            </a:br>
            <a:endParaRPr lang="ru-RU" sz="2700" dirty="0"/>
          </a:p>
        </p:txBody>
      </p:sp>
      <p:sp>
        <p:nvSpPr>
          <p:cNvPr id="3" name="Объект 2"/>
          <p:cNvSpPr>
            <a:spLocks noGrp="1"/>
          </p:cNvSpPr>
          <p:nvPr>
            <p:ph idx="1"/>
          </p:nvPr>
        </p:nvSpPr>
        <p:spPr>
          <a:xfrm>
            <a:off x="179512" y="1700808"/>
            <a:ext cx="8793360" cy="4968552"/>
          </a:xfrm>
        </p:spPr>
        <p:txBody>
          <a:bodyPr>
            <a:normAutofit fontScale="85000" lnSpcReduction="10000"/>
          </a:bodyPr>
          <a:lstStyle/>
          <a:p>
            <a:pPr marL="109728" indent="0">
              <a:lnSpc>
                <a:spcPct val="110000"/>
              </a:lnSpc>
              <a:spcBef>
                <a:spcPts val="600"/>
              </a:spcBef>
              <a:spcAft>
                <a:spcPts val="600"/>
              </a:spcAft>
              <a:buNone/>
            </a:pPr>
            <a:r>
              <a:rPr lang="ru-RU" sz="2200" dirty="0"/>
              <a:t>Основой функционирования Фестиваля станут единый управленческий орган, который будет оказывать менеджерскую и консультационную помощь группам организаторов, и общая коммуникационная платформа. </a:t>
            </a:r>
            <a:endParaRPr lang="ru-RU" sz="2200" dirty="0" smtClean="0"/>
          </a:p>
          <a:p>
            <a:pPr marL="109728" indent="0">
              <a:lnSpc>
                <a:spcPct val="110000"/>
              </a:lnSpc>
              <a:spcBef>
                <a:spcPts val="600"/>
              </a:spcBef>
              <a:spcAft>
                <a:spcPts val="600"/>
              </a:spcAft>
              <a:buNone/>
            </a:pPr>
            <a:r>
              <a:rPr lang="ru-RU" sz="2200" dirty="0" smtClean="0"/>
              <a:t>В </a:t>
            </a:r>
            <a:r>
              <a:rPr lang="ru-RU" sz="2200" dirty="0"/>
              <a:t>рамках Фестиваля будет сформировано мощное подразделение (например, департамент внешних коммуникаций), отвечающее за </a:t>
            </a:r>
            <a:r>
              <a:rPr lang="en-US" sz="2200" dirty="0"/>
              <a:t>PR</a:t>
            </a:r>
            <a:r>
              <a:rPr lang="ru-RU" sz="2200" dirty="0"/>
              <a:t>-поддержку </a:t>
            </a:r>
            <a:r>
              <a:rPr lang="ru-RU" sz="2200" dirty="0" smtClean="0"/>
              <a:t>мероприятия:</a:t>
            </a:r>
          </a:p>
          <a:p>
            <a:pPr marL="109728" indent="0">
              <a:lnSpc>
                <a:spcPct val="110000"/>
              </a:lnSpc>
              <a:spcBef>
                <a:spcPts val="600"/>
              </a:spcBef>
              <a:spcAft>
                <a:spcPts val="600"/>
              </a:spcAft>
              <a:buNone/>
            </a:pPr>
            <a:r>
              <a:rPr lang="ru-RU" sz="2200" dirty="0" smtClean="0"/>
              <a:t>- Сайт </a:t>
            </a:r>
            <a:r>
              <a:rPr lang="ru-RU" sz="2200" dirty="0"/>
              <a:t>фестиваля на нескольких языках</a:t>
            </a:r>
          </a:p>
          <a:p>
            <a:pPr marL="109728" indent="0">
              <a:lnSpc>
                <a:spcPct val="110000"/>
              </a:lnSpc>
              <a:spcBef>
                <a:spcPts val="600"/>
              </a:spcBef>
              <a:spcAft>
                <a:spcPts val="600"/>
              </a:spcAft>
              <a:buNone/>
            </a:pPr>
            <a:r>
              <a:rPr lang="ru-RU" sz="2200" dirty="0" smtClean="0"/>
              <a:t>- Группы </a:t>
            </a:r>
            <a:r>
              <a:rPr lang="ru-RU" sz="2200" dirty="0"/>
              <a:t>в социальных сетях</a:t>
            </a:r>
          </a:p>
          <a:p>
            <a:pPr marL="109728" indent="0">
              <a:lnSpc>
                <a:spcPct val="110000"/>
              </a:lnSpc>
              <a:spcBef>
                <a:spcPts val="600"/>
              </a:spcBef>
              <a:spcAft>
                <a:spcPts val="600"/>
              </a:spcAft>
              <a:buNone/>
            </a:pPr>
            <a:r>
              <a:rPr lang="ru-RU" sz="2200" dirty="0" smtClean="0"/>
              <a:t>- Взаимодействие </a:t>
            </a:r>
            <a:r>
              <a:rPr lang="ru-RU" sz="2200" dirty="0"/>
              <a:t>со СМИ (пресс-релизы, организации пресс-мероприятий, технологии информационной поддержки</a:t>
            </a:r>
            <a:r>
              <a:rPr lang="ru-RU" sz="2200" dirty="0" smtClean="0"/>
              <a:t>)</a:t>
            </a:r>
          </a:p>
          <a:p>
            <a:pPr marL="109728" indent="0">
              <a:lnSpc>
                <a:spcPct val="110000"/>
              </a:lnSpc>
              <a:spcBef>
                <a:spcPts val="600"/>
              </a:spcBef>
              <a:spcAft>
                <a:spcPts val="600"/>
              </a:spcAft>
              <a:buNone/>
            </a:pPr>
            <a:r>
              <a:rPr lang="ru-RU" sz="2200" dirty="0" smtClean="0"/>
              <a:t>- Взаимодействие со </a:t>
            </a:r>
            <a:r>
              <a:rPr lang="ru-RU" sz="2200" dirty="0"/>
              <a:t>всеми необходимыми аудиториями с использованием большого комплекса рекламных и </a:t>
            </a:r>
            <a:r>
              <a:rPr lang="en-US" sz="2200" dirty="0"/>
              <a:t>PR</a:t>
            </a:r>
            <a:r>
              <a:rPr lang="ru-RU" sz="2200" dirty="0"/>
              <a:t>-инструментов (например, регулярный выпуск массового корпоративного издания </a:t>
            </a:r>
            <a:r>
              <a:rPr lang="ru-RU" sz="2200" dirty="0" smtClean="0"/>
              <a:t>Фестиваля)</a:t>
            </a:r>
            <a:endParaRPr lang="ru-RU" sz="2200" dirty="0"/>
          </a:p>
          <a:p>
            <a:pPr marL="109728" indent="0">
              <a:lnSpc>
                <a:spcPct val="110000"/>
              </a:lnSpc>
              <a:spcBef>
                <a:spcPts val="600"/>
              </a:spcBef>
              <a:spcAft>
                <a:spcPts val="600"/>
              </a:spcAft>
              <a:buNone/>
            </a:pPr>
            <a:endParaRPr lang="ru-RU" sz="2000" dirty="0"/>
          </a:p>
          <a:p>
            <a:pPr marL="109728" indent="0">
              <a:lnSpc>
                <a:spcPct val="110000"/>
              </a:lnSpc>
              <a:spcBef>
                <a:spcPts val="600"/>
              </a:spcBef>
              <a:spcAft>
                <a:spcPts val="600"/>
              </a:spcAft>
              <a:buNone/>
            </a:pPr>
            <a:endParaRPr lang="ru-RU" dirty="0"/>
          </a:p>
        </p:txBody>
      </p:sp>
      <p:sp>
        <p:nvSpPr>
          <p:cNvPr id="7" name="Объект 2"/>
          <p:cNvSpPr txBox="1">
            <a:spLocks/>
          </p:cNvSpPr>
          <p:nvPr/>
        </p:nvSpPr>
        <p:spPr>
          <a:xfrm>
            <a:off x="331912" y="3501008"/>
            <a:ext cx="8640960" cy="1440160"/>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Font typeface="Georgia"/>
              <a:buNone/>
            </a:pPr>
            <a:endParaRPr lang="ru-RU" dirty="0"/>
          </a:p>
        </p:txBody>
      </p:sp>
    </p:spTree>
    <p:extLst>
      <p:ext uri="{BB962C8B-B14F-4D97-AF65-F5344CB8AC3E}">
        <p14:creationId xmlns:p14="http://schemas.microsoft.com/office/powerpoint/2010/main" val="3360532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76672"/>
            <a:ext cx="8229600" cy="1066800"/>
          </a:xfrm>
        </p:spPr>
        <p:txBody>
          <a:bodyPr>
            <a:normAutofit/>
          </a:bodyPr>
          <a:lstStyle/>
          <a:p>
            <a:pPr algn="r"/>
            <a:r>
              <a:rPr lang="ru-RU" sz="3200" b="1" dirty="0"/>
              <a:t>Результат/Перспективы развития</a:t>
            </a:r>
            <a:endParaRPr lang="ru-RU" sz="3200" dirty="0"/>
          </a:p>
        </p:txBody>
      </p:sp>
      <p:sp>
        <p:nvSpPr>
          <p:cNvPr id="3" name="Объект 2"/>
          <p:cNvSpPr>
            <a:spLocks noGrp="1"/>
          </p:cNvSpPr>
          <p:nvPr>
            <p:ph idx="1"/>
          </p:nvPr>
        </p:nvSpPr>
        <p:spPr>
          <a:xfrm>
            <a:off x="395536" y="1412776"/>
            <a:ext cx="8229600" cy="4325112"/>
          </a:xfrm>
        </p:spPr>
        <p:txBody>
          <a:bodyPr>
            <a:normAutofit/>
          </a:bodyPr>
          <a:lstStyle/>
          <a:p>
            <a:pPr marL="109538" indent="427038" algn="just">
              <a:spcBef>
                <a:spcPts val="600"/>
              </a:spcBef>
              <a:spcAft>
                <a:spcPts val="600"/>
              </a:spcAft>
              <a:buNone/>
            </a:pPr>
            <a:endParaRPr lang="ru-RU" sz="2000" dirty="0" smtClean="0"/>
          </a:p>
          <a:p>
            <a:pPr marL="109538" indent="427038" algn="just">
              <a:spcBef>
                <a:spcPts val="600"/>
              </a:spcBef>
              <a:spcAft>
                <a:spcPts val="600"/>
              </a:spcAft>
              <a:buNone/>
            </a:pPr>
            <a:r>
              <a:rPr lang="ru-RU" sz="2000" dirty="0" smtClean="0"/>
              <a:t>С </a:t>
            </a:r>
            <a:r>
              <a:rPr lang="ru-RU" sz="2000" dirty="0"/>
              <a:t>точки зрения позиционирования города планируется получить не менее 7 000 – 10 000 публикаций, посвященных фестивалю «Вкус Владивостока» и его локальным событиям, в региональных, федеральных и зарубежных СМИ. </a:t>
            </a:r>
          </a:p>
          <a:p>
            <a:pPr marL="109538" indent="427038" algn="just">
              <a:spcBef>
                <a:spcPts val="600"/>
              </a:spcBef>
              <a:spcAft>
                <a:spcPts val="600"/>
              </a:spcAft>
              <a:buNone/>
            </a:pPr>
            <a:r>
              <a:rPr lang="ru-RU" sz="2000" dirty="0"/>
              <a:t>Фестиваль «Вкус Владивостока» обладает хорошим потенциалом уже в первый год своей реализации стать ключевым фактором развития событийного туризма региона и роста туристической привлекательности Владивостока. </a:t>
            </a:r>
          </a:p>
          <a:p>
            <a:endParaRPr lang="ru-RU" dirty="0"/>
          </a:p>
        </p:txBody>
      </p:sp>
      <p:pic>
        <p:nvPicPr>
          <p:cNvPr id="4098" name="Picture 2" descr="http://www.sportprimorye.ru/uploads/posts/2012-02/1329361264_bot-sho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162" y="4980946"/>
            <a:ext cx="273977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disru.ucoz.ru/_nw/5/6716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984"/>
          <a:stretch/>
        </p:blipFill>
        <p:spPr bwMode="auto">
          <a:xfrm>
            <a:off x="3235757" y="5007967"/>
            <a:ext cx="2891117" cy="180178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primamedia.ru/f/big/345/3445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8099" y="4994456"/>
            <a:ext cx="2402373" cy="180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689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p:txBody>
          <a:bodyPr/>
          <a:lstStyle/>
          <a:p>
            <a:r>
              <a:rPr lang="ru-RU" sz="3400" dirty="0"/>
              <a:t>Спасибо за внимание!</a:t>
            </a:r>
            <a:r>
              <a:rPr lang="ru-RU" dirty="0"/>
              <a:t/>
            </a:r>
            <a:br>
              <a:rPr lang="ru-RU" dirty="0"/>
            </a:br>
            <a:endParaRPr lang="ru-RU" dirty="0"/>
          </a:p>
        </p:txBody>
      </p:sp>
    </p:spTree>
    <p:extLst>
      <p:ext uri="{BB962C8B-B14F-4D97-AF65-F5344CB8AC3E}">
        <p14:creationId xmlns:p14="http://schemas.microsoft.com/office/powerpoint/2010/main" val="406226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9689" y="1196752"/>
            <a:ext cx="8568952" cy="1200329"/>
          </a:xfrm>
          <a:prstGeom prst="rect">
            <a:avLst/>
          </a:prstGeom>
          <a:noFill/>
        </p:spPr>
        <p:txBody>
          <a:bodyPr wrap="square" rtlCol="0">
            <a:spAutoFit/>
          </a:bodyPr>
          <a:lstStyle/>
          <a:p>
            <a:pPr algn="just"/>
            <a:r>
              <a:rPr lang="ru-RU" dirty="0" smtClean="0"/>
              <a:t> </a:t>
            </a:r>
            <a:r>
              <a:rPr lang="ru-RU" sz="3600" dirty="0"/>
              <a:t>393 048 </a:t>
            </a:r>
            <a:r>
              <a:rPr lang="ru-RU" dirty="0" smtClean="0"/>
              <a:t>зарубежных граждан посетили Приморский </a:t>
            </a:r>
            <a:r>
              <a:rPr lang="ru-RU" dirty="0"/>
              <a:t>край в 2013 </a:t>
            </a:r>
            <a:r>
              <a:rPr lang="ru-RU" dirty="0" smtClean="0"/>
              <a:t>году, </a:t>
            </a:r>
            <a:r>
              <a:rPr lang="ru-RU" dirty="0"/>
              <a:t>из </a:t>
            </a:r>
            <a:r>
              <a:rPr lang="ru-RU" dirty="0" smtClean="0"/>
              <a:t>них </a:t>
            </a:r>
            <a:r>
              <a:rPr lang="ru-RU" sz="3600" dirty="0" smtClean="0"/>
              <a:t>104 </a:t>
            </a:r>
            <a:r>
              <a:rPr lang="ru-RU" sz="3600" dirty="0"/>
              <a:t>000 </a:t>
            </a:r>
            <a:r>
              <a:rPr lang="ru-RU" dirty="0" smtClean="0"/>
              <a:t>человек </a:t>
            </a:r>
            <a:r>
              <a:rPr lang="ru-RU" dirty="0"/>
              <a:t>въехали </a:t>
            </a:r>
            <a:r>
              <a:rPr lang="ru-RU" dirty="0" smtClean="0"/>
              <a:t>с </a:t>
            </a:r>
            <a:r>
              <a:rPr lang="ru-RU" dirty="0"/>
              <a:t>туристическими </a:t>
            </a:r>
            <a:r>
              <a:rPr lang="ru-RU" dirty="0" smtClean="0"/>
              <a:t>целями.</a:t>
            </a:r>
            <a:endParaRPr lang="ru-RU" dirty="0"/>
          </a:p>
        </p:txBody>
      </p:sp>
      <p:sp>
        <p:nvSpPr>
          <p:cNvPr id="9" name="TextBox 8"/>
          <p:cNvSpPr txBox="1"/>
          <p:nvPr/>
        </p:nvSpPr>
        <p:spPr>
          <a:xfrm>
            <a:off x="269689" y="2708920"/>
            <a:ext cx="8484398" cy="1200329"/>
          </a:xfrm>
          <a:prstGeom prst="rect">
            <a:avLst/>
          </a:prstGeom>
          <a:noFill/>
          <a:ln w="25400">
            <a:solidFill>
              <a:schemeClr val="accent1"/>
            </a:solidFill>
          </a:ln>
        </p:spPr>
        <p:txBody>
          <a:bodyPr wrap="square" rtlCol="0">
            <a:spAutoFit/>
          </a:bodyPr>
          <a:lstStyle/>
          <a:p>
            <a:pPr algn="just"/>
            <a:r>
              <a:rPr lang="ru-RU" dirty="0" smtClean="0"/>
              <a:t>Задача </a:t>
            </a:r>
            <a:r>
              <a:rPr lang="ru-RU" dirty="0"/>
              <a:t>региональной власти на ближайшие годы — увеличить турпоток до </a:t>
            </a:r>
            <a:r>
              <a:rPr lang="ru-RU" sz="3600" dirty="0" smtClean="0"/>
              <a:t>10 000 000 -12 000 000  </a:t>
            </a:r>
            <a:r>
              <a:rPr lang="ru-RU" dirty="0"/>
              <a:t>человек в </a:t>
            </a:r>
            <a:r>
              <a:rPr lang="ru-RU" dirty="0" smtClean="0"/>
              <a:t>год</a:t>
            </a:r>
            <a:endParaRPr lang="en-US" dirty="0" smtClean="0"/>
          </a:p>
          <a:p>
            <a:pPr algn="r"/>
            <a:r>
              <a:rPr lang="ru-RU" dirty="0" smtClean="0"/>
              <a:t>В.В. Миклушевский</a:t>
            </a:r>
            <a:endParaRPr lang="ru-RU" dirty="0"/>
          </a:p>
        </p:txBody>
      </p:sp>
      <p:sp>
        <p:nvSpPr>
          <p:cNvPr id="5" name="Заголовок 1"/>
          <p:cNvSpPr>
            <a:spLocks noGrp="1"/>
          </p:cNvSpPr>
          <p:nvPr>
            <p:ph type="title"/>
          </p:nvPr>
        </p:nvSpPr>
        <p:spPr>
          <a:xfrm>
            <a:off x="467544" y="476672"/>
            <a:ext cx="8229600" cy="864096"/>
          </a:xfrm>
        </p:spPr>
        <p:txBody>
          <a:bodyPr>
            <a:normAutofit/>
          </a:bodyPr>
          <a:lstStyle/>
          <a:p>
            <a:pPr algn="r"/>
            <a:r>
              <a:rPr lang="ru-RU" sz="3200" dirty="0" smtClean="0"/>
              <a:t>Проблематика</a:t>
            </a:r>
            <a:endParaRPr lang="ru-RU" sz="3200" dirty="0"/>
          </a:p>
        </p:txBody>
      </p:sp>
      <p:sp>
        <p:nvSpPr>
          <p:cNvPr id="6" name="TextBox 5"/>
          <p:cNvSpPr txBox="1"/>
          <p:nvPr/>
        </p:nvSpPr>
        <p:spPr>
          <a:xfrm>
            <a:off x="227412" y="4077072"/>
            <a:ext cx="8568952" cy="2862322"/>
          </a:xfrm>
          <a:prstGeom prst="rect">
            <a:avLst/>
          </a:prstGeom>
          <a:noFill/>
        </p:spPr>
        <p:txBody>
          <a:bodyPr wrap="square" rtlCol="0">
            <a:spAutoFit/>
          </a:bodyPr>
          <a:lstStyle/>
          <a:p>
            <a:pPr algn="just"/>
            <a:r>
              <a:rPr lang="ru-RU" dirty="0" smtClean="0"/>
              <a:t> </a:t>
            </a:r>
            <a:r>
              <a:rPr lang="ru-RU" dirty="0"/>
              <a:t>Логично предположить, что большая часть </a:t>
            </a:r>
            <a:r>
              <a:rPr lang="ru-RU" dirty="0" smtClean="0"/>
              <a:t>из планируемого потока в миллионы человек должна </a:t>
            </a:r>
            <a:r>
              <a:rPr lang="ru-RU" dirty="0"/>
              <a:t>прийтись на Владивосток</a:t>
            </a:r>
            <a:r>
              <a:rPr lang="ru-RU" dirty="0" smtClean="0"/>
              <a:t>.</a:t>
            </a:r>
          </a:p>
          <a:p>
            <a:pPr algn="just"/>
            <a:endParaRPr lang="ru-RU" dirty="0" smtClean="0"/>
          </a:p>
          <a:p>
            <a:pPr algn="just"/>
            <a:r>
              <a:rPr lang="ru-RU" dirty="0"/>
              <a:t>В этом контексте одним из факторов развития туристической привлекательности города или региона должен стать событийный </a:t>
            </a:r>
            <a:r>
              <a:rPr lang="ru-RU" dirty="0" smtClean="0"/>
              <a:t>туризм. Однако довольно </a:t>
            </a:r>
            <a:r>
              <a:rPr lang="ru-RU" dirty="0"/>
              <a:t>большое количество проводимых </a:t>
            </a:r>
            <a:r>
              <a:rPr lang="ru-RU" dirty="0" smtClean="0"/>
              <a:t>мероприятий Во Владивостоке  не </a:t>
            </a:r>
            <a:r>
              <a:rPr lang="ru-RU" dirty="0"/>
              <a:t>в полной мере реализуют свой потенциал как с точки зрения качественного развития, так и с точки зрения привлечения внимания туристов. </a:t>
            </a:r>
          </a:p>
          <a:p>
            <a:pPr algn="just"/>
            <a:endParaRPr lang="ru-RU" dirty="0"/>
          </a:p>
        </p:txBody>
      </p:sp>
    </p:spTree>
    <p:extLst>
      <p:ext uri="{BB962C8B-B14F-4D97-AF65-F5344CB8AC3E}">
        <p14:creationId xmlns:p14="http://schemas.microsoft.com/office/powerpoint/2010/main" val="111892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066800"/>
          </a:xfrm>
        </p:spPr>
        <p:txBody>
          <a:bodyPr>
            <a:normAutofit/>
          </a:bodyPr>
          <a:lstStyle/>
          <a:p>
            <a:pPr algn="r"/>
            <a:r>
              <a:rPr lang="ru-RU" sz="3200" dirty="0" smtClean="0"/>
              <a:t>Актуальность</a:t>
            </a:r>
            <a:endParaRPr lang="ru-RU" sz="3200" dirty="0"/>
          </a:p>
        </p:txBody>
      </p:sp>
      <p:sp>
        <p:nvSpPr>
          <p:cNvPr id="4" name="Скругленный прямоугольник 3"/>
          <p:cNvSpPr/>
          <p:nvPr/>
        </p:nvSpPr>
        <p:spPr>
          <a:xfrm>
            <a:off x="323528" y="1484784"/>
            <a:ext cx="864096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cs typeface="Arial" pitchFamily="34" charset="0"/>
              </a:rPr>
              <a:t>Владивосток </a:t>
            </a:r>
            <a:r>
              <a:rPr lang="ru-RU" dirty="0" smtClean="0">
                <a:cs typeface="Arial" pitchFamily="34" charset="0"/>
              </a:rPr>
              <a:t>обладает событийной базой мероприятий, </a:t>
            </a:r>
            <a:r>
              <a:rPr lang="ru-RU" dirty="0">
                <a:cs typeface="Arial" pitchFamily="34" charset="0"/>
              </a:rPr>
              <a:t>которые нуждаются в стратегическом осмыслении и переформатировании в более продуктивный для туристической привлекательности города вид</a:t>
            </a:r>
          </a:p>
        </p:txBody>
      </p:sp>
      <p:sp>
        <p:nvSpPr>
          <p:cNvPr id="10" name="Скругленный прямоугольник 9"/>
          <p:cNvSpPr/>
          <p:nvPr/>
        </p:nvSpPr>
        <p:spPr>
          <a:xfrm>
            <a:off x="323429" y="4005064"/>
            <a:ext cx="864096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В 2015 году Владивостоку исполняется 155 </a:t>
            </a:r>
            <a:r>
              <a:rPr lang="ru-RU" dirty="0" smtClean="0"/>
              <a:t>лет - это отличный концептуальный ресурс </a:t>
            </a:r>
            <a:r>
              <a:rPr lang="ru-RU" dirty="0"/>
              <a:t>для </a:t>
            </a:r>
            <a:r>
              <a:rPr lang="ru-RU" dirty="0" smtClean="0"/>
              <a:t>изменения </a:t>
            </a:r>
            <a:r>
              <a:rPr lang="ru-RU" dirty="0"/>
              <a:t>ситуации в рамках повышения туристической привлекательности и развития событийного туризма</a:t>
            </a:r>
          </a:p>
        </p:txBody>
      </p:sp>
      <p:sp>
        <p:nvSpPr>
          <p:cNvPr id="11" name="Скругленный прямоугольник 10"/>
          <p:cNvSpPr/>
          <p:nvPr/>
        </p:nvSpPr>
        <p:spPr>
          <a:xfrm>
            <a:off x="323429" y="5341404"/>
            <a:ext cx="8640960" cy="10399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Для развития событийного туризма и туристического потенциала Владивостоку необходима единая организационная, концептуальная и коммуникационная </a:t>
            </a:r>
            <a:r>
              <a:rPr lang="ru-RU" dirty="0" smtClean="0"/>
              <a:t>платформа</a:t>
            </a:r>
            <a:endParaRPr lang="ru-RU" dirty="0"/>
          </a:p>
        </p:txBody>
      </p:sp>
      <p:sp>
        <p:nvSpPr>
          <p:cNvPr id="13" name="Скругленный прямоугольник 12"/>
          <p:cNvSpPr/>
          <p:nvPr/>
        </p:nvSpPr>
        <p:spPr>
          <a:xfrm>
            <a:off x="323528" y="2659892"/>
            <a:ext cx="8640960" cy="1057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cs typeface="Arial" pitchFamily="34" charset="0"/>
              </a:rPr>
              <a:t>Молодые организаторы имеют большое количество идей, которые могут оказать положительное влияние на туристическую привлекательность города и возможность самореализации авторов </a:t>
            </a:r>
            <a:r>
              <a:rPr lang="ru-RU" dirty="0">
                <a:cs typeface="Arial" pitchFamily="34" charset="0"/>
              </a:rPr>
              <a:t>во </a:t>
            </a:r>
            <a:r>
              <a:rPr lang="ru-RU" dirty="0" smtClean="0">
                <a:cs typeface="Arial" pitchFamily="34" charset="0"/>
              </a:rPr>
              <a:t>Владивостоке</a:t>
            </a:r>
            <a:endParaRPr lang="ru-RU" dirty="0">
              <a:cs typeface="Arial" pitchFamily="34" charset="0"/>
            </a:endParaRPr>
          </a:p>
        </p:txBody>
      </p:sp>
    </p:spTree>
    <p:extLst>
      <p:ext uri="{BB962C8B-B14F-4D97-AF65-F5344CB8AC3E}">
        <p14:creationId xmlns:p14="http://schemas.microsoft.com/office/powerpoint/2010/main" val="3308715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3528" y="620688"/>
            <a:ext cx="8568952" cy="1631216"/>
          </a:xfrm>
          <a:prstGeom prst="rect">
            <a:avLst/>
          </a:prstGeom>
          <a:noFill/>
        </p:spPr>
        <p:txBody>
          <a:bodyPr wrap="square" rtlCol="0">
            <a:spAutoFit/>
          </a:bodyPr>
          <a:lstStyle/>
          <a:p>
            <a:r>
              <a:rPr lang="ru-RU" sz="2800" dirty="0" smtClean="0">
                <a:solidFill>
                  <a:schemeClr val="tx2"/>
                </a:solidFill>
                <a:latin typeface="+mj-lt"/>
                <a:ea typeface="+mj-ea"/>
                <a:cs typeface="+mj-cs"/>
              </a:rPr>
              <a:t>Цель: </a:t>
            </a:r>
          </a:p>
          <a:p>
            <a:pPr algn="just"/>
            <a:r>
              <a:rPr lang="ru-RU" dirty="0" smtClean="0"/>
              <a:t>Сформировать </a:t>
            </a:r>
            <a:r>
              <a:rPr lang="ru-RU" dirty="0"/>
              <a:t>эффективную единую платформу ежегодного продолжительного (июнь-сентябрь) городского фестиваля для повышения привлекательности Владивостока и Приморья как туристического направления на российском и международном </a:t>
            </a:r>
            <a:r>
              <a:rPr lang="ru-RU" dirty="0" smtClean="0"/>
              <a:t>рынке</a:t>
            </a:r>
            <a:endParaRPr lang="ru-RU" dirty="0"/>
          </a:p>
        </p:txBody>
      </p:sp>
      <p:sp>
        <p:nvSpPr>
          <p:cNvPr id="9" name="TextBox 8"/>
          <p:cNvSpPr txBox="1"/>
          <p:nvPr/>
        </p:nvSpPr>
        <p:spPr>
          <a:xfrm>
            <a:off x="323528" y="2657604"/>
            <a:ext cx="8484398" cy="4247317"/>
          </a:xfrm>
          <a:prstGeom prst="rect">
            <a:avLst/>
          </a:prstGeom>
          <a:noFill/>
        </p:spPr>
        <p:txBody>
          <a:bodyPr wrap="square" rtlCol="0">
            <a:spAutoFit/>
          </a:bodyPr>
          <a:lstStyle/>
          <a:p>
            <a:pPr algn="just"/>
            <a:r>
              <a:rPr lang="ru-RU" dirty="0"/>
              <a:t>Фестиваль с рабочим названием «Вкус Владивостока» — это широкомасштабный проект, призванный обеспечить организационную, концептуальную, коммуникационную поддержку общественных инициатив, объединить вокруг себя широкие круги заинтересованных сторон (власть, бизнес, общественность) и сформировать единый летний событийный календарь города</a:t>
            </a:r>
            <a:r>
              <a:rPr lang="ru-RU" dirty="0" smtClean="0"/>
              <a:t>.</a:t>
            </a:r>
          </a:p>
          <a:p>
            <a:pPr algn="just"/>
            <a:r>
              <a:rPr lang="ru-RU" b="1" dirty="0" smtClean="0"/>
              <a:t>«</a:t>
            </a:r>
            <a:r>
              <a:rPr lang="ru-RU" b="1" dirty="0"/>
              <a:t>Вкус Владивостока»</a:t>
            </a:r>
            <a:r>
              <a:rPr lang="ru-RU" dirty="0"/>
              <a:t> — главное мультисодержательное событие летнего сезона в городе, демонстрирующее широкой общественности город во всей его красе, позволяющее попробовать «на вкус» всю палитру привлекательных особенностей Владивостока. За счет разнообразного тематического наполнения (от культурных до спортивных, от гастрономических до образовательных проектов) фестиваль станет уникальной площадкой и одновременно точкой притяжения различных аудиторий, платформой для общения, обмена опытом. </a:t>
            </a:r>
          </a:p>
          <a:p>
            <a:pPr algn="just"/>
            <a:endParaRPr lang="ru-RU" dirty="0"/>
          </a:p>
        </p:txBody>
      </p:sp>
      <p:sp>
        <p:nvSpPr>
          <p:cNvPr id="10" name="TextBox 9"/>
          <p:cNvSpPr txBox="1"/>
          <p:nvPr/>
        </p:nvSpPr>
        <p:spPr>
          <a:xfrm>
            <a:off x="323528" y="2132856"/>
            <a:ext cx="3456384" cy="523220"/>
          </a:xfrm>
          <a:prstGeom prst="rect">
            <a:avLst/>
          </a:prstGeom>
          <a:noFill/>
        </p:spPr>
        <p:txBody>
          <a:bodyPr wrap="square" rtlCol="0">
            <a:spAutoFit/>
          </a:bodyPr>
          <a:lstStyle/>
          <a:p>
            <a:r>
              <a:rPr lang="ru-RU" sz="2800" dirty="0" smtClean="0">
                <a:solidFill>
                  <a:schemeClr val="tx2"/>
                </a:solidFill>
                <a:latin typeface="+mj-lt"/>
                <a:ea typeface="+mj-ea"/>
                <a:cs typeface="+mj-cs"/>
              </a:rPr>
              <a:t>Суть проекта:</a:t>
            </a:r>
            <a:endParaRPr lang="ru-RU" sz="2800" dirty="0">
              <a:solidFill>
                <a:schemeClr val="tx2"/>
              </a:solidFill>
              <a:latin typeface="+mj-lt"/>
              <a:ea typeface="+mj-ea"/>
              <a:cs typeface="+mj-cs"/>
            </a:endParaRPr>
          </a:p>
        </p:txBody>
      </p:sp>
    </p:spTree>
    <p:extLst>
      <p:ext uri="{BB962C8B-B14F-4D97-AF65-F5344CB8AC3E}">
        <p14:creationId xmlns:p14="http://schemas.microsoft.com/office/powerpoint/2010/main" val="100346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2971" y="1109051"/>
            <a:ext cx="8484398" cy="3677930"/>
          </a:xfrm>
          <a:prstGeom prst="rect">
            <a:avLst/>
          </a:prstGeom>
          <a:noFill/>
        </p:spPr>
        <p:txBody>
          <a:bodyPr wrap="square" rtlCol="0">
            <a:spAutoFit/>
          </a:bodyPr>
          <a:lstStyle/>
          <a:p>
            <a:pPr marL="265113" indent="-265113" algn="just">
              <a:spcBef>
                <a:spcPts val="600"/>
              </a:spcBef>
              <a:spcAft>
                <a:spcPts val="600"/>
              </a:spcAft>
            </a:pPr>
            <a:r>
              <a:rPr lang="ru-RU" dirty="0"/>
              <a:t>1. Объединение вокруг проекта </a:t>
            </a:r>
            <a:r>
              <a:rPr lang="ru-RU" dirty="0" smtClean="0"/>
              <a:t>все заинтересованные стороны </a:t>
            </a:r>
            <a:r>
              <a:rPr lang="ru-RU" dirty="0"/>
              <a:t>— власти, сообщества инициативных </a:t>
            </a:r>
            <a:r>
              <a:rPr lang="ru-RU" dirty="0" smtClean="0"/>
              <a:t>людей, представителей </a:t>
            </a:r>
            <a:r>
              <a:rPr lang="ru-RU" dirty="0"/>
              <a:t>бизнеса (в особенности туристической отрасли и индустрии гостеприимства), СМИ.</a:t>
            </a:r>
          </a:p>
          <a:p>
            <a:pPr marL="265113" indent="-265113" algn="just">
              <a:spcBef>
                <a:spcPts val="600"/>
              </a:spcBef>
              <a:spcAft>
                <a:spcPts val="600"/>
              </a:spcAft>
            </a:pPr>
            <a:r>
              <a:rPr lang="ru-RU" dirty="0"/>
              <a:t>2. Создание идеологической («Вкус Владивостока — попробуй Владивосток во всех его проявлениях») и физической платформ </a:t>
            </a:r>
            <a:r>
              <a:rPr lang="ru-RU" dirty="0" smtClean="0"/>
              <a:t>(стационарной </a:t>
            </a:r>
            <a:r>
              <a:rPr lang="ru-RU" dirty="0"/>
              <a:t>площадки </a:t>
            </a:r>
            <a:r>
              <a:rPr lang="ru-RU" dirty="0" smtClean="0"/>
              <a:t>в </a:t>
            </a:r>
            <a:r>
              <a:rPr lang="ru-RU" dirty="0"/>
              <a:t>центральной части </a:t>
            </a:r>
            <a:r>
              <a:rPr lang="ru-RU" dirty="0" smtClean="0"/>
              <a:t>города).</a:t>
            </a:r>
            <a:endParaRPr lang="ru-RU" dirty="0"/>
          </a:p>
          <a:p>
            <a:pPr marL="265113" indent="-265113" algn="just">
              <a:spcBef>
                <a:spcPts val="600"/>
              </a:spcBef>
              <a:spcAft>
                <a:spcPts val="600"/>
              </a:spcAft>
            </a:pPr>
            <a:r>
              <a:rPr lang="ru-RU" dirty="0"/>
              <a:t>3. Формирование единой коммуникационной </a:t>
            </a:r>
            <a:r>
              <a:rPr lang="ru-RU" dirty="0" smtClean="0"/>
              <a:t>стратегии продвижения </a:t>
            </a:r>
            <a:r>
              <a:rPr lang="ru-RU" dirty="0"/>
              <a:t>фестиваля в целом и его конкретных событий в </a:t>
            </a:r>
            <a:r>
              <a:rPr lang="ru-RU" dirty="0" smtClean="0"/>
              <a:t>частности.</a:t>
            </a:r>
            <a:endParaRPr lang="ru-RU" dirty="0"/>
          </a:p>
          <a:p>
            <a:pPr marL="265113" indent="-265113" algn="just">
              <a:spcBef>
                <a:spcPts val="600"/>
              </a:spcBef>
              <a:spcAft>
                <a:spcPts val="600"/>
              </a:spcAft>
            </a:pPr>
            <a:r>
              <a:rPr lang="ru-RU" dirty="0"/>
              <a:t>4. Подготовка единого календаря различных фестивальных событий на летний </a:t>
            </a:r>
            <a:r>
              <a:rPr lang="ru-RU" dirty="0" smtClean="0"/>
              <a:t>сезон.</a:t>
            </a:r>
            <a:endParaRPr lang="ru-RU" dirty="0"/>
          </a:p>
          <a:p>
            <a:endParaRPr lang="ru-RU" dirty="0"/>
          </a:p>
        </p:txBody>
      </p:sp>
      <p:sp>
        <p:nvSpPr>
          <p:cNvPr id="10" name="TextBox 9"/>
          <p:cNvSpPr txBox="1"/>
          <p:nvPr/>
        </p:nvSpPr>
        <p:spPr>
          <a:xfrm>
            <a:off x="323528" y="548680"/>
            <a:ext cx="3456384" cy="523220"/>
          </a:xfrm>
          <a:prstGeom prst="rect">
            <a:avLst/>
          </a:prstGeom>
          <a:noFill/>
        </p:spPr>
        <p:txBody>
          <a:bodyPr wrap="square" rtlCol="0">
            <a:spAutoFit/>
          </a:bodyPr>
          <a:lstStyle/>
          <a:p>
            <a:r>
              <a:rPr lang="ru-RU" sz="2800" dirty="0">
                <a:solidFill>
                  <a:schemeClr val="tx2"/>
                </a:solidFill>
                <a:latin typeface="+mj-lt"/>
                <a:ea typeface="+mj-ea"/>
                <a:cs typeface="+mj-cs"/>
              </a:rPr>
              <a:t>Задачи:</a:t>
            </a:r>
          </a:p>
        </p:txBody>
      </p:sp>
      <p:pic>
        <p:nvPicPr>
          <p:cNvPr id="6" name="Picture 2" descr="http://img0.liveinternet.ru/images/attach/c/6/92/720/92720860_large_0_7c553_26abd3b6_X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439"/>
          <a:stretch/>
        </p:blipFill>
        <p:spPr bwMode="auto">
          <a:xfrm>
            <a:off x="226328" y="4838536"/>
            <a:ext cx="2649607" cy="18337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Вячеслав\Desktop\PR-охота\Для мастер-класса\0_7599b_384179ad_XXL.jpeg"/>
          <p:cNvPicPr>
            <a:picLocks noChangeAspect="1" noChangeArrowheads="1"/>
          </p:cNvPicPr>
          <p:nvPr/>
        </p:nvPicPr>
        <p:blipFill>
          <a:blip r:embed="rId3" cstate="print"/>
          <a:srcRect/>
          <a:stretch>
            <a:fillRect/>
          </a:stretch>
        </p:blipFill>
        <p:spPr bwMode="auto">
          <a:xfrm>
            <a:off x="3004686" y="4838536"/>
            <a:ext cx="2903358" cy="1833705"/>
          </a:xfrm>
          <a:prstGeom prst="rect">
            <a:avLst/>
          </a:prstGeom>
          <a:noFill/>
        </p:spPr>
      </p:pic>
      <p:pic>
        <p:nvPicPr>
          <p:cNvPr id="11" name="Picture 4" descr="http://img-fotki.yandex.ru/get/6520/27881233.1c5/0_9b48a_c9726856_XX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5164" y="4838536"/>
            <a:ext cx="2952328" cy="1833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483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755576" y="476672"/>
            <a:ext cx="8229600" cy="1066800"/>
          </a:xfrm>
        </p:spPr>
        <p:txBody>
          <a:bodyPr>
            <a:normAutofit/>
          </a:bodyPr>
          <a:lstStyle/>
          <a:p>
            <a:pPr algn="r"/>
            <a:r>
              <a:rPr lang="ru-RU" sz="3200" b="1" dirty="0"/>
              <a:t>Факторы привлекательности проекта</a:t>
            </a:r>
            <a:endParaRPr lang="ru-RU" sz="3200" dirty="0"/>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30337" y="4332808"/>
            <a:ext cx="3147918" cy="2433174"/>
          </a:xfrm>
          <a:prstGeom prst="rect">
            <a:avLst/>
          </a:prstGeom>
          <a:noFill/>
        </p:spPr>
      </p:pic>
      <p:sp>
        <p:nvSpPr>
          <p:cNvPr id="6" name="TextBox 5"/>
          <p:cNvSpPr txBox="1"/>
          <p:nvPr/>
        </p:nvSpPr>
        <p:spPr>
          <a:xfrm>
            <a:off x="395536" y="1340768"/>
            <a:ext cx="8352928" cy="5078313"/>
          </a:xfrm>
          <a:prstGeom prst="rect">
            <a:avLst/>
          </a:prstGeom>
          <a:noFill/>
        </p:spPr>
        <p:txBody>
          <a:bodyPr wrap="square" rtlCol="0">
            <a:spAutoFit/>
          </a:bodyPr>
          <a:lstStyle/>
          <a:p>
            <a:pPr marL="285750" indent="-285750" algn="just">
              <a:buFont typeface="Arial" panose="020B0604020202020204" pitchFamily="34" charset="0"/>
              <a:buChar char="•"/>
            </a:pPr>
            <a:r>
              <a:rPr lang="ru-RU" dirty="0" smtClean="0"/>
              <a:t>Фестиваль </a:t>
            </a:r>
            <a:r>
              <a:rPr lang="ru-RU" dirty="0"/>
              <a:t>как катализатор туристической привлекательности города и края</a:t>
            </a:r>
          </a:p>
          <a:p>
            <a:pPr marL="285750" indent="-285750" algn="just">
              <a:buFont typeface="Arial" panose="020B0604020202020204" pitchFamily="34" charset="0"/>
              <a:buChar char="•"/>
            </a:pPr>
            <a:r>
              <a:rPr lang="ru-RU" dirty="0" smtClean="0"/>
              <a:t>Фестиваль </a:t>
            </a:r>
            <a:r>
              <a:rPr lang="ru-RU" dirty="0"/>
              <a:t>как глобальный продолжительный информационный повод для привлечения внимания региональных, федеральных, международных СМИ</a:t>
            </a:r>
          </a:p>
          <a:p>
            <a:pPr marL="285750" indent="-285750" algn="just">
              <a:buFont typeface="Arial" panose="020B0604020202020204" pitchFamily="34" charset="0"/>
              <a:buChar char="•"/>
            </a:pPr>
            <a:r>
              <a:rPr lang="ru-RU" dirty="0" smtClean="0"/>
              <a:t>Программа </a:t>
            </a:r>
            <a:r>
              <a:rPr lang="ru-RU" dirty="0"/>
              <a:t>фестиваля как ресурс для туристического бизнеса в формировании конкретных туристических продуктов</a:t>
            </a:r>
          </a:p>
          <a:p>
            <a:pPr marL="285750" indent="-285750" algn="just">
              <a:buFont typeface="Arial" panose="020B0604020202020204" pitchFamily="34" charset="0"/>
              <a:buChar char="•"/>
            </a:pPr>
            <a:r>
              <a:rPr lang="ru-RU" dirty="0" smtClean="0"/>
              <a:t>Фестиваль </a:t>
            </a:r>
            <a:r>
              <a:rPr lang="ru-RU" dirty="0"/>
              <a:t>как площадка для организации межкультурных обменов с территориями и городами-побратимами</a:t>
            </a:r>
          </a:p>
          <a:p>
            <a:pPr marL="285750" indent="-285750" algn="just">
              <a:buFont typeface="Arial" panose="020B0604020202020204" pitchFamily="34" charset="0"/>
              <a:buChar char="•"/>
            </a:pPr>
            <a:r>
              <a:rPr lang="ru-RU" dirty="0" smtClean="0"/>
              <a:t>Фестиваль </a:t>
            </a:r>
            <a:r>
              <a:rPr lang="ru-RU" dirty="0"/>
              <a:t>как площадка реализации молодежных и социальных инициатив</a:t>
            </a:r>
          </a:p>
          <a:p>
            <a:pPr marL="285750" indent="-285750">
              <a:buFont typeface="Arial" panose="020B0604020202020204" pitchFamily="34" charset="0"/>
              <a:buChar char="•"/>
            </a:pPr>
            <a:r>
              <a:rPr lang="ru-RU" dirty="0" smtClean="0"/>
              <a:t>Фестиваль </a:t>
            </a:r>
            <a:r>
              <a:rPr lang="ru-RU" dirty="0"/>
              <a:t>как площадка для </a:t>
            </a:r>
            <a:endParaRPr lang="ru-RU" dirty="0" smtClean="0"/>
          </a:p>
          <a:p>
            <a:pPr marL="265113"/>
            <a:r>
              <a:rPr lang="ru-RU" dirty="0" smtClean="0"/>
              <a:t>продвижения </a:t>
            </a:r>
            <a:r>
              <a:rPr lang="ru-RU" dirty="0"/>
              <a:t>природных пищевых </a:t>
            </a:r>
            <a:endParaRPr lang="ru-RU" dirty="0" smtClean="0"/>
          </a:p>
          <a:p>
            <a:pPr marL="265113"/>
            <a:r>
              <a:rPr lang="ru-RU" dirty="0" smtClean="0"/>
              <a:t>ресурсов </a:t>
            </a:r>
            <a:r>
              <a:rPr lang="ru-RU" dirty="0"/>
              <a:t>края (море, тайга, сельское </a:t>
            </a:r>
            <a:endParaRPr lang="ru-RU" dirty="0" smtClean="0"/>
          </a:p>
          <a:p>
            <a:pPr marL="265113"/>
            <a:r>
              <a:rPr lang="ru-RU" dirty="0" smtClean="0"/>
              <a:t>хозяйство</a:t>
            </a:r>
            <a:r>
              <a:rPr lang="ru-RU" dirty="0"/>
              <a:t>), а также местных </a:t>
            </a:r>
            <a:endParaRPr lang="ru-RU" dirty="0" smtClean="0"/>
          </a:p>
          <a:p>
            <a:pPr marL="265113"/>
            <a:r>
              <a:rPr lang="ru-RU" dirty="0" smtClean="0"/>
              <a:t>производителей</a:t>
            </a:r>
            <a:endParaRPr lang="ru-RU" dirty="0"/>
          </a:p>
          <a:p>
            <a:pPr marL="285750" indent="-285750">
              <a:buFont typeface="Arial" panose="020B0604020202020204" pitchFamily="34" charset="0"/>
              <a:buChar char="•"/>
            </a:pPr>
            <a:r>
              <a:rPr lang="ru-RU" dirty="0" smtClean="0"/>
              <a:t>Фестиваль </a:t>
            </a:r>
            <a:r>
              <a:rPr lang="ru-RU" dirty="0"/>
              <a:t>как рабочие места для </a:t>
            </a:r>
            <a:endParaRPr lang="ru-RU" dirty="0" smtClean="0"/>
          </a:p>
          <a:p>
            <a:pPr indent="265113"/>
            <a:r>
              <a:rPr lang="ru-RU" dirty="0" smtClean="0"/>
              <a:t>сезонного </a:t>
            </a:r>
            <a:r>
              <a:rPr lang="ru-RU" dirty="0"/>
              <a:t>персонала (молодежь)</a:t>
            </a:r>
          </a:p>
        </p:txBody>
      </p:sp>
    </p:spTree>
    <p:extLst>
      <p:ext uri="{BB962C8B-B14F-4D97-AF65-F5344CB8AC3E}">
        <p14:creationId xmlns:p14="http://schemas.microsoft.com/office/powerpoint/2010/main" val="2314401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13978"/>
            <a:ext cx="8229600" cy="1066800"/>
          </a:xfrm>
        </p:spPr>
        <p:txBody>
          <a:bodyPr>
            <a:normAutofit/>
          </a:bodyPr>
          <a:lstStyle/>
          <a:p>
            <a:pPr algn="ctr"/>
            <a:r>
              <a:rPr lang="ru-RU" sz="3200" u="sng" dirty="0" smtClean="0"/>
              <a:t>Аудитории</a:t>
            </a:r>
            <a:endParaRPr lang="ru-RU" sz="3200" u="sng" dirty="0"/>
          </a:p>
        </p:txBody>
      </p:sp>
      <p:sp>
        <p:nvSpPr>
          <p:cNvPr id="6" name="TextBox 5"/>
          <p:cNvSpPr txBox="1"/>
          <p:nvPr/>
        </p:nvSpPr>
        <p:spPr>
          <a:xfrm>
            <a:off x="3275856" y="1772816"/>
            <a:ext cx="2520280" cy="104644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smtClean="0"/>
              <a:t>медиа-охват</a:t>
            </a:r>
            <a:r>
              <a:rPr lang="ru-RU" dirty="0"/>
              <a:t>: </a:t>
            </a:r>
            <a:r>
              <a:rPr lang="ru-RU" dirty="0" smtClean="0"/>
              <a:t> </a:t>
            </a:r>
            <a:endParaRPr lang="en-US" dirty="0" smtClean="0"/>
          </a:p>
          <a:p>
            <a:pPr algn="ctr"/>
            <a:r>
              <a:rPr lang="en-US" sz="2600" dirty="0" smtClean="0"/>
              <a:t>&gt; </a:t>
            </a:r>
            <a:r>
              <a:rPr lang="en-US" sz="2600" dirty="0" smtClean="0"/>
              <a:t>6 </a:t>
            </a:r>
            <a:r>
              <a:rPr lang="en-US" sz="2600" dirty="0" smtClean="0"/>
              <a:t>000 000 </a:t>
            </a:r>
            <a:r>
              <a:rPr lang="ru-RU" dirty="0" smtClean="0"/>
              <a:t>человек</a:t>
            </a:r>
            <a:endParaRPr lang="ru-RU" dirty="0"/>
          </a:p>
        </p:txBody>
      </p:sp>
      <p:graphicFrame>
        <p:nvGraphicFramePr>
          <p:cNvPr id="10" name="Схема 9"/>
          <p:cNvGraphicFramePr/>
          <p:nvPr>
            <p:extLst>
              <p:ext uri="{D42A27DB-BD31-4B8C-83A1-F6EECF244321}">
                <p14:modId xmlns:p14="http://schemas.microsoft.com/office/powerpoint/2010/main" val="3619752118"/>
              </p:ext>
            </p:extLst>
          </p:nvPr>
        </p:nvGraphicFramePr>
        <p:xfrm>
          <a:off x="72008" y="404664"/>
          <a:ext cx="4067944" cy="645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Схема 16"/>
          <p:cNvGraphicFramePr/>
          <p:nvPr>
            <p:extLst>
              <p:ext uri="{D42A27DB-BD31-4B8C-83A1-F6EECF244321}">
                <p14:modId xmlns:p14="http://schemas.microsoft.com/office/powerpoint/2010/main" val="3019020650"/>
              </p:ext>
            </p:extLst>
          </p:nvPr>
        </p:nvGraphicFramePr>
        <p:xfrm>
          <a:off x="5220072" y="260648"/>
          <a:ext cx="3851920" cy="66078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3275856" y="4221088"/>
            <a:ext cx="2520280" cy="160043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smtClean="0"/>
              <a:t>Совокупная </a:t>
            </a:r>
            <a:r>
              <a:rPr lang="ru-RU" dirty="0"/>
              <a:t>посещаемость фестиваля </a:t>
            </a:r>
            <a:endParaRPr lang="ru-RU" dirty="0" smtClean="0"/>
          </a:p>
          <a:p>
            <a:pPr algn="ctr"/>
            <a:r>
              <a:rPr lang="ru-RU" dirty="0" smtClean="0"/>
              <a:t>от </a:t>
            </a:r>
            <a:r>
              <a:rPr lang="ru-RU" sz="2600" dirty="0" smtClean="0"/>
              <a:t>800 000 </a:t>
            </a:r>
            <a:r>
              <a:rPr lang="ru-RU" dirty="0" smtClean="0"/>
              <a:t>чел</a:t>
            </a:r>
            <a:endParaRPr lang="ru-RU" dirty="0"/>
          </a:p>
          <a:p>
            <a:endParaRPr lang="ru-RU" dirty="0"/>
          </a:p>
        </p:txBody>
      </p:sp>
    </p:spTree>
    <p:extLst>
      <p:ext uri="{BB962C8B-B14F-4D97-AF65-F5344CB8AC3E}">
        <p14:creationId xmlns:p14="http://schemas.microsoft.com/office/powerpoint/2010/main" val="640840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vostokmedia.com/files/gallery/new/2013/08/15/0.70296700_1376541298_l.jpg"/>
          <p:cNvPicPr>
            <a:picLocks noChangeAspect="1" noChangeArrowheads="1"/>
          </p:cNvPicPr>
          <p:nvPr/>
        </p:nvPicPr>
        <p:blipFill rotWithShape="1">
          <a:blip r:embed="rId2">
            <a:extLst>
              <a:ext uri="{28A0092B-C50C-407E-A947-70E740481C1C}">
                <a14:useLocalDpi xmlns:a14="http://schemas.microsoft.com/office/drawing/2010/main" val="0"/>
              </a:ext>
            </a:extLst>
          </a:blip>
          <a:srcRect l="11832" r="22378" b="16258"/>
          <a:stretch/>
        </p:blipFill>
        <p:spPr bwMode="auto">
          <a:xfrm>
            <a:off x="64592" y="4384924"/>
            <a:ext cx="2819954" cy="239292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23528" y="404664"/>
            <a:ext cx="8229600" cy="1066800"/>
          </a:xfrm>
        </p:spPr>
        <p:txBody>
          <a:bodyPr>
            <a:normAutofit/>
          </a:bodyPr>
          <a:lstStyle/>
          <a:p>
            <a:pPr algn="r"/>
            <a:r>
              <a:rPr lang="ru-RU" sz="3200" b="1" dirty="0"/>
              <a:t>Ход проекта</a:t>
            </a:r>
            <a:endParaRPr lang="ru-RU" sz="3200" dirty="0"/>
          </a:p>
        </p:txBody>
      </p:sp>
      <p:sp>
        <p:nvSpPr>
          <p:cNvPr id="3" name="Объект 2"/>
          <p:cNvSpPr>
            <a:spLocks noGrp="1"/>
          </p:cNvSpPr>
          <p:nvPr>
            <p:ph idx="1"/>
          </p:nvPr>
        </p:nvSpPr>
        <p:spPr>
          <a:xfrm>
            <a:off x="320897" y="1268760"/>
            <a:ext cx="8568952" cy="1368152"/>
          </a:xfrm>
        </p:spPr>
        <p:txBody>
          <a:bodyPr/>
          <a:lstStyle/>
          <a:p>
            <a:pPr marL="109728" indent="0" algn="just">
              <a:buNone/>
            </a:pPr>
            <a:r>
              <a:rPr lang="ru-RU" sz="1800" dirty="0"/>
              <a:t>«Вкус Владивостока» </a:t>
            </a:r>
            <a:r>
              <a:rPr lang="ru-RU" sz="1800" dirty="0" smtClean="0"/>
              <a:t>— масштабный </a:t>
            </a:r>
            <a:r>
              <a:rPr lang="ru-RU" sz="1800" dirty="0"/>
              <a:t>фестиваль, который включает в себя ряд событий — от крупных мероприятий до локальных инициатив, которые тематически и концептуально соответствуют его духу (почувствовать «на вкус» разные приятные оттенки города</a:t>
            </a:r>
            <a:r>
              <a:rPr lang="ru-RU" sz="1800" dirty="0" smtClean="0"/>
              <a:t>).</a:t>
            </a:r>
            <a:endParaRPr lang="ru-RU" dirty="0"/>
          </a:p>
        </p:txBody>
      </p:sp>
      <p:sp>
        <p:nvSpPr>
          <p:cNvPr id="4" name="TextBox 3"/>
          <p:cNvSpPr txBox="1"/>
          <p:nvPr/>
        </p:nvSpPr>
        <p:spPr>
          <a:xfrm>
            <a:off x="467544" y="2589752"/>
            <a:ext cx="6984776" cy="830997"/>
          </a:xfrm>
          <a:prstGeom prst="rect">
            <a:avLst/>
          </a:prstGeom>
          <a:noFill/>
        </p:spPr>
        <p:txBody>
          <a:bodyPr wrap="square" rtlCol="0">
            <a:spAutoFit/>
          </a:bodyPr>
          <a:lstStyle/>
          <a:p>
            <a:pPr>
              <a:spcBef>
                <a:spcPct val="0"/>
              </a:spcBef>
            </a:pPr>
            <a:r>
              <a:rPr lang="ru-RU" sz="2400" b="1" dirty="0">
                <a:solidFill>
                  <a:schemeClr val="tx2"/>
                </a:solidFill>
                <a:latin typeface="+mj-lt"/>
                <a:ea typeface="+mj-ea"/>
                <a:cs typeface="+mj-cs"/>
              </a:rPr>
              <a:t>3 направления:</a:t>
            </a:r>
          </a:p>
          <a:p>
            <a:pPr>
              <a:spcBef>
                <a:spcPct val="0"/>
              </a:spcBef>
            </a:pPr>
            <a:endParaRPr lang="ru-RU" sz="2400" b="1" dirty="0">
              <a:solidFill>
                <a:schemeClr val="tx2"/>
              </a:solidFill>
              <a:latin typeface="+mj-lt"/>
              <a:ea typeface="+mj-ea"/>
              <a:cs typeface="+mj-cs"/>
            </a:endParaRPr>
          </a:p>
        </p:txBody>
      </p:sp>
      <p:sp>
        <p:nvSpPr>
          <p:cNvPr id="6" name="Скругленный прямоугольник 5"/>
          <p:cNvSpPr/>
          <p:nvPr/>
        </p:nvSpPr>
        <p:spPr>
          <a:xfrm>
            <a:off x="301824" y="3140968"/>
            <a:ext cx="779856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a:t>
            </a:r>
            <a:r>
              <a:rPr lang="ru-RU" dirty="0"/>
              <a:t>. Формирование насыщенной линейки событий на летний сезон 2015 года в идеологии фестиваля «Вкус Владивостока»</a:t>
            </a:r>
          </a:p>
        </p:txBody>
      </p:sp>
      <p:sp>
        <p:nvSpPr>
          <p:cNvPr id="7" name="Скругленный прямоугольник 6"/>
          <p:cNvSpPr/>
          <p:nvPr/>
        </p:nvSpPr>
        <p:spPr>
          <a:xfrm>
            <a:off x="2915816" y="4437112"/>
            <a:ext cx="569208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II</a:t>
            </a:r>
            <a:r>
              <a:rPr lang="ru-RU" dirty="0"/>
              <a:t>. Создание стационарной площадки</a:t>
            </a:r>
          </a:p>
        </p:txBody>
      </p:sp>
      <p:sp>
        <p:nvSpPr>
          <p:cNvPr id="8" name="Скругленный прямоугольник 7"/>
          <p:cNvSpPr/>
          <p:nvPr/>
        </p:nvSpPr>
        <p:spPr>
          <a:xfrm>
            <a:off x="4427984" y="5661248"/>
            <a:ext cx="455820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III</a:t>
            </a:r>
            <a:r>
              <a:rPr lang="ru-RU" dirty="0"/>
              <a:t>. Создание коммуникационной платформы</a:t>
            </a:r>
          </a:p>
        </p:txBody>
      </p:sp>
    </p:spTree>
    <p:extLst>
      <p:ext uri="{BB962C8B-B14F-4D97-AF65-F5344CB8AC3E}">
        <p14:creationId xmlns:p14="http://schemas.microsoft.com/office/powerpoint/2010/main" val="2348475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836712"/>
            <a:ext cx="8856984" cy="1066800"/>
          </a:xfrm>
        </p:spPr>
        <p:txBody>
          <a:bodyPr>
            <a:normAutofit fontScale="90000"/>
          </a:bodyPr>
          <a:lstStyle/>
          <a:p>
            <a:r>
              <a:rPr lang="en-US" sz="2700" dirty="0"/>
              <a:t>I</a:t>
            </a:r>
            <a:r>
              <a:rPr lang="ru-RU" sz="2700" dirty="0"/>
              <a:t>. Формирование насыщенной линейки событий на летний сезон 2015 года в идеологии фестиваля «Вкус Владивостока</a:t>
            </a:r>
            <a:r>
              <a:rPr lang="ru-RU" sz="2700" dirty="0" smtClean="0"/>
              <a:t>»</a:t>
            </a:r>
            <a:r>
              <a:rPr lang="ru-RU" sz="2700" dirty="0"/>
              <a:t/>
            </a:r>
            <a:br>
              <a:rPr lang="ru-RU" sz="2700" dirty="0"/>
            </a:br>
            <a:endParaRPr lang="ru-RU" sz="2700" dirty="0"/>
          </a:p>
        </p:txBody>
      </p:sp>
      <p:sp>
        <p:nvSpPr>
          <p:cNvPr id="3" name="Объект 2"/>
          <p:cNvSpPr>
            <a:spLocks noGrp="1"/>
          </p:cNvSpPr>
          <p:nvPr>
            <p:ph idx="1"/>
          </p:nvPr>
        </p:nvSpPr>
        <p:spPr>
          <a:xfrm>
            <a:off x="179512" y="1916832"/>
            <a:ext cx="8640960" cy="2736304"/>
          </a:xfrm>
        </p:spPr>
        <p:txBody>
          <a:bodyPr>
            <a:normAutofit/>
          </a:bodyPr>
          <a:lstStyle/>
          <a:p>
            <a:pPr marL="109728" indent="0" algn="just">
              <a:spcBef>
                <a:spcPts val="600"/>
              </a:spcBef>
              <a:spcAft>
                <a:spcPts val="600"/>
              </a:spcAft>
              <a:buNone/>
            </a:pPr>
            <a:r>
              <a:rPr lang="ru-RU" sz="2200" dirty="0"/>
              <a:t>Для органичного создания и увеличения событийной насыщенности программы предполагается выделение трех уровней мероприятий:</a:t>
            </a:r>
          </a:p>
          <a:p>
            <a:pPr marL="109728" indent="0" algn="just">
              <a:spcBef>
                <a:spcPts val="600"/>
              </a:spcBef>
              <a:spcAft>
                <a:spcPts val="600"/>
              </a:spcAft>
              <a:buNone/>
            </a:pPr>
            <a:r>
              <a:rPr lang="ru-RU" sz="2200" dirty="0" smtClean="0"/>
              <a:t>1) </a:t>
            </a:r>
            <a:r>
              <a:rPr lang="ru-RU" sz="2200" b="1" dirty="0" smtClean="0"/>
              <a:t>«Якорные</a:t>
            </a:r>
            <a:r>
              <a:rPr lang="ru-RU" sz="2200" b="1" dirty="0"/>
              <a:t>», масштабные </a:t>
            </a:r>
            <a:r>
              <a:rPr lang="ru-RU" sz="2200" dirty="0" smtClean="0"/>
              <a:t>— </a:t>
            </a:r>
            <a:r>
              <a:rPr lang="ru-RU" sz="2200" dirty="0"/>
              <a:t>которые уже имеют известность и свою репутацию </a:t>
            </a:r>
            <a:r>
              <a:rPr lang="ru-RU" sz="2200" dirty="0" smtClean="0"/>
              <a:t>(</a:t>
            </a:r>
            <a:r>
              <a:rPr lang="en-US" sz="2200" dirty="0"/>
              <a:t>Pacific Meridian</a:t>
            </a:r>
            <a:r>
              <a:rPr lang="ru-RU" sz="2200" dirty="0"/>
              <a:t>, </a:t>
            </a:r>
            <a:r>
              <a:rPr lang="en-US" sz="2200" dirty="0"/>
              <a:t>V</a:t>
            </a:r>
            <a:r>
              <a:rPr lang="ru-RU" sz="2200" dirty="0"/>
              <a:t>-</a:t>
            </a:r>
            <a:r>
              <a:rPr lang="en-US" sz="2200" dirty="0" smtClean="0"/>
              <a:t>Rox</a:t>
            </a:r>
            <a:r>
              <a:rPr lang="ru-RU" sz="2200" dirty="0" smtClean="0"/>
              <a:t> и т.д.)</a:t>
            </a:r>
            <a:r>
              <a:rPr lang="ru-RU" sz="2200" dirty="0"/>
              <a:t> Предполагается, что в рамках Фестиваля будут также запущены совершенно новые мероприятия. </a:t>
            </a:r>
            <a:endParaRPr lang="ru-RU" sz="2200" dirty="0" smtClean="0"/>
          </a:p>
          <a:p>
            <a:pPr marL="109728" indent="0">
              <a:buNone/>
            </a:pPr>
            <a:endParaRPr lang="ru-RU" dirty="0"/>
          </a:p>
        </p:txBody>
      </p:sp>
      <p:pic>
        <p:nvPicPr>
          <p:cNvPr id="1026" name="Picture 2" descr="http://primgazeta.ru/upload/img/V-RO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4725144"/>
            <a:ext cx="3132347" cy="20882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old.msun.ru/news/2009/sept/26/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71" y="4509120"/>
            <a:ext cx="2810137" cy="1872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dalrybvtuz.ru/nfiles/gallery/91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7245" y="4437112"/>
            <a:ext cx="2796755"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6866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191</TotalTime>
  <Words>1101</Words>
  <Application>Microsoft Office PowerPoint</Application>
  <PresentationFormat>Экран (4:3)</PresentationFormat>
  <Paragraphs>81</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Городская</vt:lpstr>
      <vt:lpstr>Фестивальная платформа  «Вкус Владивостока» — фундамент развития событийного турима города </vt:lpstr>
      <vt:lpstr>Проблематика</vt:lpstr>
      <vt:lpstr>Актуальность</vt:lpstr>
      <vt:lpstr>Презентация PowerPoint</vt:lpstr>
      <vt:lpstr>Презентация PowerPoint</vt:lpstr>
      <vt:lpstr>Факторы привлекательности проекта</vt:lpstr>
      <vt:lpstr>Аудитории</vt:lpstr>
      <vt:lpstr>Ход проекта</vt:lpstr>
      <vt:lpstr>I. Формирование насыщенной линейки событий на летний сезон 2015 года в идеологии фестиваля «Вкус Владивостока» </vt:lpstr>
      <vt:lpstr>Презентация PowerPoint</vt:lpstr>
      <vt:lpstr>Презентация PowerPoint</vt:lpstr>
      <vt:lpstr>II. Создание стационарной площадки </vt:lpstr>
      <vt:lpstr>III. Создание коммуникационной платформы </vt:lpstr>
      <vt:lpstr>Результат/Перспективы развития</vt:lpstr>
      <vt:lpstr>Презентация PowerPoint</vt:lpstr>
    </vt:vector>
  </TitlesOfParts>
  <Company>Curnos™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Фестивальная платформа «Вкус Владивостока» — фундамент развития событийного турима города</dc:title>
  <dc:creator>Slava</dc:creator>
  <cp:lastModifiedBy>Вячеслав Меркурьев</cp:lastModifiedBy>
  <cp:revision>23</cp:revision>
  <dcterms:created xsi:type="dcterms:W3CDTF">2014-07-15T10:42:34Z</dcterms:created>
  <dcterms:modified xsi:type="dcterms:W3CDTF">2014-07-16T05:23:26Z</dcterms:modified>
</cp:coreProperties>
</file>