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  <p:sldMasterId id="2147483763" r:id="rId2"/>
  </p:sldMasterIdLst>
  <p:notesMasterIdLst>
    <p:notesMasterId r:id="rId19"/>
  </p:notesMasterIdLst>
  <p:handoutMasterIdLst>
    <p:handoutMasterId r:id="rId20"/>
  </p:handoutMasterIdLst>
  <p:sldIdLst>
    <p:sldId id="344" r:id="rId3"/>
    <p:sldId id="335" r:id="rId4"/>
    <p:sldId id="343" r:id="rId5"/>
    <p:sldId id="337" r:id="rId6"/>
    <p:sldId id="342" r:id="rId7"/>
    <p:sldId id="345" r:id="rId8"/>
    <p:sldId id="346" r:id="rId9"/>
    <p:sldId id="347" r:id="rId10"/>
    <p:sldId id="349" r:id="rId11"/>
    <p:sldId id="348" r:id="rId12"/>
    <p:sldId id="350" r:id="rId13"/>
    <p:sldId id="351" r:id="rId14"/>
    <p:sldId id="352" r:id="rId15"/>
    <p:sldId id="353" r:id="rId16"/>
    <p:sldId id="354" r:id="rId17"/>
    <p:sldId id="355" r:id="rId18"/>
  </p:sldIdLst>
  <p:sldSz cx="9144000" cy="6858000" type="screen4x3"/>
  <p:notesSz cx="6781800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900FF"/>
    <a:srgbClr val="FF3399"/>
    <a:srgbClr val="CCFF99"/>
    <a:srgbClr val="00FFCC"/>
    <a:srgbClr val="99CC00"/>
    <a:srgbClr val="FFFF00"/>
    <a:srgbClr val="009900"/>
    <a:srgbClr val="339966"/>
    <a:srgbClr val="00CC99"/>
    <a:srgbClr val="00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190" autoAdjust="0"/>
    <p:restoredTop sz="97711" autoAdjust="0"/>
  </p:normalViewPr>
  <p:slideViewPr>
    <p:cSldViewPr>
      <p:cViewPr>
        <p:scale>
          <a:sx n="100" d="100"/>
          <a:sy n="100" d="100"/>
        </p:scale>
        <p:origin x="-348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050" cy="493713"/>
          </a:xfrm>
          <a:prstGeom prst="rect">
            <a:avLst/>
          </a:prstGeom>
        </p:spPr>
        <p:txBody>
          <a:bodyPr vert="horz" lIns="90833" tIns="45417" rIns="90833" bIns="45417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0163" y="0"/>
            <a:ext cx="2940050" cy="493713"/>
          </a:xfrm>
          <a:prstGeom prst="rect">
            <a:avLst/>
          </a:prstGeom>
        </p:spPr>
        <p:txBody>
          <a:bodyPr vert="horz" lIns="90833" tIns="45417" rIns="90833" bIns="45417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AA5C128-8DCF-41CC-B6A7-B96B3DAE6B26}" type="datetimeFigureOut">
              <a:rPr lang="ru-RU"/>
              <a:pPr>
                <a:defRPr/>
              </a:pPr>
              <a:t>15.10.2014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0050" cy="493713"/>
          </a:xfrm>
          <a:prstGeom prst="rect">
            <a:avLst/>
          </a:prstGeom>
        </p:spPr>
        <p:txBody>
          <a:bodyPr vert="horz" lIns="90833" tIns="45417" rIns="90833" bIns="45417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0163" y="9378950"/>
            <a:ext cx="2940050" cy="493713"/>
          </a:xfrm>
          <a:prstGeom prst="rect">
            <a:avLst/>
          </a:prstGeom>
        </p:spPr>
        <p:txBody>
          <a:bodyPr vert="horz" lIns="90833" tIns="45417" rIns="90833" bIns="45417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F25EA87-8F17-4442-BCFF-CDC92522B3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9656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050" cy="493713"/>
          </a:xfrm>
          <a:prstGeom prst="rect">
            <a:avLst/>
          </a:prstGeom>
        </p:spPr>
        <p:txBody>
          <a:bodyPr vert="horz" lIns="90833" tIns="45417" rIns="90833" bIns="45417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0163" y="0"/>
            <a:ext cx="2940050" cy="493713"/>
          </a:xfrm>
          <a:prstGeom prst="rect">
            <a:avLst/>
          </a:prstGeom>
        </p:spPr>
        <p:txBody>
          <a:bodyPr vert="horz" lIns="90833" tIns="45417" rIns="90833" bIns="45417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C4F1FE7-98D9-4AB1-8A3E-1903D20ED4B6}" type="datetimeFigureOut">
              <a:rPr lang="ru-RU"/>
              <a:pPr>
                <a:defRPr/>
              </a:pPr>
              <a:t>15.10.2014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1363"/>
            <a:ext cx="4937125" cy="3703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33" tIns="45417" rIns="90833" bIns="45417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7863" y="4689475"/>
            <a:ext cx="5426075" cy="4445000"/>
          </a:xfrm>
          <a:prstGeom prst="rect">
            <a:avLst/>
          </a:prstGeom>
        </p:spPr>
        <p:txBody>
          <a:bodyPr vert="horz" lIns="90833" tIns="45417" rIns="90833" bIns="45417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0050" cy="493713"/>
          </a:xfrm>
          <a:prstGeom prst="rect">
            <a:avLst/>
          </a:prstGeom>
        </p:spPr>
        <p:txBody>
          <a:bodyPr vert="horz" lIns="90833" tIns="45417" rIns="90833" bIns="45417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0163" y="9378950"/>
            <a:ext cx="2940050" cy="493713"/>
          </a:xfrm>
          <a:prstGeom prst="rect">
            <a:avLst/>
          </a:prstGeom>
        </p:spPr>
        <p:txBody>
          <a:bodyPr vert="horz" lIns="90833" tIns="45417" rIns="90833" bIns="45417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FE9E764-E026-4DD4-BFEE-F3345F5DD2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73703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0A686A3-2C72-43B4-B80D-F2170E2D9DEF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847436"/>
            <a:ext cx="7681913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81449" y="5082160"/>
            <a:ext cx="4781551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Segoe Semibold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4495800"/>
            <a:ext cx="5410200" cy="1143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18925D62-91F4-4F96-A523-ECD1E5F056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C7C9D-AD7B-470C-A92F-C1424F5114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C9859E-31ED-4154-88E9-A6BC233B98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23EAFD-011D-425C-8DF1-C23F58DE91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9BF026-07CE-47D5-9023-54E9CDBADD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FE4B3C-02A0-4694-9EE0-8B93F2EF86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400F6B-74C7-4B1E-AF10-97323CE91B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FDBF85-DFD7-4038-AD64-030722C2A6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42416E-9088-42A9-B8E2-FCE622AAFD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072886" y="-35356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>
              <a:contourClr>
                <a:srgbClr val="F4A234"/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9600" b="1" i="1" u="none" strike="noStrike" kern="1200" cap="none" spc="-300" normalizeH="0" baseline="0" noProof="0" dirty="0" smtClean="0">
                <a:ln w="11430">
                  <a:noFill/>
                </a:ln>
                <a:gradFill>
                  <a:gsLst>
                    <a:gs pos="0">
                      <a:schemeClr val="accent2">
                        <a:alpha val="60000"/>
                      </a:schemeClr>
                    </a:gs>
                    <a:gs pos="100000">
                      <a:schemeClr val="accent2">
                        <a:lumMod val="50000"/>
                        <a:alpha val="56000"/>
                      </a:schemeClr>
                    </a:gs>
                  </a:gsLst>
                  <a:lin ang="16200000" scaled="1"/>
                </a:gradFill>
                <a:effectLst/>
                <a:uLnTx/>
                <a:uFillTx/>
                <a:latin typeface="Segoe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370013" y="847436"/>
            <a:ext cx="7681913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981449" y="5082160"/>
            <a:ext cx="4781551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8096E5-827C-4506-A453-EE6F5744A5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266401-134E-4F1E-BCBC-3B246F3BF2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ECA2C-7B95-498B-993F-56A5B46712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4495800"/>
            <a:ext cx="5410200" cy="1143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CEB7-8CE7-4D3C-AF5F-36FB185B0B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7759C-9175-4A11-8AE2-314252E25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56" r:id="rId3"/>
    <p:sldLayoutId id="2147483755" r:id="rId4"/>
    <p:sldLayoutId id="2147483754" r:id="rId5"/>
    <p:sldLayoutId id="2147483753" r:id="rId6"/>
    <p:sldLayoutId id="2147483752" r:id="rId7"/>
    <p:sldLayoutId id="2147483751" r:id="rId8"/>
    <p:sldLayoutId id="2147483760" r:id="rId9"/>
    <p:sldLayoutId id="2147483761" r:id="rId10"/>
    <p:sldLayoutId id="2147483762" r:id="rId11"/>
  </p:sldLayoutIdLst>
  <p:transition>
    <p:fade/>
  </p:transition>
  <p:hf hdr="0" ftr="0" dt="0"/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gradFill>
            <a:gsLst>
              <a:gs pos="0">
                <a:srgbClr val="2E59B0"/>
              </a:gs>
              <a:gs pos="49000">
                <a:srgbClr val="253055"/>
              </a:gs>
              <a:gs pos="100000">
                <a:srgbClr val="5100A2"/>
              </a:gs>
            </a:gsLst>
            <a:lin ang="5400000" scaled="0"/>
          </a:gradFill>
          <a:latin typeface="Trebuchet MS" pitchFamily="34" charset="0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9pPr>
    </p:titleStyle>
    <p:bodyStyle>
      <a:lvl1pPr marL="514350" indent="-514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1031875" indent="-514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4"/>
        </a:buBlip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371600" indent="-4572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716088" indent="-4572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62163" indent="-4572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067C7C9D-AD7B-470C-A92F-C1424F5114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57" r:id="rId12"/>
    <p:sldLayoutId id="2147483750" r:id="rId13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емориал Боевой и трудовой славы забайкальцев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lum/>
          </a:blip>
          <a:srcRect b="12632"/>
          <a:stretch>
            <a:fillRect/>
          </a:stretch>
        </p:blipFill>
        <p:spPr>
          <a:xfrm>
            <a:off x="0" y="1214422"/>
            <a:ext cx="9144000" cy="5929354"/>
          </a:xfrm>
        </p:spPr>
      </p:pic>
      <p:sp>
        <p:nvSpPr>
          <p:cNvPr id="10" name="Прямоугольник 10"/>
          <p:cNvSpPr>
            <a:spLocks noChangeArrowheads="1"/>
          </p:cNvSpPr>
          <p:nvPr/>
        </p:nvSpPr>
        <p:spPr bwMode="auto">
          <a:xfrm>
            <a:off x="-7955" y="0"/>
            <a:ext cx="9151955" cy="1412776"/>
          </a:xfrm>
          <a:prstGeom prst="rect">
            <a:avLst/>
          </a:prstGeom>
          <a:gradFill flip="none" rotWithShape="1">
            <a:gsLst>
              <a:gs pos="100000">
                <a:srgbClr val="009900">
                  <a:alpha val="70000"/>
                </a:srgbClr>
              </a:gs>
              <a:gs pos="0">
                <a:srgbClr val="FF0000"/>
              </a:gs>
              <a:gs pos="51000">
                <a:srgbClr val="FFFF00"/>
              </a:gs>
            </a:gsLst>
            <a:lin ang="8100000" scaled="1"/>
            <a:tileRect/>
          </a:gradFill>
          <a:ln w="34925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-13873163" eaLnBrk="0" hangingPunct="0">
              <a:lnSpc>
                <a:spcPct val="150000"/>
              </a:lnSpc>
              <a:defRPr/>
            </a:pPr>
            <a:r>
              <a:rPr lang="ru-RU" altLang="zh-CN" sz="1600" b="1" dirty="0">
                <a:solidFill>
                  <a:srgbClr val="000000"/>
                </a:solidFill>
                <a:effectLst>
                  <a:reflection blurRad="203200" stA="40000" endPos="55000" dist="1524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altLang="zh-CN" sz="1600" b="1" dirty="0" smtClean="0">
                <a:solidFill>
                  <a:srgbClr val="000000"/>
                </a:solidFill>
                <a:effectLst>
                  <a:reflection blurRad="203200" stA="40000" endPos="55000" dist="1524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       </a:t>
            </a:r>
            <a:endParaRPr lang="ru-RU" sz="2200" b="1" cap="all" dirty="0">
              <a:effectLst>
                <a:reflection blurRad="203200" stA="40000" endPos="55000" dist="152400" dir="5400000" sy="-100000" algn="bl" rotWithShape="0"/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571612"/>
            <a:ext cx="7162825" cy="2071702"/>
          </a:xfrm>
        </p:spPr>
        <p:txBody>
          <a:bodyPr/>
          <a:lstStyle/>
          <a:p>
            <a:r>
              <a:rPr lang="ru-RU" dirty="0" smtClean="0"/>
              <a:t>Военная операция, которой не было равных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214414" y="214290"/>
            <a:ext cx="6715172" cy="118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Забайкальский край</a:t>
            </a: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Arial" pitchFamily="34" charset="0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Автор: Общество с ограниченной ответственностью «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Дартс-тур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»</a:t>
            </a: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Директор: Мамонтова Тамара Анатольевна   </a:t>
            </a:r>
          </a:p>
        </p:txBody>
      </p:sp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214313" y="214313"/>
            <a:ext cx="928687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5500702"/>
            <a:ext cx="5857916" cy="1000132"/>
          </a:xfrm>
        </p:spPr>
        <p:txBody>
          <a:bodyPr/>
          <a:lstStyle/>
          <a:p>
            <a:pPr algn="l"/>
            <a:r>
              <a:rPr lang="ru-RU" sz="2000" dirty="0" smtClean="0">
                <a:latin typeface="Times New Roman"/>
                <a:ea typeface="Times New Roman"/>
              </a:rPr>
              <a:t>Памятник пограничникам </a:t>
            </a:r>
            <a:r>
              <a:rPr lang="ru-RU" sz="2000" dirty="0" smtClean="0">
                <a:latin typeface="Times New Roman"/>
                <a:ea typeface="Times New Roman"/>
              </a:rPr>
              <a:t>Краснознаменного </a:t>
            </a:r>
            <a:r>
              <a:rPr lang="ru-RU" sz="2000" dirty="0" smtClean="0">
                <a:latin typeface="Times New Roman"/>
                <a:ea typeface="Times New Roman"/>
              </a:rPr>
              <a:t>Забайкальского пограничного округа</a:t>
            </a:r>
            <a:endParaRPr lang="ru-RU" sz="2000" dirty="0"/>
          </a:p>
        </p:txBody>
      </p:sp>
      <p:sp>
        <p:nvSpPr>
          <p:cNvPr id="4" name="Прямоугольник 10"/>
          <p:cNvSpPr>
            <a:spLocks noChangeArrowheads="1"/>
          </p:cNvSpPr>
          <p:nvPr/>
        </p:nvSpPr>
        <p:spPr bwMode="auto">
          <a:xfrm>
            <a:off x="-7955" y="0"/>
            <a:ext cx="9151955" cy="1412776"/>
          </a:xfrm>
          <a:prstGeom prst="rect">
            <a:avLst/>
          </a:prstGeom>
          <a:gradFill flip="none" rotWithShape="1">
            <a:gsLst>
              <a:gs pos="100000">
                <a:srgbClr val="009900">
                  <a:alpha val="70000"/>
                </a:srgbClr>
              </a:gs>
              <a:gs pos="0">
                <a:srgbClr val="FF0000"/>
              </a:gs>
              <a:gs pos="51000">
                <a:srgbClr val="FFFF00"/>
              </a:gs>
            </a:gsLst>
            <a:lin ang="8100000" scaled="1"/>
            <a:tileRect/>
          </a:gradFill>
          <a:ln w="34925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 lvl="0" algn="ctr" defTabSz="-13873163" eaLnBrk="0" hangingPunct="0">
              <a:lnSpc>
                <a:spcPct val="150000"/>
              </a:lnSpc>
              <a:defRPr/>
            </a:pPr>
            <a:r>
              <a:rPr lang="ru-RU" altLang="zh-CN" sz="1600" b="1" dirty="0" smtClean="0">
                <a:effectLst>
                  <a:reflection blurRad="203200" stA="40000" endPos="55000" dist="1524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   Военная операция, которой не было равных</a:t>
            </a:r>
            <a:endParaRPr lang="ru-RU" b="1" cap="all" dirty="0">
              <a:effectLst>
                <a:reflection blurRad="203200" stA="40000" endPos="55000" dist="152400" dir="5400000" sy="-100000" algn="bl" rotWithShape="0"/>
              </a:effectLst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5" name="Picture 20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200273" y="170607"/>
            <a:ext cx="928687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Памятник пограничникам.jpg"/>
          <p:cNvPicPr>
            <a:picLocks noGrp="1" noChangeAspect="1"/>
          </p:cNvPicPr>
          <p:nvPr>
            <p:ph sz="quarter" idx="13"/>
          </p:nvPr>
        </p:nvPicPr>
        <p:blipFill>
          <a:blip r:embed="rId3"/>
          <a:srcRect b="4000"/>
          <a:stretch>
            <a:fillRect/>
          </a:stretch>
        </p:blipFill>
        <p:spPr>
          <a:xfrm>
            <a:off x="1785918" y="1643050"/>
            <a:ext cx="5357850" cy="385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286388"/>
            <a:ext cx="8643998" cy="1143000"/>
          </a:xfrm>
        </p:spPr>
        <p:txBody>
          <a:bodyPr/>
          <a:lstStyle/>
          <a:p>
            <a:pPr algn="l">
              <a:buNone/>
            </a:pPr>
            <a:r>
              <a:rPr lang="ru-RU" sz="1800" dirty="0" smtClean="0"/>
              <a:t> Танк «Комсомолец Забайкалья»                                       Памятник  </a:t>
            </a:r>
            <a:br>
              <a:rPr lang="ru-RU" sz="1800" dirty="0" smtClean="0"/>
            </a:br>
            <a:r>
              <a:rPr lang="ru-RU" sz="1800" dirty="0" smtClean="0"/>
              <a:t>                                                                        </a:t>
            </a:r>
            <a:r>
              <a:rPr lang="ru-RU" sz="1800" dirty="0" err="1" smtClean="0"/>
              <a:t>Н.В.Подгорбунскому</a:t>
            </a:r>
            <a:r>
              <a:rPr lang="ru-RU" sz="1800" dirty="0" smtClean="0"/>
              <a:t> – герою   </a:t>
            </a:r>
            <a:br>
              <a:rPr lang="ru-RU" sz="1800" dirty="0" smtClean="0"/>
            </a:br>
            <a:r>
              <a:rPr lang="ru-RU" sz="1800" dirty="0" smtClean="0"/>
              <a:t>                                                                                   Советского Союза   </a:t>
            </a:r>
            <a:endParaRPr lang="ru-RU" sz="1800" dirty="0"/>
          </a:p>
        </p:txBody>
      </p:sp>
      <p:pic>
        <p:nvPicPr>
          <p:cNvPr id="6" name="Содержимое 5" descr="Танк-1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42844" y="1500174"/>
            <a:ext cx="5149033" cy="3475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10"/>
          <p:cNvSpPr>
            <a:spLocks noChangeArrowheads="1"/>
          </p:cNvSpPr>
          <p:nvPr/>
        </p:nvSpPr>
        <p:spPr bwMode="auto">
          <a:xfrm>
            <a:off x="-7955" y="0"/>
            <a:ext cx="9151955" cy="1412776"/>
          </a:xfrm>
          <a:prstGeom prst="rect">
            <a:avLst/>
          </a:prstGeom>
          <a:gradFill flip="none" rotWithShape="1">
            <a:gsLst>
              <a:gs pos="100000">
                <a:srgbClr val="009900">
                  <a:alpha val="70000"/>
                </a:srgbClr>
              </a:gs>
              <a:gs pos="0">
                <a:srgbClr val="FF0000"/>
              </a:gs>
              <a:gs pos="51000">
                <a:srgbClr val="FFFF00"/>
              </a:gs>
            </a:gsLst>
            <a:lin ang="8100000" scaled="1"/>
            <a:tileRect/>
          </a:gradFill>
          <a:ln w="34925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 lvl="0" algn="ctr" defTabSz="-13873163" eaLnBrk="0" hangingPunct="0">
              <a:lnSpc>
                <a:spcPct val="150000"/>
              </a:lnSpc>
              <a:defRPr/>
            </a:pPr>
            <a:r>
              <a:rPr lang="ru-RU" altLang="zh-CN" sz="1600" b="1" dirty="0" smtClean="0">
                <a:effectLst>
                  <a:reflection blurRad="203200" stA="40000" endPos="55000" dist="1524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   Военная операция, которой не было равных</a:t>
            </a:r>
            <a:endParaRPr lang="ru-RU" b="1" cap="all" dirty="0">
              <a:effectLst>
                <a:reflection blurRad="203200" stA="40000" endPos="55000" dist="152400" dir="5400000" sy="-100000" algn="bl" rotWithShape="0"/>
              </a:effectLst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5" name="Picture 20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200273" y="170607"/>
            <a:ext cx="928687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7" descr="Памятник Подгорбунскому В.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1500174"/>
            <a:ext cx="2345272" cy="3475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9144000" cy="2928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282" y="5000636"/>
            <a:ext cx="4071998" cy="1714512"/>
          </a:xfrm>
        </p:spPr>
        <p:txBody>
          <a:bodyPr/>
          <a:lstStyle/>
          <a:p>
            <a:r>
              <a:rPr lang="ru-RU" sz="2400" dirty="0" smtClean="0"/>
              <a:t>Мемориал боевой и  трудовой славы Забайкальцев в годы ВОВ </a:t>
            </a:r>
            <a:endParaRPr lang="ru-RU" sz="2400" dirty="0"/>
          </a:p>
        </p:txBody>
      </p:sp>
      <p:sp>
        <p:nvSpPr>
          <p:cNvPr id="4" name="Прямоугольник 10"/>
          <p:cNvSpPr>
            <a:spLocks noChangeArrowheads="1"/>
          </p:cNvSpPr>
          <p:nvPr/>
        </p:nvSpPr>
        <p:spPr bwMode="auto">
          <a:xfrm>
            <a:off x="-7955" y="0"/>
            <a:ext cx="9151955" cy="1412776"/>
          </a:xfrm>
          <a:prstGeom prst="rect">
            <a:avLst/>
          </a:prstGeom>
          <a:gradFill flip="none" rotWithShape="1">
            <a:gsLst>
              <a:gs pos="100000">
                <a:srgbClr val="009900">
                  <a:alpha val="70000"/>
                </a:srgbClr>
              </a:gs>
              <a:gs pos="0">
                <a:srgbClr val="FF0000"/>
              </a:gs>
              <a:gs pos="51000">
                <a:srgbClr val="FFFF00"/>
              </a:gs>
            </a:gsLst>
            <a:lin ang="8100000" scaled="1"/>
            <a:tileRect/>
          </a:gradFill>
          <a:ln w="34925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 lvl="0" algn="ctr" defTabSz="-13873163" eaLnBrk="0" hangingPunct="0">
              <a:lnSpc>
                <a:spcPct val="150000"/>
              </a:lnSpc>
              <a:defRPr/>
            </a:pPr>
            <a:r>
              <a:rPr lang="ru-RU" altLang="zh-CN" sz="1600" b="1" dirty="0" smtClean="0">
                <a:effectLst>
                  <a:reflection blurRad="203200" stA="40000" endPos="55000" dist="1524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   Военная операция, которой не было равных</a:t>
            </a:r>
            <a:endParaRPr lang="ru-RU" b="1" cap="all" dirty="0">
              <a:effectLst>
                <a:reflection blurRad="203200" stA="40000" endPos="55000" dist="152400" dir="5400000" sy="-100000" algn="bl" rotWithShape="0"/>
              </a:effectLst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5" name="Picture 20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200273" y="170607"/>
            <a:ext cx="928687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Содержимое 19" descr="Мемориал-19.jpg"/>
          <p:cNvPicPr>
            <a:picLocks noGrp="1" noChangeAspect="1"/>
          </p:cNvPicPr>
          <p:nvPr>
            <p:ph sz="quarter" idx="13"/>
          </p:nvPr>
        </p:nvPicPr>
        <p:blipFill>
          <a:blip r:embed="rId4" cstate="print"/>
          <a:stretch>
            <a:fillRect/>
          </a:stretch>
        </p:blipFill>
        <p:spPr>
          <a:xfrm>
            <a:off x="142844" y="3828376"/>
            <a:ext cx="4489056" cy="3029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286388"/>
            <a:ext cx="5000660" cy="1143000"/>
          </a:xfrm>
        </p:spPr>
        <p:txBody>
          <a:bodyPr/>
          <a:lstStyle/>
          <a:p>
            <a:r>
              <a:rPr lang="ru-RU" sz="2000" dirty="0" smtClean="0"/>
              <a:t>Музей истории Забайкальской железной дороги</a:t>
            </a:r>
            <a:endParaRPr lang="ru-RU" sz="2000" dirty="0"/>
          </a:p>
        </p:txBody>
      </p:sp>
      <p:pic>
        <p:nvPicPr>
          <p:cNvPr id="6" name="Содержимое 5" descr="Железнодорожный музей-1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357158" y="1643050"/>
            <a:ext cx="5149033" cy="3475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10"/>
          <p:cNvSpPr>
            <a:spLocks noChangeArrowheads="1"/>
          </p:cNvSpPr>
          <p:nvPr/>
        </p:nvSpPr>
        <p:spPr bwMode="auto">
          <a:xfrm>
            <a:off x="-7955" y="0"/>
            <a:ext cx="9151955" cy="1412776"/>
          </a:xfrm>
          <a:prstGeom prst="rect">
            <a:avLst/>
          </a:prstGeom>
          <a:gradFill flip="none" rotWithShape="1">
            <a:gsLst>
              <a:gs pos="100000">
                <a:srgbClr val="009900">
                  <a:alpha val="70000"/>
                </a:srgbClr>
              </a:gs>
              <a:gs pos="0">
                <a:srgbClr val="FF0000"/>
              </a:gs>
              <a:gs pos="51000">
                <a:srgbClr val="FFFF00"/>
              </a:gs>
            </a:gsLst>
            <a:lin ang="8100000" scaled="1"/>
            <a:tileRect/>
          </a:gradFill>
          <a:ln w="34925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 lvl="0" algn="ctr" defTabSz="-13873163" eaLnBrk="0" hangingPunct="0">
              <a:lnSpc>
                <a:spcPct val="150000"/>
              </a:lnSpc>
              <a:defRPr/>
            </a:pPr>
            <a:r>
              <a:rPr lang="ru-RU" altLang="zh-CN" sz="1600" b="1" dirty="0" smtClean="0">
                <a:effectLst>
                  <a:reflection blurRad="203200" stA="40000" endPos="55000" dist="1524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   Военная операция, которой не было равных</a:t>
            </a:r>
            <a:endParaRPr lang="ru-RU" b="1" cap="all" dirty="0">
              <a:effectLst>
                <a:reflection blurRad="203200" stA="40000" endPos="55000" dist="152400" dir="5400000" sy="-100000" algn="bl" rotWithShape="0"/>
              </a:effectLst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5" name="Picture 20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200273" y="170607"/>
            <a:ext cx="928687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786446" y="1785926"/>
            <a:ext cx="307183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Открыт в 1974 г. 1-й зал: "Строительство железных дорог в России и Забайкальской железной дороги, КВЖД". 2-й зал: "Гражданская война, восстановление Забайкальской железной дороги, стахановское движение". 3-й зал: "Железнодорожники в Великой Отечественной войне". 4-й зал: "Современное развитие Забайкальской железной дороги, социальная сфера, культура".</a:t>
            </a:r>
            <a:endParaRPr lang="ru-RU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3" y="6072206"/>
            <a:ext cx="6072230" cy="642934"/>
          </a:xfrm>
        </p:spPr>
        <p:txBody>
          <a:bodyPr/>
          <a:lstStyle/>
          <a:p>
            <a:r>
              <a:rPr lang="ru-RU" sz="2000" dirty="0" smtClean="0"/>
              <a:t>Смотровая площадка на </a:t>
            </a:r>
            <a:r>
              <a:rPr lang="ru-RU" sz="2000" dirty="0" err="1" smtClean="0"/>
              <a:t>Титовской</a:t>
            </a:r>
            <a:r>
              <a:rPr lang="ru-RU" sz="2000" dirty="0" smtClean="0"/>
              <a:t> сопке</a:t>
            </a:r>
            <a:endParaRPr lang="ru-RU" sz="2000" dirty="0"/>
          </a:p>
        </p:txBody>
      </p:sp>
      <p:pic>
        <p:nvPicPr>
          <p:cNvPr id="6" name="Содержимое 5" descr="Смотровая площадка-2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211702" y="1571612"/>
            <a:ext cx="6351069" cy="4286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10"/>
          <p:cNvSpPr>
            <a:spLocks noChangeArrowheads="1"/>
          </p:cNvSpPr>
          <p:nvPr/>
        </p:nvSpPr>
        <p:spPr bwMode="auto">
          <a:xfrm>
            <a:off x="-7955" y="0"/>
            <a:ext cx="9151955" cy="1412776"/>
          </a:xfrm>
          <a:prstGeom prst="rect">
            <a:avLst/>
          </a:prstGeom>
          <a:gradFill flip="none" rotWithShape="1">
            <a:gsLst>
              <a:gs pos="100000">
                <a:srgbClr val="009900">
                  <a:alpha val="70000"/>
                </a:srgbClr>
              </a:gs>
              <a:gs pos="0">
                <a:srgbClr val="FF0000"/>
              </a:gs>
              <a:gs pos="51000">
                <a:srgbClr val="FFFF00"/>
              </a:gs>
            </a:gsLst>
            <a:lin ang="8100000" scaled="1"/>
            <a:tileRect/>
          </a:gradFill>
          <a:ln w="34925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 lvl="0" algn="ctr" defTabSz="-13873163" eaLnBrk="0" hangingPunct="0">
              <a:lnSpc>
                <a:spcPct val="150000"/>
              </a:lnSpc>
              <a:defRPr/>
            </a:pPr>
            <a:r>
              <a:rPr lang="ru-RU" altLang="zh-CN" sz="1600" b="1" dirty="0" smtClean="0">
                <a:effectLst>
                  <a:reflection blurRad="203200" stA="40000" endPos="55000" dist="1524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   Военная операция, которой не было равных</a:t>
            </a:r>
            <a:endParaRPr lang="ru-RU" b="1" cap="all" dirty="0">
              <a:effectLst>
                <a:reflection blurRad="203200" stA="40000" endPos="55000" dist="152400" dir="5400000" sy="-100000" algn="bl" rotWithShape="0"/>
              </a:effectLst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5" name="Picture 20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200273" y="170607"/>
            <a:ext cx="928687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6786578" y="2000240"/>
            <a:ext cx="207170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Смотровая площадка на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Титовской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сопке - культовое место для каждого жителя Читы и гостей города. Отсюда открывается потрясающе красивый вид на центр города, район большого острова и новые микрорайоны.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19" y="5286388"/>
            <a:ext cx="4929223" cy="1143000"/>
          </a:xfrm>
        </p:spPr>
        <p:txBody>
          <a:bodyPr/>
          <a:lstStyle/>
          <a:p>
            <a:pPr algn="l"/>
            <a:r>
              <a:rPr lang="ru-RU" sz="1400" dirty="0" smtClean="0"/>
              <a:t>Военный санаторий «</a:t>
            </a:r>
            <a:r>
              <a:rPr lang="ru-RU" sz="1400" dirty="0" err="1" smtClean="0"/>
              <a:t>Молоковский</a:t>
            </a:r>
            <a:r>
              <a:rPr lang="ru-RU" sz="1400" dirty="0" smtClean="0"/>
              <a:t>» - место, где располагалась ставка главного командования на Дальнем Востоке и куда был интернирован последний император </a:t>
            </a:r>
            <a:r>
              <a:rPr lang="ru-RU" sz="1400" dirty="0" err="1" smtClean="0"/>
              <a:t>Маньчжоу-го</a:t>
            </a:r>
            <a:r>
              <a:rPr lang="ru-RU" sz="1400" dirty="0" smtClean="0"/>
              <a:t> </a:t>
            </a:r>
            <a:r>
              <a:rPr lang="ru-RU" sz="1400" dirty="0" err="1" smtClean="0"/>
              <a:t>Пу</a:t>
            </a:r>
            <a:r>
              <a:rPr lang="ru-RU" sz="1400" dirty="0" smtClean="0"/>
              <a:t> И династии </a:t>
            </a:r>
            <a:r>
              <a:rPr lang="ru-RU" sz="1400" dirty="0" err="1" smtClean="0"/>
              <a:t>Цин</a:t>
            </a:r>
            <a:r>
              <a:rPr lang="ru-RU" sz="1400" dirty="0" smtClean="0"/>
              <a:t> в </a:t>
            </a:r>
            <a:r>
              <a:rPr lang="ru-RU" sz="1400" dirty="0" smtClean="0"/>
              <a:t>августе </a:t>
            </a:r>
            <a:r>
              <a:rPr lang="ru-RU" sz="1400" dirty="0" smtClean="0"/>
              <a:t>1945 года </a:t>
            </a:r>
            <a:endParaRPr lang="ru-RU" sz="1400" dirty="0"/>
          </a:p>
        </p:txBody>
      </p:sp>
      <p:sp>
        <p:nvSpPr>
          <p:cNvPr id="4" name="Прямоугольник 10"/>
          <p:cNvSpPr>
            <a:spLocks noChangeArrowheads="1"/>
          </p:cNvSpPr>
          <p:nvPr/>
        </p:nvSpPr>
        <p:spPr bwMode="auto">
          <a:xfrm>
            <a:off x="-7955" y="0"/>
            <a:ext cx="9151955" cy="1412776"/>
          </a:xfrm>
          <a:prstGeom prst="rect">
            <a:avLst/>
          </a:prstGeom>
          <a:gradFill flip="none" rotWithShape="1">
            <a:gsLst>
              <a:gs pos="100000">
                <a:srgbClr val="009900">
                  <a:alpha val="70000"/>
                </a:srgbClr>
              </a:gs>
              <a:gs pos="0">
                <a:srgbClr val="FF0000"/>
              </a:gs>
              <a:gs pos="51000">
                <a:srgbClr val="FFFF00"/>
              </a:gs>
            </a:gsLst>
            <a:lin ang="8100000" scaled="1"/>
            <a:tileRect/>
          </a:gradFill>
          <a:ln w="34925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 lvl="0" algn="ctr" defTabSz="-13873163" eaLnBrk="0" hangingPunct="0">
              <a:lnSpc>
                <a:spcPct val="150000"/>
              </a:lnSpc>
              <a:defRPr/>
            </a:pPr>
            <a:r>
              <a:rPr lang="ru-RU" altLang="zh-CN" sz="1600" b="1" dirty="0" smtClean="0">
                <a:effectLst>
                  <a:reflection blurRad="203200" stA="40000" endPos="55000" dist="1524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   Военная операция, которой не было равных</a:t>
            </a:r>
            <a:endParaRPr lang="ru-RU" b="1" cap="all" dirty="0">
              <a:effectLst>
                <a:reflection blurRad="203200" stA="40000" endPos="55000" dist="152400" dir="5400000" sy="-100000" algn="bl" rotWithShape="0"/>
              </a:effectLst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5" name="Picture 20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200273" y="170607"/>
            <a:ext cx="928687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Молоковка.jpg"/>
          <p:cNvPicPr>
            <a:picLocks noGrp="1" noChangeAspect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142844" y="1571612"/>
            <a:ext cx="5212556" cy="3475037"/>
          </a:xfrm>
        </p:spPr>
      </p:pic>
      <p:pic>
        <p:nvPicPr>
          <p:cNvPr id="9" name="Рисунок 8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1643050"/>
            <a:ext cx="3273296" cy="4929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3570" y="3357562"/>
            <a:ext cx="3369239" cy="1428760"/>
          </a:xfrm>
        </p:spPr>
        <p:txBody>
          <a:bodyPr/>
          <a:lstStyle/>
          <a:p>
            <a:pPr algn="l"/>
            <a:r>
              <a:rPr lang="ru-RU" sz="2000" dirty="0" smtClean="0"/>
              <a:t>Центральная площадь города Читы - площадь им. Ленина</a:t>
            </a:r>
            <a:endParaRPr lang="ru-RU" sz="2000" dirty="0"/>
          </a:p>
        </p:txBody>
      </p:sp>
      <p:pic>
        <p:nvPicPr>
          <p:cNvPr id="6" name="Содержимое 5" descr="площадь 1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 b="7491"/>
          <a:stretch>
            <a:fillRect/>
          </a:stretch>
        </p:blipFill>
        <p:spPr>
          <a:xfrm>
            <a:off x="214282" y="1500174"/>
            <a:ext cx="5229590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10"/>
          <p:cNvSpPr>
            <a:spLocks noChangeArrowheads="1"/>
          </p:cNvSpPr>
          <p:nvPr/>
        </p:nvSpPr>
        <p:spPr bwMode="auto">
          <a:xfrm>
            <a:off x="-7955" y="0"/>
            <a:ext cx="9151955" cy="1412776"/>
          </a:xfrm>
          <a:prstGeom prst="rect">
            <a:avLst/>
          </a:prstGeom>
          <a:gradFill flip="none" rotWithShape="1">
            <a:gsLst>
              <a:gs pos="100000">
                <a:srgbClr val="009900">
                  <a:alpha val="70000"/>
                </a:srgbClr>
              </a:gs>
              <a:gs pos="0">
                <a:srgbClr val="FF0000"/>
              </a:gs>
              <a:gs pos="51000">
                <a:srgbClr val="FFFF00"/>
              </a:gs>
            </a:gsLst>
            <a:lin ang="8100000" scaled="1"/>
            <a:tileRect/>
          </a:gradFill>
          <a:ln w="34925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 lvl="0" algn="ctr" defTabSz="-13873163" eaLnBrk="0" hangingPunct="0">
              <a:lnSpc>
                <a:spcPct val="150000"/>
              </a:lnSpc>
              <a:defRPr/>
            </a:pPr>
            <a:r>
              <a:rPr lang="ru-RU" altLang="zh-CN" sz="1600" b="1" dirty="0" smtClean="0">
                <a:effectLst>
                  <a:reflection blurRad="203200" stA="40000" endPos="55000" dist="1524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   Военная операция, которой не было равных</a:t>
            </a:r>
            <a:endParaRPr lang="ru-RU" b="1" cap="all" dirty="0">
              <a:effectLst>
                <a:reflection blurRad="203200" stA="40000" endPos="55000" dist="152400" dir="5400000" sy="-100000" algn="bl" rotWithShape="0"/>
              </a:effectLst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5" name="Picture 20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200273" y="170607"/>
            <a:ext cx="928687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142844" y="5429265"/>
            <a:ext cx="521497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Общество с ограниченной ответственностью 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Дартс-тур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Забайкальский край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г. Чита</a:t>
            </a:r>
            <a:endParaRPr kumimoji="0" lang="ru-RU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Ул. Ленина,120.</a:t>
            </a: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тел. </a:t>
            </a: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(3022)35-20-38</a:t>
            </a: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32-27-58</a:t>
            </a:r>
            <a:endParaRPr kumimoji="0" lang="en-US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E-mail: darts-tour@mail.ru</a:t>
            </a:r>
            <a:endParaRPr kumimoji="0" lang="ru-RU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66">
            <a:alpha val="3686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Номер слайда 3"/>
          <p:cNvSpPr txBox="1">
            <a:spLocks noGrp="1"/>
          </p:cNvSpPr>
          <p:nvPr/>
        </p:nvSpPr>
        <p:spPr bwMode="auto">
          <a:xfrm>
            <a:off x="8712200" y="152400"/>
            <a:ext cx="2508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36000" rIns="18000" bIns="36000" anchor="ctr"/>
          <a:lstStyle/>
          <a:p>
            <a:pPr algn="r"/>
            <a:fld id="{78455D9A-36B4-4D4C-A12F-340E0C7EEDDA}" type="slidenum">
              <a:rPr lang="ru-RU" sz="1400">
                <a:latin typeface="Calibri" pitchFamily="34" charset="0"/>
              </a:rPr>
              <a:pPr algn="r"/>
              <a:t>2</a:t>
            </a:fld>
            <a:endParaRPr lang="ru-RU" sz="1400">
              <a:latin typeface="Calibri" pitchFamily="34" charset="0"/>
            </a:endParaRPr>
          </a:p>
        </p:txBody>
      </p:sp>
      <p:sp>
        <p:nvSpPr>
          <p:cNvPr id="12" name="Прямоугольник 10"/>
          <p:cNvSpPr>
            <a:spLocks noChangeArrowheads="1"/>
          </p:cNvSpPr>
          <p:nvPr/>
        </p:nvSpPr>
        <p:spPr bwMode="auto">
          <a:xfrm>
            <a:off x="-7955" y="0"/>
            <a:ext cx="9151955" cy="1412776"/>
          </a:xfrm>
          <a:prstGeom prst="rect">
            <a:avLst/>
          </a:prstGeom>
          <a:gradFill flip="none" rotWithShape="1">
            <a:gsLst>
              <a:gs pos="100000">
                <a:srgbClr val="009900">
                  <a:alpha val="70000"/>
                </a:srgbClr>
              </a:gs>
              <a:gs pos="0">
                <a:srgbClr val="FF0000"/>
              </a:gs>
              <a:gs pos="51000">
                <a:srgbClr val="FFFF00"/>
              </a:gs>
            </a:gsLst>
            <a:lin ang="8100000" scaled="1"/>
            <a:tileRect/>
          </a:gradFill>
          <a:ln w="34925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-13873163" eaLnBrk="0" hangingPunct="0">
              <a:lnSpc>
                <a:spcPct val="150000"/>
              </a:lnSpc>
              <a:defRPr/>
            </a:pPr>
            <a:r>
              <a:rPr lang="ru-RU" altLang="zh-CN" sz="1600" b="1" dirty="0" smtClean="0">
                <a:effectLst>
                  <a:reflection blurRad="203200" stA="40000" endPos="55000" dist="1524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План Маньчжурской наступательной операции</a:t>
            </a:r>
          </a:p>
        </p:txBody>
      </p:sp>
      <p:sp>
        <p:nvSpPr>
          <p:cNvPr id="28676" name="Номер слайда 3"/>
          <p:cNvSpPr txBox="1">
            <a:spLocks noGrp="1"/>
          </p:cNvSpPr>
          <p:nvPr/>
        </p:nvSpPr>
        <p:spPr bwMode="auto">
          <a:xfrm>
            <a:off x="8799513" y="76200"/>
            <a:ext cx="2508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36000" rIns="18000" bIns="36000" anchor="ctr"/>
          <a:lstStyle/>
          <a:p>
            <a:pPr algn="r"/>
            <a:fld id="{ED5243DF-98D6-4BFA-BA38-04B94B93EB70}" type="slidenum">
              <a:rPr lang="ru-RU" sz="1400">
                <a:latin typeface="Calibri" pitchFamily="34" charset="0"/>
              </a:rPr>
              <a:pPr algn="r"/>
              <a:t>2</a:t>
            </a:fld>
            <a:endParaRPr lang="ru-RU" sz="1400">
              <a:latin typeface="Calibri" pitchFamily="34" charset="0"/>
            </a:endParaRPr>
          </a:p>
        </p:txBody>
      </p:sp>
      <p:sp>
        <p:nvSpPr>
          <p:cNvPr id="28677" name="Прямоугольник 11"/>
          <p:cNvSpPr>
            <a:spLocks noChangeArrowheads="1"/>
          </p:cNvSpPr>
          <p:nvPr/>
        </p:nvSpPr>
        <p:spPr bwMode="auto">
          <a:xfrm>
            <a:off x="0" y="1428750"/>
            <a:ext cx="7524750" cy="369332"/>
          </a:xfrm>
          <a:prstGeom prst="rect">
            <a:avLst/>
          </a:prstGeom>
          <a:solidFill>
            <a:srgbClr val="FFFF00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8698" name="Picture 20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214313" y="214313"/>
            <a:ext cx="928687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14282" y="2000240"/>
            <a:ext cx="307183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Проведена  в период с 9 августа по  2 сентября 1945 года на территории Маньчжурии и Внутренней Монголии (Китай), Северной Кореи в соответствии с соглашениями Тегеранской и Крымской конференции  руководителей трёх держав антигитлеровской коалиции. Задачи, которые решались в  ходе операции, были те же, что и в Великой Отечественной войне – устранение внешней военной опасности. </a:t>
            </a:r>
          </a:p>
          <a:p>
            <a:r>
              <a:rPr lang="ru-RU" sz="1400" dirty="0" smtClean="0"/>
              <a:t>Сил для проведения наступательной операции  было недостаточно.  С апреля 1945 года началась перегруппировка  войск с запада на восток на расстояние свыше 10 тыс. км.</a:t>
            </a:r>
          </a:p>
          <a:p>
            <a:endParaRPr lang="ru-RU" sz="1400" dirty="0"/>
          </a:p>
        </p:txBody>
      </p:sp>
      <p:pic>
        <p:nvPicPr>
          <p:cNvPr id="14" name="Picture 1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rcRect l="2727" t="6021" r="2727" b="4864"/>
          <a:stretch>
            <a:fillRect/>
          </a:stretch>
        </p:blipFill>
        <p:spPr bwMode="auto">
          <a:xfrm>
            <a:off x="3357554" y="1643050"/>
            <a:ext cx="5643569" cy="49090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01000" cy="864096"/>
          </a:xfrm>
          <a:solidFill>
            <a:schemeClr val="accent5"/>
          </a:solidFill>
        </p:spPr>
        <p:txBody>
          <a:bodyPr/>
          <a:lstStyle/>
          <a:p>
            <a:pPr lvl="0" algn="ctr" defTabSz="-13873163">
              <a:defRPr/>
            </a:pPr>
            <a:r>
              <a:rPr lang="ru-RU" altLang="zh-CN" sz="1600" b="1" kern="1200" dirty="0" smtClean="0">
                <a:solidFill>
                  <a:schemeClr val="tx1"/>
                </a:solidFill>
                <a:effectLst>
                  <a:reflection blurRad="203200" stA="40000" endPos="55000" dist="152400" dir="5400000" sy="-100000" algn="bl" rotWithShape="0"/>
                </a:effectLst>
                <a:latin typeface="Arial" pitchFamily="34" charset="0"/>
                <a:ea typeface="+mn-ea"/>
                <a:cs typeface="Arial" pitchFamily="34" charset="0"/>
              </a:rPr>
              <a:t>Забайкальский туристско-рекреационный </a:t>
            </a:r>
            <a:r>
              <a:rPr lang="ru-RU" altLang="zh-CN" sz="1600" b="1" kern="1200" dirty="0">
                <a:solidFill>
                  <a:schemeClr val="tx1"/>
                </a:solidFill>
                <a:effectLst>
                  <a:reflection blurRad="203200" stA="40000" endPos="55000" dist="152400" dir="5400000" sy="-100000" algn="bl" rotWithShape="0"/>
                </a:effectLst>
                <a:latin typeface="Arial" pitchFamily="34" charset="0"/>
                <a:ea typeface="+mn-ea"/>
                <a:cs typeface="Arial" pitchFamily="34" charset="0"/>
              </a:rPr>
              <a:t>кластер 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10"/>
          <p:cNvSpPr>
            <a:spLocks noChangeArrowheads="1"/>
          </p:cNvSpPr>
          <p:nvPr/>
        </p:nvSpPr>
        <p:spPr bwMode="auto">
          <a:xfrm>
            <a:off x="-7955" y="0"/>
            <a:ext cx="9151955" cy="1285860"/>
          </a:xfrm>
          <a:prstGeom prst="rect">
            <a:avLst/>
          </a:prstGeom>
          <a:gradFill flip="none" rotWithShape="1">
            <a:gsLst>
              <a:gs pos="100000">
                <a:srgbClr val="009900">
                  <a:alpha val="70000"/>
                </a:srgbClr>
              </a:gs>
              <a:gs pos="0">
                <a:srgbClr val="FF0000"/>
              </a:gs>
              <a:gs pos="51000">
                <a:srgbClr val="FFFF00"/>
              </a:gs>
            </a:gsLst>
            <a:lin ang="8100000" scaled="1"/>
            <a:tileRect/>
          </a:gradFill>
          <a:ln w="34925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-13873163" eaLnBrk="0" hangingPunct="0">
              <a:lnSpc>
                <a:spcPct val="150000"/>
              </a:lnSpc>
              <a:defRPr/>
            </a:pPr>
            <a:r>
              <a:rPr lang="ru-RU" altLang="zh-CN" sz="1600" b="1" dirty="0" smtClean="0">
                <a:effectLst>
                  <a:reflection blurRad="203200" stA="40000" endPos="55000" dist="1524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Военная операция, которой не было равных</a:t>
            </a:r>
            <a:endParaRPr lang="ru-RU" sz="1200" b="1" cap="all" dirty="0">
              <a:effectLst>
                <a:reflection blurRad="203200" stA="40000" endPos="55000" dist="152400" dir="5400000" sy="-100000" algn="bl" rotWithShape="0"/>
              </a:effectLst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7" name="Picture 20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214282" y="142852"/>
            <a:ext cx="928687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214282" y="2000240"/>
            <a:ext cx="3214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sz="1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14282" y="2000240"/>
            <a:ext cx="3214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sz="1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00034" y="1714488"/>
            <a:ext cx="307183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/>
              <a:t>Квантунская</a:t>
            </a:r>
            <a:r>
              <a:rPr lang="ru-RU" sz="1400" dirty="0" smtClean="0"/>
              <a:t> армия была способна вести длительную войну, используя мощные укрепрайоны, стойкость своих солдат, подразделения смертников-камикадзе, бактериологическое оружие и производственный потенциал Маньчжурии. При подготовке войны японское командование неверно оценило планы советского руководства, допустило недооценку пропускной способности Транссиба и шоссейных дорог, уделило слабое внимание вопросам обороны и ошиблось в сроках начала наступления, посчитав,  что Красная Армия будет готова к наступлению в сентябре-октябре 1945 года.</a:t>
            </a:r>
            <a:endParaRPr lang="ru-RU" sz="1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1321890"/>
            <a:ext cx="4714876" cy="27500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1307" y="4086219"/>
            <a:ext cx="4712693" cy="27717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310079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1"/>
          <p:cNvSpPr>
            <a:spLocks noChangeArrowheads="1"/>
          </p:cNvSpPr>
          <p:nvPr/>
        </p:nvSpPr>
        <p:spPr bwMode="auto">
          <a:xfrm>
            <a:off x="-469900" y="511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" name="Прямоугольник 10"/>
          <p:cNvSpPr>
            <a:spLocks noChangeArrowheads="1"/>
          </p:cNvSpPr>
          <p:nvPr/>
        </p:nvSpPr>
        <p:spPr bwMode="auto">
          <a:xfrm>
            <a:off x="26377" y="9176"/>
            <a:ext cx="9119037" cy="1348137"/>
          </a:xfrm>
          <a:prstGeom prst="rect">
            <a:avLst/>
          </a:prstGeom>
          <a:gradFill flip="none" rotWithShape="1">
            <a:gsLst>
              <a:gs pos="100000">
                <a:srgbClr val="009900">
                  <a:alpha val="70000"/>
                </a:srgbClr>
              </a:gs>
              <a:gs pos="0">
                <a:srgbClr val="FF0000"/>
              </a:gs>
              <a:gs pos="51000">
                <a:srgbClr val="FFFF00"/>
              </a:gs>
            </a:gsLst>
            <a:lin ang="8100000" scaled="1"/>
            <a:tileRect/>
          </a:gradFill>
          <a:ln w="34925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-13873163" eaLnBrk="0" hangingPunct="0">
              <a:lnSpc>
                <a:spcPct val="150000"/>
              </a:lnSpc>
              <a:defRPr/>
            </a:pPr>
            <a:r>
              <a:rPr lang="ru-RU" altLang="zh-CN" sz="1600" b="1" dirty="0" smtClean="0">
                <a:effectLst>
                  <a:reflection blurRad="203200" stA="40000" endPos="55000" dist="1524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Военная операция, которой не было равных</a:t>
            </a:r>
            <a:endParaRPr lang="ru-RU" sz="1600" b="1" cap="all" dirty="0">
              <a:effectLst>
                <a:reflection blurRad="203200" stA="40000" endPos="55000" dist="152400" dir="5400000" sy="-100000" algn="bl" rotWithShape="0"/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1813" name="Номер слайда 3"/>
          <p:cNvSpPr txBox="1">
            <a:spLocks noGrp="1"/>
          </p:cNvSpPr>
          <p:nvPr/>
        </p:nvSpPr>
        <p:spPr bwMode="auto">
          <a:xfrm>
            <a:off x="8712200" y="152400"/>
            <a:ext cx="2508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36000" rIns="18000" bIns="36000" anchor="ctr"/>
          <a:lstStyle/>
          <a:p>
            <a:pPr algn="r"/>
            <a:endParaRPr lang="ru-RU" sz="1400" dirty="0">
              <a:latin typeface="Calibri" pitchFamily="34" charset="0"/>
            </a:endParaRPr>
          </a:p>
        </p:txBody>
      </p:sp>
      <p:pic>
        <p:nvPicPr>
          <p:cNvPr id="12" name="Picture 20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214313" y="214313"/>
            <a:ext cx="928687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85720" y="1582341"/>
            <a:ext cx="35719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9 августа  в 00 ч. 10 мин. по читинскому времени без артиллерийской и авиационной подготовки силами передовых отрядов армий началось наступление всех фронтов встречными ударами с 3-х направлений. Пограничники и армейские разведчики ранее ликвидировали японские пограничные заставы. Начало войны для  японского командования было внезапным. Главные силы начали наступление в 4 ч. 30 мин.  Войска Забайкальского  фронта выполняли решающую роль.</a:t>
            </a:r>
            <a:r>
              <a:rPr lang="ru-RU" sz="1400" b="1" dirty="0" smtClean="0"/>
              <a:t> </a:t>
            </a:r>
          </a:p>
          <a:p>
            <a:r>
              <a:rPr lang="ru-RU" sz="1400" dirty="0" smtClean="0"/>
              <a:t>19 </a:t>
            </a:r>
            <a:r>
              <a:rPr lang="ru-RU" sz="1400" dirty="0" smtClean="0"/>
              <a:t>августа </a:t>
            </a:r>
            <a:r>
              <a:rPr lang="ru-RU" sz="1400" dirty="0" smtClean="0"/>
              <a:t>в </a:t>
            </a:r>
            <a:r>
              <a:rPr lang="ru-RU" sz="1400" dirty="0" err="1" smtClean="0"/>
              <a:t>Мукдене</a:t>
            </a:r>
            <a:r>
              <a:rPr lang="ru-RU" sz="1400" dirty="0" smtClean="0"/>
              <a:t> уполномоченный Военного Совета  Забайкальского фронта  генерал-майор А.Д. </a:t>
            </a:r>
            <a:r>
              <a:rPr lang="ru-RU" sz="1400" dirty="0" err="1" smtClean="0"/>
              <a:t>Притула</a:t>
            </a:r>
            <a:r>
              <a:rPr lang="ru-RU" sz="1400" dirty="0" smtClean="0"/>
              <a:t> принудил командующего 3-м фронтом </a:t>
            </a:r>
            <a:r>
              <a:rPr lang="ru-RU" sz="1400" dirty="0" err="1" smtClean="0"/>
              <a:t>Дзюн</a:t>
            </a:r>
            <a:r>
              <a:rPr lang="ru-RU" sz="1400" dirty="0" smtClean="0"/>
              <a:t> </a:t>
            </a:r>
            <a:r>
              <a:rPr lang="ru-RU" sz="1400" dirty="0" err="1" smtClean="0"/>
              <a:t>Усироку</a:t>
            </a:r>
            <a:r>
              <a:rPr lang="ru-RU" sz="1400" dirty="0" smtClean="0"/>
              <a:t> издать приказ о капитуляции войск фронта;  десантники интернировали императора </a:t>
            </a:r>
            <a:r>
              <a:rPr lang="ru-RU" sz="1400" dirty="0" err="1" smtClean="0"/>
              <a:t>Маньчжоу-Го</a:t>
            </a:r>
            <a:r>
              <a:rPr lang="ru-RU" sz="1400" dirty="0" smtClean="0"/>
              <a:t>  </a:t>
            </a:r>
            <a:r>
              <a:rPr lang="ru-RU" sz="1400" dirty="0" err="1" smtClean="0"/>
              <a:t>Пу</a:t>
            </a:r>
            <a:r>
              <a:rPr lang="ru-RU" sz="1400" dirty="0" smtClean="0"/>
              <a:t> И.</a:t>
            </a:r>
            <a:endParaRPr lang="ru-RU" sz="1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2428868"/>
            <a:ext cx="4476781" cy="335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0"/>
          <p:cNvSpPr>
            <a:spLocks noChangeArrowheads="1"/>
          </p:cNvSpPr>
          <p:nvPr/>
        </p:nvSpPr>
        <p:spPr bwMode="auto">
          <a:xfrm>
            <a:off x="-7955" y="0"/>
            <a:ext cx="9151955" cy="1412776"/>
          </a:xfrm>
          <a:prstGeom prst="rect">
            <a:avLst/>
          </a:prstGeom>
          <a:gradFill flip="none" rotWithShape="1">
            <a:gsLst>
              <a:gs pos="100000">
                <a:srgbClr val="009900">
                  <a:alpha val="70000"/>
                </a:srgbClr>
              </a:gs>
              <a:gs pos="0">
                <a:srgbClr val="FF0000"/>
              </a:gs>
              <a:gs pos="51000">
                <a:srgbClr val="FFFF00"/>
              </a:gs>
            </a:gsLst>
            <a:lin ang="8100000" scaled="1"/>
            <a:tileRect/>
          </a:gradFill>
          <a:ln w="34925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 lvl="0" algn="ctr" defTabSz="-13873163" eaLnBrk="0" hangingPunct="0">
              <a:lnSpc>
                <a:spcPct val="150000"/>
              </a:lnSpc>
              <a:defRPr/>
            </a:pPr>
            <a:r>
              <a:rPr lang="ru-RU" altLang="zh-CN" sz="1600" b="1" dirty="0" smtClean="0">
                <a:effectLst>
                  <a:reflection blurRad="203200" stA="40000" endPos="55000" dist="1524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   Военная операция, которой не было равных</a:t>
            </a:r>
            <a:endParaRPr lang="ru-RU" b="1" cap="all" dirty="0">
              <a:effectLst>
                <a:reflection blurRad="203200" stA="40000" endPos="55000" dist="152400" dir="5400000" sy="-100000" algn="bl" rotWithShape="0"/>
              </a:effectLst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6" name="Picture 20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200273" y="170607"/>
            <a:ext cx="928687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28596" y="1595021"/>
            <a:ext cx="300039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2 сентября 1945 года на борту американского линкора «Миссури» в заливе Токио состоялось подписание акта о безоговорочной капитуляции Японии. 2-я Мировая война закончилась. Маньчжурская стратегическая наступательная операция не имела себе равной в истории 2-й мировой войны: боевые действия развернулись на фронте протяженностью более 4 тыс. км (общая протяженность советско-германского, западного и итальянских фронтов в январе 1945 года составляла 3,5 тыс. км), площадь, на которой действовали войска Забайкальского, 1-го, 2-го Дальневосточных фронтов и МНР, равнялась 1,5 млн. км.</a:t>
            </a:r>
          </a:p>
          <a:p>
            <a:endParaRPr lang="ru-RU" sz="1400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2428868"/>
            <a:ext cx="5238750" cy="3457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28532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0"/>
          <p:cNvSpPr>
            <a:spLocks noChangeArrowheads="1"/>
          </p:cNvSpPr>
          <p:nvPr/>
        </p:nvSpPr>
        <p:spPr bwMode="auto">
          <a:xfrm>
            <a:off x="-7955" y="0"/>
            <a:ext cx="9151955" cy="1412776"/>
          </a:xfrm>
          <a:prstGeom prst="rect">
            <a:avLst/>
          </a:prstGeom>
          <a:gradFill flip="none" rotWithShape="1">
            <a:gsLst>
              <a:gs pos="100000">
                <a:srgbClr val="009900">
                  <a:alpha val="70000"/>
                </a:srgbClr>
              </a:gs>
              <a:gs pos="0">
                <a:srgbClr val="FF0000"/>
              </a:gs>
              <a:gs pos="51000">
                <a:srgbClr val="FFFF00"/>
              </a:gs>
            </a:gsLst>
            <a:lin ang="8100000" scaled="1"/>
            <a:tileRect/>
          </a:gradFill>
          <a:ln w="34925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 lvl="0" algn="ctr" defTabSz="-13873163" eaLnBrk="0" hangingPunct="0">
              <a:lnSpc>
                <a:spcPct val="150000"/>
              </a:lnSpc>
              <a:defRPr/>
            </a:pPr>
            <a:r>
              <a:rPr lang="ru-RU" altLang="zh-CN" sz="1600" b="1" dirty="0" smtClean="0">
                <a:effectLst>
                  <a:reflection blurRad="203200" stA="40000" endPos="55000" dist="1524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   Военная операция, которой не было равных</a:t>
            </a:r>
            <a:endParaRPr lang="ru-RU" b="1" cap="all" dirty="0">
              <a:effectLst>
                <a:reflection blurRad="203200" stA="40000" endPos="55000" dist="152400" dir="5400000" sy="-100000" algn="bl" rotWithShape="0"/>
              </a:effectLst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6" name="Picture 20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200273" y="170607"/>
            <a:ext cx="928687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28596" y="1857364"/>
            <a:ext cx="278608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И.В.Сталин приказал  провести в Харбине в честь победы над Японией военный парад. </a:t>
            </a:r>
            <a:r>
              <a:rPr lang="ru-RU" sz="1400" b="1" dirty="0" smtClean="0"/>
              <a:t>Парад состоялся в воскресенье 16 сентября.</a:t>
            </a:r>
            <a:r>
              <a:rPr lang="ru-RU" sz="1400" dirty="0" smtClean="0"/>
              <a:t> Командовал парадом командующий артиллерией 1-й Краснознамённой Дальневосточной армии, комендант Харбина  генерал-лейтенант К.П.Казаков. Принимал парад командующий 1-й Краснознамённой Дальневосточной армией, дважды Герой Советского Союза иркутянин генерал-полковник  А.П.Белобородов.</a:t>
            </a:r>
          </a:p>
          <a:p>
            <a:endParaRPr lang="ru-RU" sz="1400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000240"/>
            <a:ext cx="5238750" cy="3933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0"/>
          <p:cNvSpPr>
            <a:spLocks noChangeArrowheads="1"/>
          </p:cNvSpPr>
          <p:nvPr/>
        </p:nvSpPr>
        <p:spPr bwMode="auto">
          <a:xfrm>
            <a:off x="-7955" y="0"/>
            <a:ext cx="9151955" cy="1412776"/>
          </a:xfrm>
          <a:prstGeom prst="rect">
            <a:avLst/>
          </a:prstGeom>
          <a:gradFill flip="none" rotWithShape="1">
            <a:gsLst>
              <a:gs pos="100000">
                <a:srgbClr val="009900">
                  <a:alpha val="70000"/>
                </a:srgbClr>
              </a:gs>
              <a:gs pos="0">
                <a:srgbClr val="FF0000"/>
              </a:gs>
              <a:gs pos="51000">
                <a:srgbClr val="FFFF00"/>
              </a:gs>
            </a:gsLst>
            <a:lin ang="8100000" scaled="1"/>
            <a:tileRect/>
          </a:gradFill>
          <a:ln w="34925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 lvl="0" algn="ctr" defTabSz="-13873163" eaLnBrk="0" hangingPunct="0">
              <a:lnSpc>
                <a:spcPct val="150000"/>
              </a:lnSpc>
              <a:defRPr/>
            </a:pPr>
            <a:r>
              <a:rPr lang="ru-RU" altLang="zh-CN" sz="1600" b="1" dirty="0" smtClean="0">
                <a:effectLst>
                  <a:reflection blurRad="203200" stA="40000" endPos="55000" dist="1524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   Военная операция, которой не было равных</a:t>
            </a:r>
            <a:endParaRPr lang="ru-RU" b="1" cap="all" dirty="0">
              <a:effectLst>
                <a:reflection blurRad="203200" stA="40000" endPos="55000" dist="152400" dir="5400000" sy="-100000" algn="bl" rotWithShape="0"/>
              </a:effectLst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5" name="Picture 20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200273" y="170607"/>
            <a:ext cx="928687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142976" y="1524000"/>
          <a:ext cx="7286676" cy="5202220"/>
        </p:xfrm>
        <a:graphic>
          <a:graphicData uri="http://schemas.openxmlformats.org/drawingml/2006/table">
            <a:tbl>
              <a:tblPr/>
              <a:tblGrid>
                <a:gridCol w="293052"/>
                <a:gridCol w="2649429"/>
                <a:gridCol w="4344195"/>
              </a:tblGrid>
              <a:tr h="422673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SzPts val="1100"/>
                        <a:buFont typeface="+mj-lt"/>
                        <a:buAutoNum type="arabicPeriod"/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911" marR="38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Название маршрута </a:t>
                      </a:r>
                    </a:p>
                  </a:txBody>
                  <a:tcPr marL="38911" marR="38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Военно-исторический маршрут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«Военная операция, которой не было равных»</a:t>
                      </a:r>
                    </a:p>
                  </a:txBody>
                  <a:tcPr marL="38911" marR="38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401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SzPts val="1100"/>
                        <a:buFont typeface="+mj-lt"/>
                        <a:buAutoNum type="arabicPeriod"/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911" marR="38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Памятная дата/военно-историческое событие, к которому приурочен маршрут</a:t>
                      </a:r>
                    </a:p>
                  </a:txBody>
                  <a:tcPr marL="38911" marR="38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70 –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</a:rPr>
                        <a:t>летие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окончания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Второй мировой войны</a:t>
                      </a:r>
                    </a:p>
                  </a:txBody>
                  <a:tcPr marL="38911" marR="38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2027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SzPts val="1100"/>
                        <a:buFont typeface="+mj-lt"/>
                        <a:buAutoNum type="arabicPeriod"/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ны</a:t>
                      </a:r>
                    </a:p>
                  </a:txBody>
                  <a:tcPr marL="38911" marR="38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Территориальное расположение маршрута (название региона/название основных мест маршрута с географической привязкой)</a:t>
                      </a:r>
                    </a:p>
                  </a:txBody>
                  <a:tcPr marL="38911" marR="38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Забайкальский край,  Чита (Основные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объекты показа: 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парк ОДОРА, Дом офицеров, музей боевой славы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–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</a:rPr>
                        <a:t> Памятник пограничникам 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</a:rPr>
                        <a:t>Краснознаменного 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</a:rPr>
                        <a:t>Забайкальского пограничного округа-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танк 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«Комсомолец Забайкалья» - военный госпиталь - ул.им.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</a:rPr>
                        <a:t>Подгорбунского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</a:rPr>
                        <a:t>д-д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№1, памятник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</a:rPr>
                        <a:t>Подгорбунскому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-  Мемориал боевой и трудовой славы Забайкальцев в годы ВОВ (аллея героев, стелы, военная техника)-  Железнодорожный музей - смотровая площадка- военный санаторий Молоковка (штаб ДВФ и место пребывания последнего императора Китая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</a:rPr>
                        <a:t>Пу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И) - пл.им.Ленина)  </a:t>
                      </a:r>
                    </a:p>
                  </a:txBody>
                  <a:tcPr marL="38911" marR="38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9648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SzPts val="1100"/>
                        <a:buFont typeface="+mj-lt"/>
                        <a:buAutoNum type="arabicPeriod"/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911" marR="38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Цель проведения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маршрута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8911" marR="38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Военно-патриотическое воспитание молодежи и школьников. Достойное почитание павших за Отечество и сохранение памятников боевой славы России</a:t>
                      </a:r>
                    </a:p>
                  </a:txBody>
                  <a:tcPr marL="38911" marR="38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166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SzPts val="1100"/>
                        <a:buFont typeface="+mj-lt"/>
                        <a:buAutoNum type="arabicPeriod"/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911" marR="38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Сроки проведения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маршрута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8911" marR="38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3-х часовая экскурсия по городу.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5-ти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</a:rPr>
                        <a:t>дневный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маршрут: Чита-Забайкальск-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Маньчжурия-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</a:rPr>
                        <a:t>Хайлар-Чита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8911" marR="38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9" y="5357826"/>
            <a:ext cx="4143404" cy="571504"/>
          </a:xfrm>
        </p:spPr>
        <p:txBody>
          <a:bodyPr/>
          <a:lstStyle/>
          <a:p>
            <a:pPr algn="l"/>
            <a:r>
              <a:rPr lang="ru-RU" sz="2800" dirty="0" smtClean="0"/>
              <a:t>Дом </a:t>
            </a:r>
            <a:r>
              <a:rPr lang="ru-RU" sz="2800" dirty="0" smtClean="0"/>
              <a:t>офицеров,</a:t>
            </a:r>
            <a:br>
              <a:rPr lang="ru-RU" sz="2800" dirty="0" smtClean="0"/>
            </a:br>
            <a:r>
              <a:rPr lang="ru-RU" sz="2800" dirty="0" smtClean="0"/>
              <a:t>Парк ОДОРА</a:t>
            </a:r>
            <a:endParaRPr lang="ru-RU" sz="2800" dirty="0"/>
          </a:p>
        </p:txBody>
      </p:sp>
      <p:sp>
        <p:nvSpPr>
          <p:cNvPr id="4" name="Прямоугольник 10"/>
          <p:cNvSpPr>
            <a:spLocks noChangeArrowheads="1"/>
          </p:cNvSpPr>
          <p:nvPr/>
        </p:nvSpPr>
        <p:spPr bwMode="auto">
          <a:xfrm>
            <a:off x="-7955" y="0"/>
            <a:ext cx="9151955" cy="1412776"/>
          </a:xfrm>
          <a:prstGeom prst="rect">
            <a:avLst/>
          </a:prstGeom>
          <a:gradFill flip="none" rotWithShape="1">
            <a:gsLst>
              <a:gs pos="100000">
                <a:srgbClr val="009900">
                  <a:alpha val="70000"/>
                </a:srgbClr>
              </a:gs>
              <a:gs pos="0">
                <a:srgbClr val="FF0000"/>
              </a:gs>
              <a:gs pos="51000">
                <a:srgbClr val="FFFF00"/>
              </a:gs>
            </a:gsLst>
            <a:lin ang="8100000" scaled="1"/>
            <a:tileRect/>
          </a:gradFill>
          <a:ln w="34925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 lvl="0" algn="ctr" defTabSz="-13873163" eaLnBrk="0" hangingPunct="0">
              <a:lnSpc>
                <a:spcPct val="150000"/>
              </a:lnSpc>
              <a:defRPr/>
            </a:pPr>
            <a:r>
              <a:rPr lang="ru-RU" altLang="zh-CN" sz="1600" b="1" dirty="0" smtClean="0">
                <a:effectLst>
                  <a:reflection blurRad="203200" stA="40000" endPos="55000" dist="1524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   Военная операция, которой не было равных</a:t>
            </a:r>
            <a:endParaRPr lang="ru-RU" b="1" cap="all" dirty="0">
              <a:effectLst>
                <a:reflection blurRad="203200" stA="40000" endPos="55000" dist="152400" dir="5400000" sy="-100000" algn="bl" rotWithShape="0"/>
              </a:effectLst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5" name="Picture 20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200273" y="170607"/>
            <a:ext cx="928687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286380" y="1643050"/>
            <a:ext cx="35719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В центре города выделяется большое светло-оранжевое здание, увенчанное скульптурной группой война, рабочего и крестьянки, символизирующей неразрывное единство армии и народа. Это окружной Дом офицеров Советской Армии ордена Ленина </a:t>
            </a:r>
            <a:r>
              <a:rPr lang="ru-RU" sz="1200" b="1" dirty="0" err="1" smtClean="0"/>
              <a:t>Забайкалького</a:t>
            </a:r>
            <a:r>
              <a:rPr lang="ru-RU" sz="1200" b="1" dirty="0" smtClean="0"/>
              <a:t> военного округа, сооруженный в 1939—1940 годах по проекту архитектора М. </a:t>
            </a:r>
            <a:r>
              <a:rPr lang="ru-RU" sz="1200" b="1" dirty="0" err="1" smtClean="0"/>
              <a:t>Клековкина</a:t>
            </a:r>
            <a:r>
              <a:rPr lang="ru-RU" sz="1200" b="1" dirty="0" smtClean="0"/>
              <a:t>. Открытие Дома офицеров состоялось 16 ноября 1940 года. </a:t>
            </a:r>
            <a:endParaRPr lang="ru-RU" sz="1200" b="1" dirty="0"/>
          </a:p>
        </p:txBody>
      </p:sp>
      <p:pic>
        <p:nvPicPr>
          <p:cNvPr id="8" name="Picture 2" descr="C:\Documents and Settings\kluevaou\Мои документы\Туризм\маршруты\Военно-исторический маршрут\Парк ОДОРА\Парк ОДОРА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857628"/>
            <a:ext cx="4214842" cy="28445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Дом офицеров-1.jpg"/>
          <p:cNvPicPr>
            <a:picLocks noGrp="1" noChangeAspect="1"/>
          </p:cNvPicPr>
          <p:nvPr>
            <p:ph sz="quarter" idx="13"/>
          </p:nvPr>
        </p:nvPicPr>
        <p:blipFill>
          <a:blip r:embed="rId4" cstate="print"/>
          <a:stretch>
            <a:fillRect/>
          </a:stretch>
        </p:blipFill>
        <p:spPr>
          <a:xfrm>
            <a:off x="142844" y="1500174"/>
            <a:ext cx="4714909" cy="3182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71536" y="5429264"/>
            <a:ext cx="7000923" cy="1000132"/>
          </a:xfrm>
        </p:spPr>
        <p:txBody>
          <a:bodyPr/>
          <a:lstStyle/>
          <a:p>
            <a:r>
              <a:rPr lang="ru-RU" dirty="0" smtClean="0"/>
              <a:t>Музей боевой славы</a:t>
            </a:r>
            <a:endParaRPr lang="ru-RU" dirty="0"/>
          </a:p>
        </p:txBody>
      </p:sp>
      <p:pic>
        <p:nvPicPr>
          <p:cNvPr id="6" name="Содержимое 5" descr="Музей боевой славы-1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571472" y="1571612"/>
            <a:ext cx="5398408" cy="3643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10"/>
          <p:cNvSpPr>
            <a:spLocks noChangeArrowheads="1"/>
          </p:cNvSpPr>
          <p:nvPr/>
        </p:nvSpPr>
        <p:spPr bwMode="auto">
          <a:xfrm>
            <a:off x="-7955" y="0"/>
            <a:ext cx="9151955" cy="1412776"/>
          </a:xfrm>
          <a:prstGeom prst="rect">
            <a:avLst/>
          </a:prstGeom>
          <a:gradFill flip="none" rotWithShape="1">
            <a:gsLst>
              <a:gs pos="100000">
                <a:srgbClr val="009900">
                  <a:alpha val="70000"/>
                </a:srgbClr>
              </a:gs>
              <a:gs pos="0">
                <a:srgbClr val="FF0000"/>
              </a:gs>
              <a:gs pos="51000">
                <a:srgbClr val="FFFF00"/>
              </a:gs>
            </a:gsLst>
            <a:lin ang="8100000" scaled="1"/>
            <a:tileRect/>
          </a:gradFill>
          <a:ln w="34925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 lvl="0" algn="ctr" defTabSz="-13873163" eaLnBrk="0" hangingPunct="0">
              <a:lnSpc>
                <a:spcPct val="150000"/>
              </a:lnSpc>
              <a:defRPr/>
            </a:pPr>
            <a:r>
              <a:rPr lang="ru-RU" altLang="zh-CN" sz="1600" b="1" dirty="0" smtClean="0">
                <a:effectLst>
                  <a:reflection blurRad="203200" stA="40000" endPos="55000" dist="1524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   Военная операция, которой не было равных</a:t>
            </a:r>
            <a:endParaRPr lang="ru-RU" b="1" cap="all" dirty="0">
              <a:effectLst>
                <a:reflection blurRad="203200" stA="40000" endPos="55000" dist="152400" dir="5400000" sy="-100000" algn="bl" rotWithShape="0"/>
              </a:effectLst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5" name="Picture 20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200273" y="170607"/>
            <a:ext cx="928687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357950" y="1643050"/>
            <a:ext cx="250033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В залах музея собран богатый материал по истории Забайкальского ордена Ленина военного округа, отображающий славный боевой путь воинов-забайкальцев, участвовавших в боях на Халхин-Голе, в сражениях Великой Отечественной войны, разгроме </a:t>
            </a:r>
            <a:r>
              <a:rPr lang="ru-RU" sz="1400" dirty="0" err="1" smtClean="0"/>
              <a:t>Квантунской</a:t>
            </a:r>
            <a:r>
              <a:rPr lang="ru-RU" sz="1400" dirty="0" smtClean="0"/>
              <a:t> армии милитаристской Японии. Экспонаты музея рассказывают о традиционной дружбе советского и монгольского народов и армий. В числе экспонатов музея: боевое оружие, исторические документы, знаки боевых отличий. </a:t>
            </a:r>
            <a:endParaRPr lang="ru-RU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Theme20">
  <a:themeElements>
    <a:clrScheme name="CP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D965"/>
      </a:accent1>
      <a:accent2>
        <a:srgbClr val="3AA9C2"/>
      </a:accent2>
      <a:accent3>
        <a:srgbClr val="EBB28F"/>
      </a:accent3>
      <a:accent4>
        <a:srgbClr val="B0E27F"/>
      </a:accent4>
      <a:accent5>
        <a:srgbClr val="FFC17E"/>
      </a:accent5>
      <a:accent6>
        <a:srgbClr val="C6A0DB"/>
      </a:accent6>
      <a:hlink>
        <a:srgbClr val="1D4775"/>
      </a:hlink>
      <a:folHlink>
        <a:srgbClr val="1D4775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76194" tIns="38097" rIns="76194" bIns="38097" numCol="1" rtlCol="0" anchor="ctr" anchorCtr="0" compatLnSpc="1">
        <a:prstTxWarp prst="textNoShape">
          <a:avLst/>
        </a:prstTxWarp>
      </a:bodyPr>
      <a:lstStyle>
        <a:defPPr algn="ctr" defTabSz="761719" fontAlgn="base">
          <a:spcBef>
            <a:spcPct val="0"/>
          </a:spcBef>
          <a:spcAft>
            <a:spcPct val="0"/>
          </a:spcAft>
          <a:defRPr sz="2300" kern="0" dirty="0" smtClean="0">
            <a:solidFill>
              <a:schemeClr val="tx2"/>
            </a:solidFill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95</Template>
  <TotalTime>5359</TotalTime>
  <Words>973</Words>
  <Application>Microsoft Office PowerPoint</Application>
  <PresentationFormat>Экран (4:3)</PresentationFormat>
  <Paragraphs>67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1_Theme20</vt:lpstr>
      <vt:lpstr>Воздушный поток</vt:lpstr>
      <vt:lpstr>Военная операция, которой не было равных </vt:lpstr>
      <vt:lpstr>Слайд 2</vt:lpstr>
      <vt:lpstr>Забайкальский туристско-рекреационный кластер </vt:lpstr>
      <vt:lpstr>Слайд 4</vt:lpstr>
      <vt:lpstr>Слайд 5</vt:lpstr>
      <vt:lpstr>Слайд 6</vt:lpstr>
      <vt:lpstr>Слайд 7</vt:lpstr>
      <vt:lpstr>Дом офицеров, Парк ОДОРА</vt:lpstr>
      <vt:lpstr>Музей боевой славы</vt:lpstr>
      <vt:lpstr>Памятник пограничникам Краснознаменного Забайкальского пограничного округа</vt:lpstr>
      <vt:lpstr> Танк «Комсомолец Забайкалья»                                       Памятник                                                                           Н.В.Подгорбунскому – герою                                                                                       Советского Союза   </vt:lpstr>
      <vt:lpstr>Мемориал боевой и  трудовой славы Забайкальцев в годы ВОВ </vt:lpstr>
      <vt:lpstr>Музей истории Забайкальской железной дороги</vt:lpstr>
      <vt:lpstr>Смотровая площадка на Титовской сопке</vt:lpstr>
      <vt:lpstr>Военный санаторий «Молоковский» - место, где располагалась ставка главного командования на Дальнем Востоке и куда был интернирован последний император Маньчжоу-го Пу И династии Цин в августе 1945 года </vt:lpstr>
      <vt:lpstr>Центральная площадь города Читы - площадь им. Ленина</vt:lpstr>
    </vt:vector>
  </TitlesOfParts>
  <Company>eclipsed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NATURE</dc:title>
  <dc:creator>trofimenko</dc:creator>
  <cp:lastModifiedBy>Klueva</cp:lastModifiedBy>
  <cp:revision>496</cp:revision>
  <cp:lastPrinted>2013-07-17T14:20:15Z</cp:lastPrinted>
  <dcterms:created xsi:type="dcterms:W3CDTF">2011-03-02T07:36:19Z</dcterms:created>
  <dcterms:modified xsi:type="dcterms:W3CDTF">2014-10-14T23:49:32Z</dcterms:modified>
</cp:coreProperties>
</file>