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7" r:id="rId7"/>
    <p:sldId id="268" r:id="rId8"/>
    <p:sldId id="269" r:id="rId9"/>
    <p:sldId id="258" r:id="rId10"/>
    <p:sldId id="260" r:id="rId11"/>
    <p:sldId id="261" r:id="rId12"/>
    <p:sldId id="263" r:id="rId13"/>
    <p:sldId id="266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88878" autoAdjust="0"/>
  </p:normalViewPr>
  <p:slideViewPr>
    <p:cSldViewPr>
      <p:cViewPr varScale="1">
        <p:scale>
          <a:sx n="65" d="100"/>
          <a:sy n="65" d="100"/>
        </p:scale>
        <p:origin x="-816" y="-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802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784AA43A-3F76-4A13-9CD6-36134EB429E3}" type="datetimeFigureOut">
              <a:rPr lang="ru-RU"/>
              <a:pPr/>
              <a:t>06.09.2014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A850423A-8BCE-448E-A97B-03A88B2B12C1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5F674A4F-2B7A-4ECB-A400-260B2FFC03C1}" type="datetimeFigureOut">
              <a:rPr lang="ru-RU"/>
              <a:pPr/>
              <a:t>06.09.2014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01F2A70B-78F2-4DCF-B53B-C990D2FAFB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9942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821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954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3934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77744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529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latinLnBrk="0">
              <a:defRPr lang="ru-RU" sz="5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grpSp>
        <p:nvGrpSpPr>
          <p:cNvPr id="256" name="линия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0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1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4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8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5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6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9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0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0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2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8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9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0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1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2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3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4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5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6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7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8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9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0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1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2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3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4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5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6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7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8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9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0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1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2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3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4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5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6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7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8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9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лини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Полилиния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9" name="Полилиния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0" name="Полилиния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ru-RU"/>
            </a:lvl5pPr>
            <a:lvl6pPr marL="1956816" latinLnBrk="0">
              <a:defRPr lang="ru-RU"/>
            </a:lvl6pPr>
            <a:lvl7pPr marL="1956816" latinLnBrk="0">
              <a:defRPr lang="ru-RU"/>
            </a:lvl7pPr>
            <a:lvl8pPr marL="1956816" latinLnBrk="0">
              <a:defRPr lang="ru-RU"/>
            </a:lvl8pPr>
            <a:lvl9pPr marL="1956816" latinLnBrk="0">
              <a:defRPr lang="ru-RU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pPr/>
              <a:t>06.09.2014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ое назв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линия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2" name="Вертикальное название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 latinLnBrk="0">
              <a:defRPr lang="ru-RU"/>
            </a:lvl5pPr>
            <a:lvl6pPr latinLnBrk="0">
              <a:defRPr lang="ru-RU"/>
            </a:lvl6pPr>
            <a:lvl7pPr latinLnBrk="0">
              <a:defRPr lang="ru-RU"/>
            </a:lvl7pPr>
            <a:lvl8pPr latinLnBrk="0">
              <a:defRPr lang="ru-RU" baseline="0"/>
            </a:lvl8pPr>
            <a:lvl9pPr latinLnBrk="0">
              <a:defRPr lang="ru-RU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pPr/>
              <a:t>06.09.2014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лини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 latinLnBrk="0">
              <a:defRPr lang="ru-RU"/>
            </a:lvl2pPr>
            <a:lvl3pPr marL="777240" latinLnBrk="0">
              <a:defRPr lang="ru-RU"/>
            </a:lvl3pPr>
            <a:lvl4pPr marL="1005840" latinLnBrk="0">
              <a:defRPr lang="ru-RU"/>
            </a:lvl4pPr>
            <a:lvl5pPr marL="1234440" latinLnBrk="0">
              <a:defRPr lang="ru-RU"/>
            </a:lvl5pPr>
            <a:lvl6pPr marL="1463040" latinLnBrk="0">
              <a:defRPr lang="ru-RU" baseline="0"/>
            </a:lvl6pPr>
            <a:lvl7pPr marL="1691640" latinLnBrk="0">
              <a:defRPr lang="ru-RU" baseline="0"/>
            </a:lvl7pPr>
            <a:lvl8pPr marL="1920240" latinLnBrk="0">
              <a:defRPr lang="ru-RU" baseline="0"/>
            </a:lvl8pPr>
            <a:lvl9pPr marL="2148840" latinLnBrk="0">
              <a:defRPr lang="ru-RU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pPr/>
              <a:t>06.09.2014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линия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0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1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4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8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5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6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9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0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0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2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8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9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0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1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2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3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4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5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6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7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8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9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0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1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2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3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4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5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6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7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8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9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0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1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2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3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4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5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6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7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8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 latinLnBrk="0">
              <a:defRPr lang="ru-RU" sz="4400" b="0" cap="none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ru-RU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pPr/>
              <a:t>06.09.2014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лини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0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1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marL="1956816" latinLnBrk="0">
              <a:defRPr lang="ru-RU" sz="1600"/>
            </a:lvl6pPr>
            <a:lvl7pPr marL="1956816" latinLnBrk="0">
              <a:defRPr lang="ru-RU" sz="1600" baseline="0"/>
            </a:lvl7pPr>
            <a:lvl8pPr marL="1956816" latinLnBrk="0">
              <a:defRPr lang="ru-RU" sz="1600" baseline="0"/>
            </a:lvl8pPr>
            <a:lvl9pPr marL="1956816" latinLnBrk="0">
              <a:defRPr lang="ru-RU" sz="1600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marL="1956816" latinLnBrk="0">
              <a:defRPr lang="ru-RU" sz="1600"/>
            </a:lvl6pPr>
            <a:lvl7pPr marL="1956816" latinLnBrk="0">
              <a:defRPr lang="ru-RU" sz="1600"/>
            </a:lvl7pPr>
            <a:lvl8pPr marL="1956816" latinLnBrk="0">
              <a:defRPr lang="ru-RU" sz="1600" baseline="0"/>
            </a:lvl8pPr>
            <a:lvl9pPr marL="1956816" latinLnBrk="0">
              <a:defRPr lang="ru-RU" sz="1600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pPr/>
              <a:t>06.09.2014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лини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Полилиния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3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4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 latinLnBrk="0">
              <a:defRPr lang="ru-RU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ru-RU" sz="2400" b="0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marL="1956816" latinLnBrk="0">
              <a:defRPr lang="ru-RU" sz="1600"/>
            </a:lvl6pPr>
            <a:lvl7pPr marL="1956816" latinLnBrk="0">
              <a:defRPr lang="ru-RU" sz="1600" baseline="0"/>
            </a:lvl7pPr>
            <a:lvl8pPr marL="1956816" latinLnBrk="0">
              <a:defRPr lang="ru-RU" sz="1600" baseline="0"/>
            </a:lvl8pPr>
            <a:lvl9pPr marL="1956816" latinLnBrk="0">
              <a:defRPr lang="ru-RU" sz="1600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ru-RU" sz="2400" b="0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marL="1956816" latinLnBrk="0">
              <a:defRPr lang="ru-RU" sz="1600"/>
            </a:lvl5pPr>
            <a:lvl6pPr marL="1956816" latinLnBrk="0">
              <a:defRPr lang="ru-RU" sz="1600"/>
            </a:lvl6pPr>
            <a:lvl7pPr marL="1956816" latinLnBrk="0">
              <a:defRPr lang="ru-RU" sz="1600"/>
            </a:lvl7pPr>
            <a:lvl8pPr marL="1956816" latinLnBrk="0">
              <a:defRPr lang="ru-RU" sz="1600"/>
            </a:lvl8pPr>
            <a:lvl9pPr marL="1956816" latinLnBrk="0">
              <a:defRPr lang="ru-RU"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pPr/>
              <a:t>06.09.2014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лини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8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9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0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1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pPr/>
              <a:t>06.09.2014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pPr/>
              <a:t>06.09.2014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рамка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Группа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Группа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Группа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Группа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Группа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Группа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0">
              <a:defRPr lang="ru-RU" sz="32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 baseline="0"/>
            </a:lvl7pPr>
            <a:lvl8pPr latinLnBrk="0">
              <a:defRPr lang="ru-RU" sz="1600" baseline="0"/>
            </a:lvl8pPr>
            <a:lvl9pPr latinLnBrk="0">
              <a:defRPr lang="ru-RU" sz="1600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ru-RU" sz="16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pPr/>
              <a:t>06.09.2014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рамка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Группа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Группа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Полилиния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Группа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Полилиния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Группа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Группа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Полилиния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Группа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Полилиния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0">
              <a:defRPr lang="ru-RU" sz="32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ru-RU" sz="24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dirty="0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ru-RU" sz="16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pPr/>
              <a:t>06.09.2014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ru-RU"/>
              <a:pPr/>
              <a:t>06.09.2014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274638"/>
            <a:ext cx="11738013" cy="1291660"/>
          </a:xfrm>
        </p:spPr>
        <p:txBody>
          <a:bodyPr>
            <a:normAutofit/>
          </a:bodyPr>
          <a:lstStyle/>
          <a:p>
            <a:pPr algn="just"/>
            <a:r>
              <a:rPr lang="arn-CL" dirty="0">
                <a:latin typeface=""/>
              </a:rPr>
              <a:t>             </a:t>
            </a:r>
            <a:r>
              <a:rPr lang="arn-CL" dirty="0" smtClean="0">
                <a:latin typeface=""/>
              </a:rPr>
              <a:t> </a:t>
            </a:r>
            <a:r>
              <a:rPr b="1" smtClean="0">
                <a:latin typeface=""/>
              </a:rPr>
              <a:t>Фестиваль уличных культур "</a:t>
            </a:r>
            <a:r>
              <a:rPr lang="en-US" b="1" dirty="0" smtClean="0">
                <a:latin typeface=""/>
              </a:rPr>
              <a:t>Move</a:t>
            </a:r>
            <a:r>
              <a:rPr b="1" smtClean="0">
                <a:latin typeface=""/>
              </a:rPr>
              <a:t> </a:t>
            </a:r>
            <a:r>
              <a:rPr lang="en-US" b="1" dirty="0" smtClean="0">
                <a:latin typeface=""/>
              </a:rPr>
              <a:t>Start UP</a:t>
            </a:r>
            <a:r>
              <a:rPr b="1" smtClean="0">
                <a:latin typeface=""/>
              </a:rPr>
              <a:t>"</a:t>
            </a:r>
            <a:endParaRPr lang="ru-RU" b="1" dirty="0"/>
          </a:p>
        </p:txBody>
      </p:sp>
      <p:pic>
        <p:nvPicPr>
          <p:cNvPr id="5" name="Рисунок 4" descr="move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0" y="1662990"/>
            <a:ext cx="10752208" cy="48663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3600" smtClean="0"/>
              <a:t>Спасибо за внимание.</a:t>
            </a:r>
            <a:endParaRPr lang="ru-RU" sz="3600" dirty="0"/>
          </a:p>
        </p:txBody>
      </p:sp>
      <p:pic>
        <p:nvPicPr>
          <p:cNvPr id="5" name="Рисунок 4" descr="BJPCCb9ePoY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272" r="7272"/>
          <a:stretch>
            <a:fillRect/>
          </a:stretch>
        </p:blipFill>
        <p:spPr/>
      </p:pic>
      <p:pic>
        <p:nvPicPr>
          <p:cNvPr id="7" name="Рисунок 6" descr="move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09254" y="214290"/>
            <a:ext cx="1571405" cy="7143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азвание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225536"/>
          </a:xfrm>
        </p:spPr>
        <p:txBody>
          <a:bodyPr>
            <a:normAutofit/>
          </a:bodyPr>
          <a:lstStyle/>
          <a:p>
            <a:r>
              <a:rPr sz="3600" smtClean="0"/>
              <a:t>      Что такое </a:t>
            </a:r>
            <a:r>
              <a:rPr lang="en-US" sz="3600" dirty="0" smtClean="0"/>
              <a:t>MoveStartUp</a:t>
            </a:r>
            <a:r>
              <a:rPr sz="3600" smtClean="0"/>
              <a:t>?</a:t>
            </a:r>
            <a:endParaRPr lang="ru-RU" sz="36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65058" y="1571612"/>
            <a:ext cx="11715832" cy="500066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Move Start Up</a:t>
            </a:r>
            <a:r>
              <a:rPr b="1" smtClean="0"/>
              <a:t>:</a:t>
            </a:r>
          </a:p>
          <a:p>
            <a:pPr algn="ctr">
              <a:buNone/>
            </a:pPr>
            <a:r>
              <a:rPr b="1" smtClean="0"/>
              <a:t>Меняет</a:t>
            </a:r>
            <a:r>
              <a:rPr smtClean="0"/>
              <a:t> представление о массовом спорте.</a:t>
            </a:r>
          </a:p>
          <a:p>
            <a:pPr algn="ctr">
              <a:buNone/>
            </a:pPr>
            <a:r>
              <a:rPr b="1" smtClean="0"/>
              <a:t>Притягивает</a:t>
            </a:r>
            <a:r>
              <a:rPr smtClean="0"/>
              <a:t> своей неординарностью.</a:t>
            </a:r>
          </a:p>
          <a:p>
            <a:pPr algn="ctr">
              <a:buNone/>
            </a:pPr>
            <a:r>
              <a:rPr b="1" smtClean="0"/>
              <a:t>Вдохновляет</a:t>
            </a:r>
            <a:r>
              <a:rPr smtClean="0"/>
              <a:t> энергией.</a:t>
            </a:r>
          </a:p>
          <a:p>
            <a:pPr algn="ctr">
              <a:buNone/>
            </a:pPr>
            <a:r>
              <a:rPr lang="en-US" b="1" dirty="0" smtClean="0"/>
              <a:t>Move</a:t>
            </a:r>
            <a:r>
              <a:rPr b="1" smtClean="0"/>
              <a:t> </a:t>
            </a:r>
            <a:r>
              <a:rPr lang="en-US" b="1" dirty="0" smtClean="0"/>
              <a:t>Start Up </a:t>
            </a:r>
            <a:r>
              <a:rPr smtClean="0"/>
              <a:t>достоин внимания и способен внести свой вклад в развитие событийного менеджмента  Юга России.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_dBWnHNdB8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496" y="4714884"/>
            <a:ext cx="3071834" cy="1910297"/>
          </a:xfrm>
          <a:prstGeom prst="rect">
            <a:avLst/>
          </a:prstGeom>
        </p:spPr>
      </p:pic>
      <p:pic>
        <p:nvPicPr>
          <p:cNvPr id="5" name="Рисунок 4" descr="EqdxfWeEir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3370" y="1785926"/>
            <a:ext cx="2894333" cy="1928802"/>
          </a:xfrm>
          <a:prstGeom prst="rect">
            <a:avLst/>
          </a:prstGeom>
        </p:spPr>
      </p:pic>
      <p:pic>
        <p:nvPicPr>
          <p:cNvPr id="6" name="Рисунок 5" descr="move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80692" y="214290"/>
            <a:ext cx="1571405" cy="7143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215468" cy="1154098"/>
          </a:xfrm>
        </p:spPr>
        <p:txBody>
          <a:bodyPr/>
          <a:lstStyle/>
          <a:p>
            <a:r>
              <a:rPr smtClean="0"/>
              <a:t>Цели и задачи фестиваля</a:t>
            </a:r>
            <a:r>
              <a:rPr lang="en-US" dirty="0" smtClean="0"/>
              <a:t> Move Start Up.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65058" y="1714488"/>
            <a:ext cx="11858708" cy="364333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smtClean="0"/>
              <a:t>Цель: </a:t>
            </a:r>
          </a:p>
          <a:p>
            <a:pPr algn="just">
              <a:buNone/>
            </a:pPr>
            <a:r>
              <a:rPr smtClean="0"/>
              <a:t>            Формирование бренда Ростова-на-Дону как центра развития событийного туризма на основе проведения спортивных и молодёжных массовых мероприятий.</a:t>
            </a:r>
          </a:p>
          <a:p>
            <a:pPr algn="just">
              <a:buNone/>
            </a:pPr>
            <a:r>
              <a:rPr smtClean="0"/>
              <a:t>Задачи:</a:t>
            </a:r>
          </a:p>
          <a:p>
            <a:pPr lvl="0"/>
            <a:r>
              <a:rPr smtClean="0"/>
              <a:t> Развитие инфраструктуры событийного менеджмента, приобретение собственных специалистов, путём практической реализации проектов мероприятий. Внедрение новых технологий и креативных решений в условиях слаборазвитой рекреационной сферы региона.</a:t>
            </a:r>
          </a:p>
          <a:p>
            <a:pPr lvl="0"/>
            <a:r>
              <a:rPr smtClean="0"/>
              <a:t>Культивация массового спорта за счёт молодёжных спортивно-культурных мероприятий, в основе которых заложены зрелищные экстремальные виды спорта.</a:t>
            </a:r>
          </a:p>
          <a:p>
            <a:pPr lvl="0"/>
            <a:r>
              <a:rPr smtClean="0"/>
              <a:t>Продвижение культурно-нравственных ценностей, идей здорового образа жизни на основе молодёжной культуры паркур, трикинг и воркаут.</a:t>
            </a:r>
          </a:p>
          <a:p>
            <a:pPr algn="just">
              <a:buNone/>
            </a:pPr>
            <a:endParaRPr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sJpBUecY5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4280" y="5525702"/>
            <a:ext cx="1999228" cy="1332298"/>
          </a:xfrm>
          <a:prstGeom prst="rect">
            <a:avLst/>
          </a:prstGeom>
        </p:spPr>
      </p:pic>
      <p:pic>
        <p:nvPicPr>
          <p:cNvPr id="7" name="Рисунок 6" descr="LFuC7j7vYx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5454" y="5286388"/>
            <a:ext cx="2000264" cy="1332989"/>
          </a:xfrm>
          <a:prstGeom prst="rect">
            <a:avLst/>
          </a:prstGeom>
        </p:spPr>
      </p:pic>
      <p:pic>
        <p:nvPicPr>
          <p:cNvPr id="8" name="Рисунок 7" descr="38PL43q7NZ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3106" y="5214950"/>
            <a:ext cx="1784829" cy="1189421"/>
          </a:xfrm>
          <a:prstGeom prst="rect">
            <a:avLst/>
          </a:prstGeom>
        </p:spPr>
      </p:pic>
      <p:pic>
        <p:nvPicPr>
          <p:cNvPr id="9" name="Рисунок 8" descr="move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80692" y="214290"/>
            <a:ext cx="1571405" cy="714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Цели и задачи фестиваля </a:t>
            </a:r>
            <a:r>
              <a:rPr lang="en-US" dirty="0" smtClean="0"/>
              <a:t>Move Start Up.</a:t>
            </a:r>
            <a:r>
              <a:rPr smtClean="0"/>
              <a:t> 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65058" y="1714488"/>
            <a:ext cx="11715832" cy="4929222"/>
          </a:xfrm>
        </p:spPr>
        <p:txBody>
          <a:bodyPr/>
          <a:lstStyle/>
          <a:p>
            <a:pPr lvl="0">
              <a:buNone/>
            </a:pPr>
            <a:r>
              <a:rPr sz="1800" smtClean="0"/>
              <a:t>Задачи: </a:t>
            </a:r>
          </a:p>
          <a:p>
            <a:pPr lvl="0"/>
            <a:r>
              <a:rPr sz="1800" smtClean="0"/>
              <a:t>Вовлечение населения в активную социальную жизнь города и региона путём неоднократного проведения интересных спортивно-массовых мероприятий.</a:t>
            </a:r>
          </a:p>
          <a:p>
            <a:pPr lvl="0"/>
            <a:r>
              <a:rPr sz="1800" smtClean="0"/>
              <a:t>Организация высококачественных спортивно-массовых фестивалей, имеющих широкий общественный резонанс, благодаря грамотной рекламной кампании, подбора эффективно работающих каналов коммуникации для каждой целевой аудитории.</a:t>
            </a:r>
          </a:p>
          <a:p>
            <a:pPr lvl="0"/>
            <a:r>
              <a:rPr sz="1800" smtClean="0"/>
              <a:t>Привлечение лидеров мнений в молодёжной среде и уличной культуры из России и других государств, в качестве приглашённых участников и судей фестиваля.</a:t>
            </a:r>
          </a:p>
          <a:p>
            <a:pPr lvl="0"/>
            <a:r>
              <a:rPr sz="1800" smtClean="0"/>
              <a:t>Развитие рекреационного потенциала г. Ростова-на-Дону и региона.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" name="Рисунок 13" descr="F_BKIvxekY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1800" y="4714884"/>
            <a:ext cx="2071670" cy="1380574"/>
          </a:xfrm>
          <a:prstGeom prst="rect">
            <a:avLst/>
          </a:prstGeom>
        </p:spPr>
      </p:pic>
      <p:pic>
        <p:nvPicPr>
          <p:cNvPr id="15" name="Рисунок 14" descr="Lvd3LOPxMD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1536" y="5286999"/>
            <a:ext cx="2357422" cy="1571001"/>
          </a:xfrm>
          <a:prstGeom prst="rect">
            <a:avLst/>
          </a:prstGeom>
        </p:spPr>
      </p:pic>
      <p:pic>
        <p:nvPicPr>
          <p:cNvPr id="16" name="Рисунок 15" descr="2HsI2y95Yq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23502" y="4500570"/>
            <a:ext cx="1355073" cy="2034596"/>
          </a:xfrm>
          <a:prstGeom prst="rect">
            <a:avLst/>
          </a:prstGeom>
        </p:spPr>
      </p:pic>
      <p:pic>
        <p:nvPicPr>
          <p:cNvPr id="18" name="Рисунок 17" descr="move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09254" y="214290"/>
            <a:ext cx="1571405" cy="714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   </a:t>
            </a:r>
            <a:r>
              <a:rPr sz="3600" smtClean="0"/>
              <a:t>Что происходит на </a:t>
            </a:r>
            <a:r>
              <a:rPr lang="en-US" sz="3600" dirty="0" smtClean="0"/>
              <a:t>MoveStartUp</a:t>
            </a:r>
            <a:r>
              <a:rPr sz="3600" smtClean="0"/>
              <a:t>?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65058" y="1714488"/>
            <a:ext cx="4143404" cy="3929090"/>
          </a:xfrm>
        </p:spPr>
        <p:txBody>
          <a:bodyPr/>
          <a:lstStyle/>
          <a:p>
            <a:pPr algn="ctr"/>
            <a:r>
              <a:rPr sz="2000" smtClean="0"/>
              <a:t>В течение 2-х лет </a:t>
            </a:r>
            <a:r>
              <a:rPr lang="en-US" sz="2000" dirty="0" smtClean="0"/>
              <a:t>MoveStartUp  </a:t>
            </a:r>
            <a:r>
              <a:rPr sz="2000" smtClean="0"/>
              <a:t>способствует развитию массового              спорта на Юге России.</a:t>
            </a:r>
            <a:r>
              <a:rPr lang="en-US" sz="2000" dirty="0" smtClean="0"/>
              <a:t>  </a:t>
            </a:r>
            <a:endParaRPr sz="2000" smtClean="0"/>
          </a:p>
          <a:p>
            <a:r>
              <a:rPr sz="2000" smtClean="0"/>
              <a:t>      </a:t>
            </a:r>
            <a:r>
              <a:rPr lang="en-US" sz="2000" b="1" dirty="0" smtClean="0"/>
              <a:t>5 </a:t>
            </a:r>
            <a:r>
              <a:rPr sz="2000" b="1" smtClean="0"/>
              <a:t>площадок </a:t>
            </a:r>
            <a:r>
              <a:rPr sz="2000" smtClean="0"/>
              <a:t>– паркур, воркаут, уличные танцы, трикинг, граффити.</a:t>
            </a:r>
          </a:p>
          <a:p>
            <a:pPr algn="ctr"/>
            <a:r>
              <a:rPr sz="2000" smtClean="0"/>
              <a:t>       За время мероприятия проходят    – джемы, баттлы, семинары.</a:t>
            </a:r>
          </a:p>
          <a:p>
            <a:pPr algn="ctr"/>
            <a:r>
              <a:rPr lang="en-US" sz="2000" dirty="0" smtClean="0"/>
              <a:t>      </a:t>
            </a:r>
            <a:r>
              <a:rPr sz="2000" b="1" smtClean="0"/>
              <a:t>Более 1 000 </a:t>
            </a:r>
            <a:r>
              <a:rPr sz="2000" smtClean="0"/>
              <a:t>посетителей.</a:t>
            </a:r>
          </a:p>
          <a:p>
            <a:endParaRPr lang="ru-RU" dirty="0"/>
          </a:p>
        </p:txBody>
      </p:sp>
      <p:pic>
        <p:nvPicPr>
          <p:cNvPr id="7" name="Содержимое 6" descr="tWa616BT-s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80164" y="3429000"/>
            <a:ext cx="4143895" cy="2655916"/>
          </a:xfrm>
          <a:prstGeom prst="rect">
            <a:avLst/>
          </a:prstGeom>
        </p:spPr>
      </p:pic>
      <p:pic>
        <p:nvPicPr>
          <p:cNvPr id="8" name="Рисунок 7" descr="JudZpyhJZ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2776" y="1785926"/>
            <a:ext cx="3571900" cy="2380336"/>
          </a:xfrm>
          <a:prstGeom prst="rect">
            <a:avLst/>
          </a:prstGeom>
        </p:spPr>
      </p:pic>
      <p:pic>
        <p:nvPicPr>
          <p:cNvPr id="9" name="Рисунок 8" descr="m91Yxntu2F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8924" y="1785926"/>
            <a:ext cx="2786082" cy="1643074"/>
          </a:xfrm>
          <a:prstGeom prst="rect">
            <a:avLst/>
          </a:prstGeom>
        </p:spPr>
      </p:pic>
      <p:pic>
        <p:nvPicPr>
          <p:cNvPr id="11" name="Рисунок 10" descr="UBMUbnSHjf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37090" y="3929066"/>
            <a:ext cx="1357322" cy="2145236"/>
          </a:xfrm>
          <a:prstGeom prst="rect">
            <a:avLst/>
          </a:prstGeom>
        </p:spPr>
      </p:pic>
      <p:pic>
        <p:nvPicPr>
          <p:cNvPr id="12" name="Рисунок 11" descr="move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80692" y="214290"/>
            <a:ext cx="1571405" cy="714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600" smtClean="0"/>
              <a:t>Что происходит на </a:t>
            </a:r>
            <a:r>
              <a:rPr lang="en-US" sz="3600" dirty="0" smtClean="0"/>
              <a:t>Move Start Up</a:t>
            </a:r>
            <a:r>
              <a:rPr sz="3600" smtClean="0"/>
              <a:t>?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905958" y="1643050"/>
            <a:ext cx="3760617" cy="4511898"/>
          </a:xfrm>
        </p:spPr>
        <p:txBody>
          <a:bodyPr>
            <a:normAutofit lnSpcReduction="10000"/>
          </a:bodyPr>
          <a:lstStyle/>
          <a:p>
            <a:endParaRPr smtClean="0"/>
          </a:p>
          <a:p>
            <a:endParaRPr smtClean="0"/>
          </a:p>
          <a:p>
            <a:r>
              <a:rPr sz="2000" smtClean="0"/>
              <a:t>Два дня атмосферы достижений, творчества, культуры и спорта.</a:t>
            </a:r>
          </a:p>
          <a:p>
            <a:r>
              <a:rPr sz="2000" smtClean="0"/>
              <a:t>День 1 :</a:t>
            </a:r>
          </a:p>
          <a:p>
            <a:r>
              <a:rPr sz="2000" smtClean="0"/>
              <a:t>                Семинары от ведущих атлетов и лидеров культур  России и Зарубежья.</a:t>
            </a:r>
          </a:p>
          <a:p>
            <a:r>
              <a:rPr sz="2000" smtClean="0"/>
              <a:t>                 Отборы по всем представленным дисциплинам.</a:t>
            </a:r>
          </a:p>
          <a:p>
            <a:r>
              <a:rPr sz="2000" smtClean="0"/>
              <a:t>День 2:</a:t>
            </a:r>
          </a:p>
          <a:p>
            <a:r>
              <a:rPr sz="2000" smtClean="0"/>
              <a:t>                Проведение чемпионата и выявление победителей.</a:t>
            </a:r>
          </a:p>
          <a:p>
            <a:endParaRPr smtClean="0"/>
          </a:p>
          <a:p>
            <a:endParaRPr lang="ru-RU" dirty="0"/>
          </a:p>
        </p:txBody>
      </p:sp>
      <p:pic>
        <p:nvPicPr>
          <p:cNvPr id="7" name="Рисунок 6" descr="2Ghe2AR2At8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3275" r="3275"/>
          <a:stretch>
            <a:fillRect/>
          </a:stretch>
        </p:blipFill>
        <p:spPr>
          <a:xfrm>
            <a:off x="1665256" y="1785926"/>
            <a:ext cx="3348442" cy="2387115"/>
          </a:xfrm>
          <a:prstGeom prst="rect">
            <a:avLst/>
          </a:prstGeom>
        </p:spPr>
      </p:pic>
      <p:pic>
        <p:nvPicPr>
          <p:cNvPr id="8" name="Рисунок 7" descr="CDSMXdA13g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8528" y="4214818"/>
            <a:ext cx="2714676" cy="1809078"/>
          </a:xfrm>
          <a:prstGeom prst="rect">
            <a:avLst/>
          </a:prstGeom>
        </p:spPr>
      </p:pic>
      <p:pic>
        <p:nvPicPr>
          <p:cNvPr id="9" name="Рисунок 8" descr="tMar0U3yy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1404" y="2071678"/>
            <a:ext cx="1474927" cy="2214554"/>
          </a:xfrm>
          <a:prstGeom prst="rect">
            <a:avLst/>
          </a:prstGeom>
        </p:spPr>
      </p:pic>
      <p:pic>
        <p:nvPicPr>
          <p:cNvPr id="12" name="Рисунок 11" descr="4jrbxEwe5F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2446" y="4071942"/>
            <a:ext cx="2928958" cy="1951876"/>
          </a:xfrm>
          <a:prstGeom prst="rect">
            <a:avLst/>
          </a:prstGeom>
        </p:spPr>
      </p:pic>
      <p:pic>
        <p:nvPicPr>
          <p:cNvPr id="13" name="Рисунок 12" descr="move 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09254" y="214290"/>
            <a:ext cx="1571405" cy="7143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000" smtClean="0"/>
              <a:t>Организаторы.</a:t>
            </a:r>
            <a:endParaRPr lang="ru-RU" sz="40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22248" y="1571612"/>
            <a:ext cx="11215766" cy="5000660"/>
          </a:xfrm>
        </p:spPr>
        <p:txBody>
          <a:bodyPr/>
          <a:lstStyle/>
          <a:p>
            <a:pPr algn="ctr">
              <a:buNone/>
            </a:pPr>
            <a:r>
              <a:rPr smtClean="0"/>
              <a:t>"</a:t>
            </a:r>
            <a:r>
              <a:rPr lang="en-US" dirty="0" smtClean="0"/>
              <a:t>Move</a:t>
            </a:r>
            <a:r>
              <a:rPr smtClean="0"/>
              <a:t>" - это сильная команда организаторов, на числу которых большое количество качественно и успешно проведённых массовых мероприятий направленных на развитие уличной культуры в России. Воплощать в жизнь молодёжные проекты и мероприятия нужно, только если есть чёткое и ясное знание настоящих потребностей молодых людей, их проблемы и стремления. Одно из главных достоинств «</a:t>
            </a:r>
            <a:r>
              <a:rPr lang="en-US" dirty="0" smtClean="0"/>
              <a:t>Move</a:t>
            </a:r>
            <a:r>
              <a:rPr smtClean="0"/>
              <a:t>» - это знание культуры и спорта изнутри, непосредственное отношение к данным сферам.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Рисунок 8" descr="pUAQh-Jpte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958" y="5237398"/>
            <a:ext cx="2428892" cy="1620602"/>
          </a:xfrm>
          <a:prstGeom prst="rect">
            <a:avLst/>
          </a:prstGeom>
        </p:spPr>
      </p:pic>
      <p:pic>
        <p:nvPicPr>
          <p:cNvPr id="11" name="Рисунок 10" descr="Z8f6XDuwE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800" y="4818640"/>
            <a:ext cx="1357322" cy="2039360"/>
          </a:xfrm>
          <a:prstGeom prst="rect">
            <a:avLst/>
          </a:prstGeom>
        </p:spPr>
      </p:pic>
      <p:pic>
        <p:nvPicPr>
          <p:cNvPr id="13" name="Рисунок 12" descr="04ML4v3wWo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76" y="4071942"/>
            <a:ext cx="2022478" cy="1349435"/>
          </a:xfrm>
          <a:prstGeom prst="rect">
            <a:avLst/>
          </a:prstGeom>
        </p:spPr>
      </p:pic>
      <p:pic>
        <p:nvPicPr>
          <p:cNvPr id="14" name="Рисунок 13" descr="DmIaDNjT45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1074" y="4786322"/>
            <a:ext cx="1428760" cy="1608964"/>
          </a:xfrm>
          <a:prstGeom prst="rect">
            <a:avLst/>
          </a:prstGeom>
        </p:spPr>
      </p:pic>
      <p:pic>
        <p:nvPicPr>
          <p:cNvPr id="15" name="Рисунок 14" descr="5nBuq05WQ2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8660" y="4357694"/>
            <a:ext cx="2250031" cy="1501262"/>
          </a:xfrm>
          <a:prstGeom prst="rect">
            <a:avLst/>
          </a:prstGeom>
        </p:spPr>
      </p:pic>
      <p:pic>
        <p:nvPicPr>
          <p:cNvPr id="16" name="Рисунок 15" descr="6NNt-kCXqEQ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37684" y="3929066"/>
            <a:ext cx="2071702" cy="1382278"/>
          </a:xfrm>
          <a:prstGeom prst="rect">
            <a:avLst/>
          </a:prstGeom>
        </p:spPr>
      </p:pic>
      <p:pic>
        <p:nvPicPr>
          <p:cNvPr id="17" name="Рисунок 16" descr="move 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09254" y="214290"/>
            <a:ext cx="1571405" cy="7143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000" smtClean="0"/>
              <a:t>Значение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6562" y="1643050"/>
            <a:ext cx="11144328" cy="5072098"/>
          </a:xfrm>
        </p:spPr>
        <p:txBody>
          <a:bodyPr/>
          <a:lstStyle/>
          <a:p>
            <a:pPr algn="ctr">
              <a:buNone/>
            </a:pPr>
            <a:r>
              <a:rPr sz="1800" smtClean="0"/>
              <a:t>«</a:t>
            </a:r>
            <a:r>
              <a:rPr lang="en-US" sz="1800" dirty="0" smtClean="0"/>
              <a:t>Move Start Up</a:t>
            </a:r>
            <a:r>
              <a:rPr sz="1800" smtClean="0"/>
              <a:t>»</a:t>
            </a:r>
            <a:r>
              <a:rPr lang="en-US" sz="1800" dirty="0" smtClean="0"/>
              <a:t> </a:t>
            </a:r>
            <a:r>
              <a:rPr sz="1800" smtClean="0"/>
              <a:t>способствует:</a:t>
            </a:r>
          </a:p>
          <a:p>
            <a:pPr algn="ctr"/>
            <a:r>
              <a:rPr sz="1800" smtClean="0"/>
              <a:t>Формированию Ростов-на-Дону как центра развития молодёжного событийного туризма.</a:t>
            </a:r>
          </a:p>
          <a:p>
            <a:pPr algn="ctr"/>
            <a:r>
              <a:rPr sz="1800" smtClean="0"/>
              <a:t>Развитию потенциала отечественных специалистов событийного менеджмента.</a:t>
            </a:r>
          </a:p>
          <a:p>
            <a:pPr algn="ctr"/>
            <a:r>
              <a:rPr sz="1800" smtClean="0"/>
              <a:t>Приобретению лидерства в молодёжных фестивалях уличных культур и как результат – </a:t>
            </a:r>
          </a:p>
          <a:p>
            <a:pPr algn="ctr"/>
            <a:r>
              <a:rPr sz="1800" smtClean="0"/>
              <a:t>Притоку зрителей и участников со всей России и из Зарубежных стран.</a:t>
            </a:r>
          </a:p>
          <a:p>
            <a:pPr algn="ctr"/>
            <a:r>
              <a:rPr sz="1800" smtClean="0"/>
              <a:t>Поддержке страной статуса новатора в проведение массовых мероприятий.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F_BKIvxekY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0164" y="5214950"/>
            <a:ext cx="2143140" cy="1428202"/>
          </a:xfrm>
          <a:prstGeom prst="rect">
            <a:avLst/>
          </a:prstGeom>
        </p:spPr>
      </p:pic>
      <p:pic>
        <p:nvPicPr>
          <p:cNvPr id="5" name="Рисунок 4" descr="i58yvPQ8J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4148" y="5143512"/>
            <a:ext cx="2286016" cy="1523416"/>
          </a:xfrm>
          <a:prstGeom prst="rect">
            <a:avLst/>
          </a:prstGeom>
        </p:spPr>
      </p:pic>
      <p:pic>
        <p:nvPicPr>
          <p:cNvPr id="6" name="Рисунок 5" descr="Pf7sVDEKc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6048" y="4357694"/>
            <a:ext cx="2286016" cy="1523415"/>
          </a:xfrm>
          <a:prstGeom prst="rect">
            <a:avLst/>
          </a:prstGeom>
        </p:spPr>
      </p:pic>
      <p:pic>
        <p:nvPicPr>
          <p:cNvPr id="7" name="Содержимое 3" descr="1GrYJFpS2t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0942" y="4500570"/>
            <a:ext cx="2622550" cy="1747838"/>
          </a:xfrm>
          <a:prstGeom prst="rect">
            <a:avLst/>
          </a:prstGeom>
        </p:spPr>
      </p:pic>
      <p:pic>
        <p:nvPicPr>
          <p:cNvPr id="8" name="Рисунок 7" descr="ngKqPu3nNF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9966" y="4357694"/>
            <a:ext cx="2093916" cy="1397099"/>
          </a:xfrm>
          <a:prstGeom prst="rect">
            <a:avLst/>
          </a:prstGeom>
        </p:spPr>
      </p:pic>
      <p:pic>
        <p:nvPicPr>
          <p:cNvPr id="9" name="Рисунок 8" descr="move 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09254" y="214290"/>
            <a:ext cx="1571405" cy="7143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smtClean="0"/>
              <a:t>            Перспективы.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9372" y="1643050"/>
            <a:ext cx="3886241" cy="4529150"/>
          </a:xfrm>
        </p:spPr>
        <p:txBody>
          <a:bodyPr>
            <a:normAutofit/>
          </a:bodyPr>
          <a:lstStyle/>
          <a:p>
            <a:pPr algn="ctr"/>
            <a:r>
              <a:rPr sz="2400" smtClean="0"/>
              <a:t>Успешная практика зарубежных коллег.</a:t>
            </a:r>
          </a:p>
          <a:p>
            <a:pPr algn="ctr"/>
            <a:r>
              <a:rPr sz="2400" smtClean="0"/>
              <a:t>Зрительская аудитория до </a:t>
            </a:r>
            <a:r>
              <a:rPr sz="2400" b="1" smtClean="0"/>
              <a:t>16 000 </a:t>
            </a:r>
            <a:r>
              <a:rPr sz="2400" smtClean="0"/>
              <a:t>человек.</a:t>
            </a:r>
          </a:p>
          <a:p>
            <a:pPr algn="ctr"/>
            <a:r>
              <a:rPr sz="2400" smtClean="0"/>
              <a:t>Трансляция по ведущим теле каналам.</a:t>
            </a:r>
          </a:p>
          <a:p>
            <a:pPr algn="ctr"/>
            <a:r>
              <a:rPr sz="2400" smtClean="0"/>
              <a:t>Приток туристов со всего </a:t>
            </a:r>
            <a:r>
              <a:rPr sz="2400" b="1" smtClean="0"/>
              <a:t>мира</a:t>
            </a:r>
            <a:r>
              <a:rPr sz="2400" smtClean="0"/>
              <a:t>.</a:t>
            </a:r>
          </a:p>
          <a:p>
            <a:pPr algn="ctr"/>
            <a:r>
              <a:rPr sz="2400" smtClean="0"/>
              <a:t>Повсеместное развитие идей спорта и здорового образа жизни. </a:t>
            </a:r>
          </a:p>
          <a:p>
            <a:endParaRPr lang="ru-RU" dirty="0"/>
          </a:p>
        </p:txBody>
      </p:sp>
      <p:pic>
        <p:nvPicPr>
          <p:cNvPr id="5" name="Содержимое 3" descr="Red-Bull-Art-of-Motion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08792" y="4071942"/>
            <a:ext cx="3500462" cy="1910908"/>
          </a:xfrm>
        </p:spPr>
      </p:pic>
      <p:pic>
        <p:nvPicPr>
          <p:cNvPr id="7" name="Рисунок 6" descr="0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4214" y="2571744"/>
            <a:ext cx="3036115" cy="2024077"/>
          </a:xfrm>
          <a:prstGeom prst="rect">
            <a:avLst/>
          </a:prstGeom>
        </p:spPr>
      </p:pic>
      <p:pic>
        <p:nvPicPr>
          <p:cNvPr id="8" name="Рисунок 7" descr="PV-20120929-00190_HiRes JPEG 24bit RGB New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4544" y="2143116"/>
            <a:ext cx="3310099" cy="1861253"/>
          </a:xfrm>
          <a:prstGeom prst="rect">
            <a:avLst/>
          </a:prstGeom>
        </p:spPr>
      </p:pic>
      <p:pic>
        <p:nvPicPr>
          <p:cNvPr id="9" name="Рисунок 8" descr="67b3ba814c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7090" y="4500570"/>
            <a:ext cx="2540018" cy="1428761"/>
          </a:xfrm>
          <a:prstGeom prst="rect">
            <a:avLst/>
          </a:prstGeom>
        </p:spPr>
      </p:pic>
      <p:pic>
        <p:nvPicPr>
          <p:cNvPr id="10" name="Рисунок 9" descr="move 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09254" y="214290"/>
            <a:ext cx="1571405" cy="7143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лассная доска: 16x9">
  <a:themeElements>
    <a:clrScheme name="Классная доска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lang="ru-RU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lang="ru-RU"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Это значение указывает на число сохранений и редакций. Программа отвечает за обновление этого значения после каждой редакции.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Форма библиотеки документов</Display>
  <Edit>Форма библиотеки документов</Edit>
  <New>Форма библиотеки документов</New>
</FormTemplates>
</file>

<file path=customXml/itemProps1.xml><?xml version="1.0" encoding="utf-8"?>
<ds:datastoreItem xmlns:ds="http://schemas.openxmlformats.org/officeDocument/2006/customXml" ds:itemID="{08F4CB80-51E5-47C8-B45D-3834AA25DD5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507</Words>
  <Application>Microsoft Office PowerPoint</Application>
  <PresentationFormat>Произвольный</PresentationFormat>
  <Paragraphs>56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Классная доска: 16x9</vt:lpstr>
      <vt:lpstr>              Фестиваль уличных культур "Move Start UP"</vt:lpstr>
      <vt:lpstr>      Что такое MoveStartUp?</vt:lpstr>
      <vt:lpstr>Цели и задачи фестиваля Move Start Up.</vt:lpstr>
      <vt:lpstr>Цели и задачи фестиваля Move Start Up. </vt:lpstr>
      <vt:lpstr>   Что происходит на MoveStartUp?</vt:lpstr>
      <vt:lpstr>Что происходит на Move Start Up?</vt:lpstr>
      <vt:lpstr>Организаторы.</vt:lpstr>
      <vt:lpstr>Значение</vt:lpstr>
      <vt:lpstr>            Перспективы.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cp:lastModifiedBy>alena</cp:lastModifiedBy>
  <cp:revision>16</cp:revision>
  <dcterms:created xsi:type="dcterms:W3CDTF">2013-04-05T19:59:21Z</dcterms:created>
  <dcterms:modified xsi:type="dcterms:W3CDTF">2014-09-06T08:23:14Z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