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6" r:id="rId2"/>
    <p:sldId id="257" r:id="rId3"/>
    <p:sldId id="258" r:id="rId4"/>
    <p:sldId id="296" r:id="rId5"/>
    <p:sldId id="295" r:id="rId6"/>
    <p:sldId id="297" r:id="rId7"/>
    <p:sldId id="293" r:id="rId8"/>
    <p:sldId id="278" r:id="rId9"/>
    <p:sldId id="283" r:id="rId10"/>
    <p:sldId id="280" r:id="rId11"/>
    <p:sldId id="281" r:id="rId12"/>
    <p:sldId id="277" r:id="rId13"/>
    <p:sldId id="298" r:id="rId14"/>
    <p:sldId id="27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AA906"/>
    <a:srgbClr val="C6583A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6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ГЕОГРАФИЧЕСКОЕ РАСПРЕДЕЛЕНИЕ (в % от общего кол-ва)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059637503589748E-2"/>
                  <c:y val="-0.376226054247940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5636433478041232E-2"/>
                  <c:y val="-0.263581162939567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7138038121550442E-2"/>
                  <c:y val="-0.117911722330675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МОСКВА</c:v>
                </c:pt>
                <c:pt idx="1">
                  <c:v>МОСКОВСКАЯ ОБЛ.</c:v>
                </c:pt>
                <c:pt idx="2">
                  <c:v>ДР. РЕГИОНЫ РОССИИ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</c:v>
                </c:pt>
                <c:pt idx="1">
                  <c:v>34</c:v>
                </c:pt>
                <c:pt idx="2">
                  <c:v>4</c:v>
                </c:pt>
              </c:numCache>
            </c:numRef>
          </c:val>
        </c:ser>
        <c:dLbls>
          <c:showVal val="1"/>
        </c:dLbls>
        <c:gapWidth val="75"/>
        <c:shape val="cylinder"/>
        <c:axId val="67817856"/>
        <c:axId val="67819392"/>
        <c:axId val="0"/>
      </c:bar3DChart>
      <c:catAx>
        <c:axId val="67817856"/>
        <c:scaling>
          <c:orientation val="minMax"/>
        </c:scaling>
        <c:axPos val="b"/>
        <c:majorTickMark val="none"/>
        <c:tickLblPos val="nextTo"/>
        <c:crossAx val="67819392"/>
        <c:crosses val="autoZero"/>
        <c:auto val="1"/>
        <c:lblAlgn val="ctr"/>
        <c:lblOffset val="100"/>
      </c:catAx>
      <c:valAx>
        <c:axId val="67819392"/>
        <c:scaling>
          <c:orientation val="minMax"/>
        </c:scaling>
        <c:axPos val="l"/>
        <c:numFmt formatCode="General" sourceLinked="1"/>
        <c:majorTickMark val="none"/>
        <c:tickLblPos val="nextTo"/>
        <c:crossAx val="678178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0.53774</cdr:x>
      <cdr:y>0.11111</cdr:y>
    </cdr:from>
    <cdr:to>
      <cdr:x>0.80189</cdr:x>
      <cdr:y>0.22222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04456" y="504056"/>
          <a:ext cx="201622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0.36792</cdr:x>
      <cdr:y>0.06349</cdr:y>
    </cdr:from>
    <cdr:to>
      <cdr:x>1</cdr:x>
      <cdr:y>0.25397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0" y="288032"/>
          <a:ext cx="4824536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ru-RU" sz="2000" b="1" dirty="0" smtClean="0"/>
            <a:t>ГЕОГРАФИЧЕСКОЕ РАСПРЕДЕЛЕНИЕ</a:t>
          </a:r>
        </a:p>
        <a:p xmlns:a="http://schemas.openxmlformats.org/drawingml/2006/main">
          <a:pPr algn="r"/>
          <a:r>
            <a:rPr lang="ru-RU" sz="2000" b="1" dirty="0" smtClean="0"/>
            <a:t> (в % от общего кол-ва)</a:t>
          </a:r>
          <a:endParaRPr lang="ru-RU" sz="2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CBFD94-DB4D-450A-BF5B-BDAEA70689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5862C-61EF-4426-9EF9-A7BB587C2E48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65842-7245-4EA3-99EB-B2F340139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65842-7245-4EA3-99EB-B2F34013974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r">
              <a:defRPr/>
            </a:lvl1pPr>
          </a:lstStyle>
          <a:p>
            <a:fld id="{34FD0D18-2BB5-43F9-8865-B469EB8840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F628F-31DD-4B0E-9E53-45414159E3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134A0-5EF6-40FE-B39C-6988E0932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F30D5482-8B58-4586-A11C-A8A8A90C98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A108A69F-82AB-42C1-B72F-E524195A9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0FFE3-2A35-499D-A6F6-47DF259FE9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8B31B-9148-4009-B44E-801EF64E69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C900B-FC6B-4147-BE34-3ABA020BAC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1EDF4-C761-430A-8A19-247DF3A8F3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68A15-3A2B-4F31-A667-1ADEC521F1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08588-FAB9-43AB-BCDA-7F1DAE5E8C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FEFF7-5196-4256-A519-DAFD0C3DCB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76E28-2B96-4934-8A2B-6D594A3D1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366554E-D025-4142-8F29-A714226D89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5.jpeg"/><Relationship Id="rId12" Type="http://schemas.openxmlformats.org/officeDocument/2006/relationships/hyperlink" Target="http://www.m24.ru/videos/52423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hyperlink" Target="http://360tv.ru/news/narodnyj-aviafestival-proshel-v-balashihe-1437" TargetMode="External"/><Relationship Id="rId5" Type="http://schemas.openxmlformats.org/officeDocument/2006/relationships/image" Target="../media/image21.jpeg"/><Relationship Id="rId10" Type="http://schemas.openxmlformats.org/officeDocument/2006/relationships/hyperlink" Target="http://pilottv.ru/Vypusk/215.html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31840" y="332656"/>
            <a:ext cx="5715000" cy="288032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ФЕСТИВАЛЬ АВИАЦИОННОГО И АВТОМОТОСПОРТА</a:t>
            </a:r>
            <a:br>
              <a:rPr lang="ru-RU" dirty="0" smtClean="0"/>
            </a:br>
            <a:r>
              <a:rPr lang="en-US" dirty="0" smtClean="0"/>
              <a:t>A </a:t>
            </a:r>
            <a:r>
              <a:rPr lang="en-US" dirty="0" err="1" smtClean="0"/>
              <a:t>ViA</a:t>
            </a:r>
            <a:r>
              <a:rPr lang="en-US" dirty="0" smtClean="0"/>
              <a:t> FEST-2014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4211960" y="3212976"/>
            <a:ext cx="457772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ru-RU" b="1" dirty="0" smtClean="0">
                <a:solidFill>
                  <a:srgbClr val="C6583A"/>
                </a:solidFill>
              </a:rPr>
              <a:t>ПРОЕКТ</a:t>
            </a:r>
          </a:p>
          <a:p>
            <a:pPr marL="0" indent="0" algn="r">
              <a:buNone/>
            </a:pPr>
            <a:r>
              <a:rPr lang="en-US" b="1" dirty="0" smtClean="0">
                <a:solidFill>
                  <a:srgbClr val="C6583A"/>
                </a:solidFill>
              </a:rPr>
              <a:t>QUESTOMANIA LTD.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C6583A"/>
                </a:solidFill>
              </a:rPr>
              <a:t>(</a:t>
            </a:r>
            <a:r>
              <a:rPr lang="en-US" b="1" dirty="0" smtClean="0">
                <a:solidFill>
                  <a:srgbClr val="C6583A"/>
                </a:solidFill>
              </a:rPr>
              <a:t>PR</a:t>
            </a:r>
            <a:r>
              <a:rPr lang="ru-RU" b="1" dirty="0" smtClean="0">
                <a:solidFill>
                  <a:srgbClr val="C6583A"/>
                </a:solidFill>
              </a:rPr>
              <a:t>, </a:t>
            </a:r>
            <a:r>
              <a:rPr lang="en-US" b="1" dirty="0" smtClean="0">
                <a:solidFill>
                  <a:srgbClr val="C6583A"/>
                </a:solidFill>
              </a:rPr>
              <a:t>event-</a:t>
            </a:r>
            <a:r>
              <a:rPr lang="ru-RU" b="1" dirty="0" smtClean="0">
                <a:solidFill>
                  <a:srgbClr val="C6583A"/>
                </a:solidFill>
              </a:rPr>
              <a:t>маркетинг)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C6583A"/>
                </a:solidFill>
              </a:rPr>
              <a:t>Руководитель и разработчик проекта:</a:t>
            </a:r>
            <a:endParaRPr lang="en-US" b="1" dirty="0" smtClean="0">
              <a:solidFill>
                <a:srgbClr val="C6583A"/>
              </a:solidFill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rgbClr val="C6583A"/>
                </a:solidFill>
              </a:rPr>
              <a:t>  Генеральный директор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C6583A"/>
                </a:solidFill>
              </a:rPr>
              <a:t>Светлана Крымова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C6583A"/>
                </a:solidFill>
              </a:rPr>
              <a:t>Москва, 201</a:t>
            </a:r>
            <a:r>
              <a:rPr lang="en-US" b="1" dirty="0" smtClean="0">
                <a:solidFill>
                  <a:srgbClr val="C6583A"/>
                </a:solidFill>
              </a:rPr>
              <a:t>4</a:t>
            </a:r>
            <a:endParaRPr lang="ru-RU" b="1" dirty="0">
              <a:solidFill>
                <a:srgbClr val="C6583A"/>
              </a:solidFill>
            </a:endParaRPr>
          </a:p>
        </p:txBody>
      </p:sp>
      <p:grpSp>
        <p:nvGrpSpPr>
          <p:cNvPr id="72711" name="Group 7"/>
          <p:cNvGrpSpPr>
            <a:grpSpLocks/>
          </p:cNvGrpSpPr>
          <p:nvPr/>
        </p:nvGrpSpPr>
        <p:grpSpPr bwMode="auto">
          <a:xfrm>
            <a:off x="2590800" y="2819400"/>
            <a:ext cx="533400" cy="609600"/>
            <a:chOff x="4128" y="1920"/>
            <a:chExt cx="1010" cy="1104"/>
          </a:xfrm>
        </p:grpSpPr>
        <p:sp>
          <p:nvSpPr>
            <p:cNvPr id="72712" name="Freeform 8"/>
            <p:cNvSpPr>
              <a:spLocks/>
            </p:cNvSpPr>
            <p:nvPr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13" name="Freeform 9"/>
            <p:cNvSpPr>
              <a:spLocks/>
            </p:cNvSpPr>
            <p:nvPr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14" name="Freeform 10"/>
            <p:cNvSpPr>
              <a:spLocks/>
            </p:cNvSpPr>
            <p:nvPr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15" name="Freeform 11"/>
            <p:cNvSpPr>
              <a:spLocks/>
            </p:cNvSpPr>
            <p:nvPr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" name="Рисунок 9" descr="10329271_633183783440240_637406447174988471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5805264"/>
            <a:ext cx="2088232" cy="369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7978080" cy="5635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ViA</a:t>
            </a:r>
            <a:r>
              <a:rPr lang="en-US" dirty="0" smtClean="0"/>
              <a:t> FEST</a:t>
            </a:r>
            <a:r>
              <a:rPr lang="ru-RU" dirty="0" smtClean="0"/>
              <a:t> – УНИКАЛЬНОЕ СОБЫТИЕ</a:t>
            </a:r>
            <a:endParaRPr lang="en-US" sz="1600" dirty="0"/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467812" y="1371600"/>
            <a:ext cx="5281302" cy="4421159"/>
            <a:chOff x="225" y="1159"/>
            <a:chExt cx="3518" cy="2945"/>
          </a:xfrm>
        </p:grpSpPr>
        <p:sp>
          <p:nvSpPr>
            <p:cNvPr id="78852" name="AutoShape 4"/>
            <p:cNvSpPr>
              <a:spLocks noChangeArrowheads="1"/>
            </p:cNvSpPr>
            <p:nvPr/>
          </p:nvSpPr>
          <p:spPr bwMode="gray">
            <a:xfrm>
              <a:off x="2191" y="2640"/>
              <a:ext cx="1295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853" name="AutoShape 5"/>
            <p:cNvSpPr>
              <a:spLocks noChangeArrowheads="1"/>
            </p:cNvSpPr>
            <p:nvPr/>
          </p:nvSpPr>
          <p:spPr bwMode="gray">
            <a:xfrm>
              <a:off x="2191" y="2304"/>
              <a:ext cx="1295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854" name="AutoShape 6"/>
            <p:cNvSpPr>
              <a:spLocks noChangeArrowheads="1"/>
            </p:cNvSpPr>
            <p:nvPr/>
          </p:nvSpPr>
          <p:spPr bwMode="gray">
            <a:xfrm>
              <a:off x="2191" y="1954"/>
              <a:ext cx="1295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855" name="Text Box 7"/>
            <p:cNvSpPr txBox="1">
              <a:spLocks noChangeArrowheads="1"/>
            </p:cNvSpPr>
            <p:nvPr/>
          </p:nvSpPr>
          <p:spPr bwMode="gray">
            <a:xfrm>
              <a:off x="2150" y="2113"/>
              <a:ext cx="1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100" dirty="0" smtClean="0">
                  <a:solidFill>
                    <a:schemeClr val="bg1"/>
                  </a:solidFill>
                </a:rPr>
                <a:t>25  ТЕХНОШОУ ПРОГРАММ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78856" name="Text Box 8"/>
            <p:cNvSpPr txBox="1">
              <a:spLocks noChangeArrowheads="1"/>
            </p:cNvSpPr>
            <p:nvPr/>
          </p:nvSpPr>
          <p:spPr bwMode="gray">
            <a:xfrm>
              <a:off x="2309" y="2449"/>
              <a:ext cx="106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100" dirty="0" smtClean="0">
                  <a:solidFill>
                    <a:schemeClr val="bg1"/>
                  </a:solidFill>
                </a:rPr>
                <a:t>ДЕТСКИЙ  ГОРОДОК</a:t>
              </a:r>
            </a:p>
            <a:p>
              <a:pPr algn="ctr" eaLnBrk="0" hangingPunct="0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8857" name="Text Box 9"/>
            <p:cNvSpPr txBox="1">
              <a:spLocks noChangeArrowheads="1"/>
            </p:cNvSpPr>
            <p:nvPr/>
          </p:nvSpPr>
          <p:spPr bwMode="gray">
            <a:xfrm>
              <a:off x="2583" y="2785"/>
              <a:ext cx="51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100" dirty="0" smtClean="0">
                  <a:solidFill>
                    <a:schemeClr val="bg1"/>
                  </a:solidFill>
                </a:rPr>
                <a:t>МУЗЫКА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78858" name="AutoShape 10"/>
            <p:cNvSpPr>
              <a:spLocks noChangeArrowheads="1"/>
            </p:cNvSpPr>
            <p:nvPr/>
          </p:nvSpPr>
          <p:spPr bwMode="gray">
            <a:xfrm>
              <a:off x="1808" y="1810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859" name="AutoShape 11"/>
            <p:cNvSpPr>
              <a:spLocks noChangeArrowheads="1"/>
            </p:cNvSpPr>
            <p:nvPr/>
          </p:nvSpPr>
          <p:spPr bwMode="auto">
            <a:xfrm>
              <a:off x="225" y="1234"/>
              <a:ext cx="1551" cy="273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78860" name="Text Box 12"/>
            <p:cNvSpPr txBox="1">
              <a:spLocks noChangeArrowheads="1"/>
            </p:cNvSpPr>
            <p:nvPr/>
          </p:nvSpPr>
          <p:spPr bwMode="auto">
            <a:xfrm>
              <a:off x="225" y="1234"/>
              <a:ext cx="1583" cy="2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001D3A"/>
                  </a:solidFill>
                  <a:latin typeface="Verdana" pitchFamily="34" charset="0"/>
                </a:rPr>
                <a:t>ЗРИТЕЛИ</a:t>
              </a:r>
            </a:p>
            <a:p>
              <a:pPr algn="ctr" eaLnBrk="0" hangingPunct="0"/>
              <a:r>
                <a:rPr lang="ru-RU" b="1" dirty="0" smtClean="0">
                  <a:solidFill>
                    <a:srgbClr val="001D3A"/>
                  </a:solidFill>
                  <a:latin typeface="Verdana" pitchFamily="34" charset="0"/>
                </a:rPr>
                <a:t>УВИДЕЛИ:</a:t>
              </a:r>
              <a:endParaRPr lang="en-US" sz="1400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ru-RU" sz="1400" dirty="0" smtClean="0">
                  <a:solidFill>
                    <a:srgbClr val="001D3A"/>
                  </a:solidFill>
                  <a:latin typeface="Verdana" pitchFamily="34" charset="0"/>
                </a:rPr>
                <a:t> 10 АВИАШОУ</a:t>
              </a:r>
              <a:endParaRPr lang="en-US" sz="1400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ru-RU" sz="1400" dirty="0" smtClean="0">
                  <a:solidFill>
                    <a:srgbClr val="001D3A"/>
                  </a:solidFill>
                  <a:latin typeface="Verdana" pitchFamily="34" charset="0"/>
                </a:rPr>
                <a:t>20 ВЫБРОСОВ</a:t>
              </a:r>
            </a:p>
            <a:p>
              <a:pPr algn="ctr" eaLnBrk="0" hangingPunct="0">
                <a:buSzPct val="60000"/>
              </a:pPr>
              <a:r>
                <a:rPr lang="ru-RU" sz="1400" dirty="0" smtClean="0">
                  <a:solidFill>
                    <a:srgbClr val="001D3A"/>
                  </a:solidFill>
                  <a:latin typeface="Verdana" pitchFamily="34" charset="0"/>
                </a:rPr>
                <a:t>ПАРАШЮТИСТОВ</a:t>
              </a:r>
              <a:endParaRPr lang="en-US" sz="1400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ru-RU" sz="1400" dirty="0" smtClean="0">
                  <a:solidFill>
                    <a:srgbClr val="001D3A"/>
                  </a:solidFill>
                  <a:latin typeface="Verdana" pitchFamily="34" charset="0"/>
                </a:rPr>
                <a:t>5 ШОУ АВИМОДЕЛИСТОВ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ru-RU" sz="1400" dirty="0" smtClean="0">
                  <a:solidFill>
                    <a:srgbClr val="001D3A"/>
                  </a:solidFill>
                  <a:latin typeface="Verdana" pitchFamily="34" charset="0"/>
                </a:rPr>
                <a:t>10 СОВМЕСТНЫХ ШОУ ПРОГРАММ (АВИА-АВТО-МОТО)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ru-RU" sz="1400" dirty="0" smtClean="0">
                  <a:solidFill>
                    <a:srgbClr val="001D3A"/>
                  </a:solidFill>
                  <a:latin typeface="Verdana" pitchFamily="34" charset="0"/>
                </a:rPr>
                <a:t> 2 МОТОШОУ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ru-RU" sz="1400" dirty="0" smtClean="0">
                  <a:solidFill>
                    <a:srgbClr val="001D3A"/>
                  </a:solidFill>
                  <a:latin typeface="Verdana" pitchFamily="34" charset="0"/>
                </a:rPr>
                <a:t> ШОУ «КУЗНИЦА»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ru-RU" sz="1400" dirty="0" smtClean="0">
                  <a:solidFill>
                    <a:srgbClr val="001D3A"/>
                  </a:solidFill>
                  <a:latin typeface="Verdana" pitchFamily="34" charset="0"/>
                </a:rPr>
                <a:t> 3 МУЗЫКАЛЬНЫХ ШОУ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ru-RU" sz="1400" dirty="0" smtClean="0">
                  <a:solidFill>
                    <a:srgbClr val="001D3A"/>
                  </a:solidFill>
                  <a:latin typeface="Verdana" pitchFamily="34" charset="0"/>
                </a:rPr>
                <a:t> 10 МАСТЕР – КЛАССОВ ПО УКЛАДКЕ ПАРАШЮТА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ru-RU" sz="1400" dirty="0" smtClean="0">
                  <a:solidFill>
                    <a:srgbClr val="001D3A"/>
                  </a:solidFill>
                  <a:latin typeface="Verdana" pitchFamily="34" charset="0"/>
                </a:rPr>
                <a:t> СДАЛИ НОРМЫ ГТО</a:t>
              </a:r>
            </a:p>
            <a:p>
              <a:pPr algn="ctr" eaLnBrk="0" hangingPunct="0">
                <a:buSzPct val="60000"/>
                <a:buFontTx/>
                <a:buChar char="•"/>
              </a:pPr>
              <a:endParaRPr lang="en-US" sz="1400" dirty="0">
                <a:solidFill>
                  <a:srgbClr val="001D3A"/>
                </a:solidFill>
                <a:latin typeface="Verdana" pitchFamily="34" charset="0"/>
              </a:endParaRPr>
            </a:p>
          </p:txBody>
        </p:sp>
        <p:sp>
          <p:nvSpPr>
            <p:cNvPr id="78864" name="AutoShape 16"/>
            <p:cNvSpPr>
              <a:spLocks noChangeArrowheads="1"/>
            </p:cNvSpPr>
            <p:nvPr/>
          </p:nvSpPr>
          <p:spPr bwMode="gray">
            <a:xfrm>
              <a:off x="1995" y="1159"/>
              <a:ext cx="1728" cy="336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865" name="AutoShape 17"/>
            <p:cNvSpPr>
              <a:spLocks noChangeArrowheads="1"/>
            </p:cNvSpPr>
            <p:nvPr/>
          </p:nvSpPr>
          <p:spPr bwMode="gray">
            <a:xfrm>
              <a:off x="2283" y="1584"/>
              <a:ext cx="1104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866" name="Text Box 18"/>
            <p:cNvSpPr txBox="1">
              <a:spLocks noChangeArrowheads="1"/>
            </p:cNvSpPr>
            <p:nvPr/>
          </p:nvSpPr>
          <p:spPr bwMode="gray">
            <a:xfrm>
              <a:off x="2126" y="1251"/>
              <a:ext cx="140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dirty="0" smtClean="0">
                  <a:solidFill>
                    <a:schemeClr val="bg1"/>
                  </a:solidFill>
                </a:rPr>
                <a:t>ПОПУЛЯРНОСТЬ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8867" name="AutoShape 19"/>
            <p:cNvSpPr>
              <a:spLocks noChangeArrowheads="1"/>
            </p:cNvSpPr>
            <p:nvPr/>
          </p:nvSpPr>
          <p:spPr bwMode="gray">
            <a:xfrm>
              <a:off x="2015" y="3456"/>
              <a:ext cx="1728" cy="384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rgbClr val="44BD41">
                    <a:gamma/>
                    <a:shade val="46275"/>
                    <a:invGamma/>
                  </a:srgbClr>
                </a:gs>
                <a:gs pos="50000">
                  <a:srgbClr val="44BD41"/>
                </a:gs>
                <a:gs pos="100000">
                  <a:srgbClr val="44BD41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868" name="Text Box 20"/>
            <p:cNvSpPr txBox="1">
              <a:spLocks noChangeArrowheads="1"/>
            </p:cNvSpPr>
            <p:nvPr/>
          </p:nvSpPr>
          <p:spPr bwMode="gray">
            <a:xfrm>
              <a:off x="2212" y="3602"/>
              <a:ext cx="123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dirty="0" smtClean="0">
                  <a:solidFill>
                    <a:schemeClr val="bg1"/>
                  </a:solidFill>
                </a:rPr>
                <a:t>НЕТ  АНАЛОГА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8869" name="AutoShape 21"/>
            <p:cNvSpPr>
              <a:spLocks noChangeArrowheads="1"/>
            </p:cNvSpPr>
            <p:nvPr/>
          </p:nvSpPr>
          <p:spPr bwMode="gray">
            <a:xfrm>
              <a:off x="2269" y="3072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4" name="Рисунок 23" descr="10329271_633183783440240_637406447174988471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6237312"/>
            <a:ext cx="2088232" cy="369791"/>
          </a:xfrm>
          <a:prstGeom prst="rect">
            <a:avLst/>
          </a:prstGeom>
        </p:spPr>
      </p:pic>
      <p:pic>
        <p:nvPicPr>
          <p:cNvPr id="25" name="Рисунок 24" descr="10329271_633183783440240_637406447174988471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60648"/>
            <a:ext cx="3168352" cy="369791"/>
          </a:xfrm>
          <a:prstGeom prst="rect">
            <a:avLst/>
          </a:prstGeom>
        </p:spPr>
      </p:pic>
      <p:pic>
        <p:nvPicPr>
          <p:cNvPr id="28" name="Рисунок 27" descr="Aw7hzUXe0j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628800"/>
            <a:ext cx="292530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АВИАШОУ</a:t>
            </a:r>
            <a:endParaRPr lang="en-US" sz="1800" dirty="0"/>
          </a:p>
        </p:txBody>
      </p:sp>
      <p:sp>
        <p:nvSpPr>
          <p:cNvPr id="79875" name="AutoShape 3"/>
          <p:cNvSpPr>
            <a:spLocks noChangeArrowheads="1"/>
          </p:cNvSpPr>
          <p:nvPr/>
        </p:nvSpPr>
        <p:spPr bwMode="gray">
          <a:xfrm>
            <a:off x="971600" y="1268760"/>
            <a:ext cx="6172200" cy="4495800"/>
          </a:xfrm>
          <a:prstGeom prst="rightArrow">
            <a:avLst>
              <a:gd name="adj1" fmla="val 79306"/>
              <a:gd name="adj2" fmla="val 34004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76" name="AutoShape 4"/>
          <p:cNvSpPr>
            <a:spLocks noChangeArrowheads="1"/>
          </p:cNvSpPr>
          <p:nvPr/>
        </p:nvSpPr>
        <p:spPr bwMode="blackWhite">
          <a:xfrm>
            <a:off x="395536" y="1828800"/>
            <a:ext cx="5472608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66667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dirty="0" smtClean="0">
                <a:solidFill>
                  <a:schemeClr val="bg1"/>
                </a:solidFill>
              </a:rPr>
              <a:t>ПИЛОТАЖНЫЕ ГРУППЫ «СТРИЖИ», </a:t>
            </a:r>
          </a:p>
          <a:p>
            <a:pPr algn="ctr" eaLnBrk="0" hangingPunct="0"/>
            <a:r>
              <a:rPr lang="ru-RU" dirty="0" smtClean="0">
                <a:solidFill>
                  <a:schemeClr val="bg1"/>
                </a:solidFill>
              </a:rPr>
              <a:t>«ЧЕЛАВИА», ВЫСШИЙ ПИЛОТАЖ НА ЯК-18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blackWhite">
          <a:xfrm>
            <a:off x="395536" y="2971800"/>
            <a:ext cx="5472608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6667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dirty="0" smtClean="0">
                <a:solidFill>
                  <a:schemeClr val="bg1"/>
                </a:solidFill>
              </a:rPr>
              <a:t>ЧЕМПИОН МИРА ПО ВЕРТОЛЕТНОМУ СПОРТУ</a:t>
            </a:r>
          </a:p>
          <a:p>
            <a:pPr algn="ctr" eaLnBrk="0" hangingPunct="0"/>
            <a:r>
              <a:rPr lang="ru-RU" dirty="0" smtClean="0">
                <a:solidFill>
                  <a:schemeClr val="bg1"/>
                </a:solidFill>
              </a:rPr>
              <a:t> ГЕОРКОВ ГАРРИ </a:t>
            </a:r>
          </a:p>
          <a:p>
            <a:pPr algn="ctr" eaLnBrk="0" hangingPunct="0"/>
            <a:r>
              <a:rPr lang="ru-RU" dirty="0" smtClean="0">
                <a:solidFill>
                  <a:schemeClr val="bg1"/>
                </a:solidFill>
              </a:rPr>
              <a:t>(ВЫСШИЙ ПИЛОТАЖ НА МИ-2)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blackWhite">
          <a:xfrm>
            <a:off x="395536" y="4114800"/>
            <a:ext cx="5472608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66667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dirty="0" smtClean="0">
                <a:solidFill>
                  <a:schemeClr val="bg1"/>
                </a:solidFill>
              </a:rPr>
              <a:t>СЦЕНАРИЙ ПРОГРАММЫ АВИАШОУ ОТ </a:t>
            </a:r>
          </a:p>
          <a:p>
            <a:pPr algn="ctr" eaLnBrk="0" hangingPunct="0"/>
            <a:r>
              <a:rPr lang="ru-RU" dirty="0" smtClean="0">
                <a:solidFill>
                  <a:schemeClr val="bg1"/>
                </a:solidFill>
              </a:rPr>
              <a:t>ОСНОВАТЕЛЯ «СТРИЖЕЙ»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6228184" y="2708920"/>
            <a:ext cx="2664296" cy="1584176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FEST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2014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Рисунок 9" descr="10329271_633183783440240_637406447174988471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6237312"/>
            <a:ext cx="2088232" cy="369791"/>
          </a:xfrm>
          <a:prstGeom prst="rect">
            <a:avLst/>
          </a:prstGeom>
        </p:spPr>
      </p:pic>
      <p:pic>
        <p:nvPicPr>
          <p:cNvPr id="11" name="Рисунок 10" descr="10329271_633183783440240_637406447174988471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88640"/>
            <a:ext cx="3168352" cy="369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14284408556_5137e4ef26_b.jpg"/>
          <p:cNvPicPr>
            <a:picLocks noChangeAspect="1"/>
          </p:cNvPicPr>
          <p:nvPr/>
        </p:nvPicPr>
        <p:blipFill>
          <a:blip r:embed="rId2" cstate="print"/>
          <a:srcRect t="16581" r="802"/>
          <a:stretch>
            <a:fillRect/>
          </a:stretch>
        </p:blipFill>
        <p:spPr>
          <a:xfrm>
            <a:off x="3780668" y="1916832"/>
            <a:ext cx="5363332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543800" cy="563563"/>
          </a:xfrm>
        </p:spPr>
        <p:txBody>
          <a:bodyPr/>
          <a:lstStyle/>
          <a:p>
            <a:r>
              <a:rPr lang="ru-RU" dirty="0" smtClean="0"/>
              <a:t>ТЕХНИКА </a:t>
            </a:r>
            <a:r>
              <a:rPr lang="en-US" dirty="0" smtClean="0"/>
              <a:t>A </a:t>
            </a:r>
            <a:r>
              <a:rPr lang="en-US" dirty="0" err="1" smtClean="0"/>
              <a:t>ViA</a:t>
            </a:r>
            <a:r>
              <a:rPr lang="en-US" dirty="0" smtClean="0"/>
              <a:t> FEST - 2014</a:t>
            </a:r>
            <a:endParaRPr lang="en-US" sz="1600" dirty="0"/>
          </a:p>
        </p:txBody>
      </p:sp>
      <p:grpSp>
        <p:nvGrpSpPr>
          <p:cNvPr id="75779" name="Group 3"/>
          <p:cNvGrpSpPr>
            <a:grpSpLocks/>
          </p:cNvGrpSpPr>
          <p:nvPr/>
        </p:nvGrpSpPr>
        <p:grpSpPr bwMode="auto">
          <a:xfrm>
            <a:off x="1219200" y="1573213"/>
            <a:ext cx="1724025" cy="482600"/>
            <a:chOff x="816" y="2304"/>
            <a:chExt cx="1440" cy="448"/>
          </a:xfrm>
        </p:grpSpPr>
        <p:sp>
          <p:nvSpPr>
            <p:cNvPr id="75780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gamma/>
                    <a:tint val="57647"/>
                    <a:invGamma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81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5764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АВИАЦИЯ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75782" name="Group 6"/>
          <p:cNvGrpSpPr>
            <a:grpSpLocks/>
          </p:cNvGrpSpPr>
          <p:nvPr/>
        </p:nvGrpSpPr>
        <p:grpSpPr bwMode="auto">
          <a:xfrm>
            <a:off x="1219200" y="2716213"/>
            <a:ext cx="1724025" cy="482600"/>
            <a:chOff x="816" y="2304"/>
            <a:chExt cx="1440" cy="448"/>
          </a:xfrm>
        </p:grpSpPr>
        <p:sp>
          <p:nvSpPr>
            <p:cNvPr id="75783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tint val="57647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84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57647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АВТОСПОРТ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75785" name="Group 9"/>
          <p:cNvGrpSpPr>
            <a:grpSpLocks/>
          </p:cNvGrpSpPr>
          <p:nvPr/>
        </p:nvGrpSpPr>
        <p:grpSpPr bwMode="auto">
          <a:xfrm>
            <a:off x="1219200" y="3859213"/>
            <a:ext cx="1724025" cy="482600"/>
            <a:chOff x="816" y="2304"/>
            <a:chExt cx="1440" cy="448"/>
          </a:xfrm>
        </p:grpSpPr>
        <p:sp>
          <p:nvSpPr>
            <p:cNvPr id="75786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gamma/>
                    <a:tint val="57647"/>
                    <a:invGamma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57647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МОТОСПОРТ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75788" name="Group 12"/>
          <p:cNvGrpSpPr>
            <a:grpSpLocks/>
          </p:cNvGrpSpPr>
          <p:nvPr/>
        </p:nvGrpSpPr>
        <p:grpSpPr bwMode="auto">
          <a:xfrm>
            <a:off x="1219200" y="5002213"/>
            <a:ext cx="1724025" cy="482600"/>
            <a:chOff x="816" y="2304"/>
            <a:chExt cx="1440" cy="448"/>
          </a:xfrm>
        </p:grpSpPr>
        <p:sp>
          <p:nvSpPr>
            <p:cNvPr id="75789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gamma/>
                    <a:tint val="57647"/>
                    <a:invGamma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0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5764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РАДИОСПОРТ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cxnSp>
        <p:nvCxnSpPr>
          <p:cNvPr id="75791" name="AutoShape 15"/>
          <p:cNvCxnSpPr>
            <a:cxnSpLocks noChangeShapeType="1"/>
            <a:stCxn id="75780" idx="11"/>
            <a:endCxn id="75784" idx="0"/>
          </p:cNvCxnSpPr>
          <p:nvPr/>
        </p:nvCxnSpPr>
        <p:spPr bwMode="gray">
          <a:xfrm>
            <a:off x="2076450" y="2000250"/>
            <a:ext cx="4763" cy="715963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</p:cxnSp>
      <p:cxnSp>
        <p:nvCxnSpPr>
          <p:cNvPr id="75792" name="AutoShape 16"/>
          <p:cNvCxnSpPr>
            <a:cxnSpLocks noChangeShapeType="1"/>
            <a:stCxn id="75783" idx="11"/>
            <a:endCxn id="75787" idx="0"/>
          </p:cNvCxnSpPr>
          <p:nvPr/>
        </p:nvCxnSpPr>
        <p:spPr bwMode="gray">
          <a:xfrm>
            <a:off x="2076450" y="3143250"/>
            <a:ext cx="4763" cy="715963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</p:cxnSp>
      <p:cxnSp>
        <p:nvCxnSpPr>
          <p:cNvPr id="75793" name="AutoShape 17"/>
          <p:cNvCxnSpPr>
            <a:cxnSpLocks noChangeShapeType="1"/>
            <a:stCxn id="75786" idx="11"/>
            <a:endCxn id="75790" idx="0"/>
          </p:cNvCxnSpPr>
          <p:nvPr/>
        </p:nvCxnSpPr>
        <p:spPr bwMode="gray">
          <a:xfrm>
            <a:off x="2076450" y="4286250"/>
            <a:ext cx="4763" cy="715963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</p:cxnSp>
      <p:sp>
        <p:nvSpPr>
          <p:cNvPr id="75794" name="Line 18"/>
          <p:cNvSpPr>
            <a:spLocks noChangeShapeType="1"/>
          </p:cNvSpPr>
          <p:nvPr/>
        </p:nvSpPr>
        <p:spPr bwMode="auto">
          <a:xfrm>
            <a:off x="2133600" y="2286000"/>
            <a:ext cx="5943600" cy="0"/>
          </a:xfrm>
          <a:prstGeom prst="line">
            <a:avLst/>
          </a:prstGeom>
          <a:noFill/>
          <a:ln w="38100" cap="rnd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5795" name="Line 19"/>
          <p:cNvSpPr>
            <a:spLocks noChangeShapeType="1"/>
          </p:cNvSpPr>
          <p:nvPr/>
        </p:nvSpPr>
        <p:spPr bwMode="auto">
          <a:xfrm>
            <a:off x="2133600" y="3530600"/>
            <a:ext cx="5943600" cy="0"/>
          </a:xfrm>
          <a:prstGeom prst="line">
            <a:avLst/>
          </a:prstGeom>
          <a:noFill/>
          <a:ln w="38100" cap="rnd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5796" name="Line 20"/>
          <p:cNvSpPr>
            <a:spLocks noChangeShapeType="1"/>
          </p:cNvSpPr>
          <p:nvPr/>
        </p:nvSpPr>
        <p:spPr bwMode="auto">
          <a:xfrm>
            <a:off x="2133600" y="4651375"/>
            <a:ext cx="5943600" cy="0"/>
          </a:xfrm>
          <a:prstGeom prst="line">
            <a:avLst/>
          </a:prstGeom>
          <a:noFill/>
          <a:ln w="38100" cap="rnd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3491880" y="1484784"/>
            <a:ext cx="45993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Ми-2,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МИ-8,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Robinson-R44, Robinson-R66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  <a:p>
            <a:pPr eaLnBrk="0" hangingPunct="0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АН-2, ЯК-18, МИГ-29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, TECHAM - P2002</a:t>
            </a:r>
          </a:p>
          <a:p>
            <a:pPr eaLnBrk="0" hangingPunct="0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ПАРАШЮТИСТЫ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  <a:p>
            <a:pPr eaLnBrk="0" hangingPunct="0"/>
            <a:endParaRPr lang="en-US" sz="1400" dirty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3419872" y="2636912"/>
            <a:ext cx="37757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AUDI, RANGE ROVER DISCAVERY, BMW</a:t>
            </a:r>
          </a:p>
          <a:p>
            <a:pPr eaLnBrk="0" hangingPunct="0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КАМАЗ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3419872" y="3933056"/>
            <a:ext cx="33602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HARLEY DEVIDSON, SUZUKI, BMW</a:t>
            </a:r>
          </a:p>
        </p:txBody>
      </p:sp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3491880" y="5013176"/>
            <a:ext cx="48413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ФЕДЕРАЦИЯ АВИАМОДЕЛЬНОГО СПОРТА РОССИИ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pic>
        <p:nvPicPr>
          <p:cNvPr id="27" name="Рисунок 26" descr="10329271_633183783440240_637406447174988471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6237312"/>
            <a:ext cx="2088232" cy="369791"/>
          </a:xfrm>
          <a:prstGeom prst="rect">
            <a:avLst/>
          </a:prstGeom>
        </p:spPr>
      </p:pic>
      <p:pic>
        <p:nvPicPr>
          <p:cNvPr id="28" name="Рисунок 27" descr="10329271_633183783440240_637406447174988471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60648"/>
            <a:ext cx="3168352" cy="369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304109231_d454c70f36_b.jpg"/>
          <p:cNvPicPr>
            <a:picLocks noChangeAspect="1"/>
          </p:cNvPicPr>
          <p:nvPr/>
        </p:nvPicPr>
        <p:blipFill>
          <a:blip r:embed="rId2" cstate="print"/>
          <a:srcRect l="36692" t="14656" r="12376" b="12065"/>
          <a:stretch>
            <a:fillRect/>
          </a:stretch>
        </p:blipFill>
        <p:spPr>
          <a:xfrm>
            <a:off x="323528" y="1484784"/>
            <a:ext cx="244827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10" name="Рисунок 9" descr="14120817438_e1c1e54177_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556792"/>
            <a:ext cx="2143100" cy="3213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17" name="Рисунок 16" descr="GBrvC-mjIHM.jpg"/>
          <p:cNvPicPr>
            <a:picLocks noChangeAspect="1"/>
          </p:cNvPicPr>
          <p:nvPr/>
        </p:nvPicPr>
        <p:blipFill>
          <a:blip r:embed="rId4" cstate="print"/>
          <a:srcRect t="17233" r="-198"/>
          <a:stretch>
            <a:fillRect/>
          </a:stretch>
        </p:blipFill>
        <p:spPr>
          <a:xfrm>
            <a:off x="-180528" y="3356992"/>
            <a:ext cx="4392488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15" name="Рисунок 14" descr="14120941600_923b959a05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052736"/>
            <a:ext cx="2783302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764704"/>
            <a:ext cx="8316416" cy="563563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ФОТО И ВИДЕОМАТЕРИАЛЫ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 err="1" smtClean="0">
                <a:solidFill>
                  <a:srgbClr val="000000"/>
                </a:solidFill>
              </a:rPr>
              <a:t>ViA</a:t>
            </a:r>
            <a:r>
              <a:rPr lang="en-US" dirty="0" smtClean="0">
                <a:solidFill>
                  <a:srgbClr val="000000"/>
                </a:solidFill>
              </a:rPr>
              <a:t> FEST - 2014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Рисунок 5" descr="10329271_633183783440240_6374064471749884715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6237312"/>
            <a:ext cx="2088232" cy="369791"/>
          </a:xfrm>
          <a:prstGeom prst="rect">
            <a:avLst/>
          </a:prstGeom>
        </p:spPr>
      </p:pic>
      <p:pic>
        <p:nvPicPr>
          <p:cNvPr id="7" name="Рисунок 6" descr="10329271_633183783440240_6374064471749884715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260648"/>
            <a:ext cx="3168352" cy="369791"/>
          </a:xfrm>
          <a:prstGeom prst="rect">
            <a:avLst/>
          </a:prstGeom>
        </p:spPr>
      </p:pic>
      <p:pic>
        <p:nvPicPr>
          <p:cNvPr id="12" name="Рисунок 11" descr="1486798_646574428767842_7397835954367405794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52120" y="3573016"/>
            <a:ext cx="3240360" cy="214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3" name="Рисунок 12" descr="14284352196_647b431bce_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43808" y="3140968"/>
            <a:ext cx="38808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80528" y="5301208"/>
            <a:ext cx="6696744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http://pilottv.ru/Vypusk/215.html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http://360tv.ru/news/narodnyj-aviafestival-proshel-v-balashihe-1437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http://www.m24.ru/videos/52423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tgIlUFqgdT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35896" y="1268760"/>
            <a:ext cx="3727477" cy="248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1981200" y="2667000"/>
            <a:ext cx="52578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Verdana"/>
              </a:rPr>
              <a:t>Thank You !</a:t>
            </a:r>
            <a:endParaRPr lang="ru-RU" sz="54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folHlink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tx1">
                    <a:alpha val="50000"/>
                  </a:schemeClr>
                </a:outerShdw>
              </a:effectLst>
              <a:latin typeface="Verdana"/>
            </a:endParaRPr>
          </a:p>
        </p:txBody>
      </p:sp>
      <p:pic>
        <p:nvPicPr>
          <p:cNvPr id="4" name="Рисунок 3" descr="10329271_633183783440240_637406447174988471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5805264"/>
            <a:ext cx="2088232" cy="369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    ЦЕЛИ</a:t>
            </a:r>
            <a:endParaRPr lang="en-US" sz="1800" dirty="0">
              <a:solidFill>
                <a:schemeClr val="accent1"/>
              </a:solidFill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1828800" y="1752600"/>
            <a:ext cx="762000" cy="665163"/>
            <a:chOff x="1110" y="2656"/>
            <a:chExt cx="1549" cy="1351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1828800" y="2667000"/>
            <a:ext cx="762000" cy="665163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438400" y="23622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699792" y="1772816"/>
            <a:ext cx="43434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600" dirty="0" smtClean="0"/>
              <a:t>Создание проекта, удовлетворяющего запросы современного потребителя</a:t>
            </a:r>
            <a:endParaRPr lang="en-US" sz="1600" dirty="0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2025650" y="185102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438400" y="32766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699792" y="2636912"/>
            <a:ext cx="43434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/>
            <a:r>
              <a:rPr lang="ru-RU" sz="1600" dirty="0" smtClean="0"/>
              <a:t>Создание мероприятия, не имеющего аналогов в России</a:t>
            </a:r>
            <a:endParaRPr lang="ru-RU" sz="1600" dirty="0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025650" y="276542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1828800" y="3559175"/>
            <a:ext cx="762000" cy="665163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1828800" y="4473575"/>
            <a:ext cx="762000" cy="665163"/>
            <a:chOff x="3174" y="2656"/>
            <a:chExt cx="1549" cy="1351"/>
          </a:xfrm>
        </p:grpSpPr>
        <p:sp>
          <p:nvSpPr>
            <p:cNvPr id="40982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3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438400" y="4168775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2699792" y="3501008"/>
            <a:ext cx="43434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600" dirty="0" smtClean="0"/>
              <a:t>Продвижение на федеральном уровне высокотехнологичных видов спорта</a:t>
            </a:r>
            <a:endParaRPr lang="en-US" sz="1600" dirty="0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2025650" y="3657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2438400" y="5083175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2699792" y="4365104"/>
            <a:ext cx="43434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600" dirty="0" smtClean="0"/>
              <a:t>Максимально вовлечение населения в программу фестиваля</a:t>
            </a:r>
            <a:endParaRPr lang="en-US" sz="1600" dirty="0"/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2025650" y="45720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3" name="Рисунок 32" descr="10329271_633183783440240_637406447174988471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6165304"/>
            <a:ext cx="2088232" cy="369791"/>
          </a:xfrm>
          <a:prstGeom prst="rect">
            <a:avLst/>
          </a:prstGeom>
        </p:spPr>
      </p:pic>
      <p:pic>
        <p:nvPicPr>
          <p:cNvPr id="34" name="Рисунок 33" descr="10329271_633183783440240_637406447174988471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0648"/>
            <a:ext cx="3168352" cy="369791"/>
          </a:xfrm>
          <a:prstGeom prst="rect">
            <a:avLst/>
          </a:prstGeom>
        </p:spPr>
      </p:pic>
      <p:pic>
        <p:nvPicPr>
          <p:cNvPr id="35" name="Рисунок 34" descr="14307002694_5f7e952d06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79512" y="5085184"/>
            <a:ext cx="2051582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 descr="14120987787_c35dca1411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1052736"/>
            <a:ext cx="2230673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fhJReIGGig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412776"/>
            <a:ext cx="2805990" cy="1872208"/>
          </a:xfrm>
          <a:prstGeom prst="rect">
            <a:avLst/>
          </a:prstGeom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ViA</a:t>
            </a:r>
            <a:r>
              <a:rPr lang="en-US" dirty="0" smtClean="0"/>
              <a:t> FEST – 2014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61048"/>
            <a:ext cx="8712968" cy="1872208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ru-RU" sz="3200" b="1" dirty="0" smtClean="0"/>
              <a:t>   </a:t>
            </a:r>
            <a:r>
              <a:rPr lang="en-US" sz="3200" b="1" dirty="0" smtClean="0"/>
              <a:t>A </a:t>
            </a:r>
            <a:r>
              <a:rPr lang="en-US" sz="3200" b="1" dirty="0" err="1" smtClean="0"/>
              <a:t>ViA</a:t>
            </a:r>
            <a:r>
              <a:rPr lang="en-US" sz="3200" b="1" dirty="0" smtClean="0"/>
              <a:t> FEST – </a:t>
            </a:r>
            <a:r>
              <a:rPr lang="ru-RU" sz="3200" b="1" dirty="0" smtClean="0"/>
              <a:t>Фестиваль Авиационного и Автомотоспорта создан для популяризации высокотехнологичных видов спорта</a:t>
            </a:r>
            <a:endParaRPr lang="en-US" sz="3200" b="1" dirty="0"/>
          </a:p>
          <a:p>
            <a:pPr lvl="1">
              <a:lnSpc>
                <a:spcPct val="90000"/>
              </a:lnSpc>
              <a:buNone/>
            </a:pPr>
            <a:r>
              <a:rPr lang="en-US" sz="2800" dirty="0">
                <a:solidFill>
                  <a:schemeClr val="tx2"/>
                </a:solidFill>
              </a:rPr>
              <a:t/>
            </a:r>
            <a:br>
              <a:rPr lang="en-US" sz="2800" dirty="0">
                <a:solidFill>
                  <a:schemeClr val="tx2"/>
                </a:solidFill>
              </a:rPr>
            </a:b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10329271_633183783440240_637406447174988471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6165304"/>
            <a:ext cx="2088232" cy="369791"/>
          </a:xfrm>
          <a:prstGeom prst="rect">
            <a:avLst/>
          </a:prstGeom>
        </p:spPr>
      </p:pic>
      <p:pic>
        <p:nvPicPr>
          <p:cNvPr id="8" name="Рисунок 7" descr="10329271_633183783440240_637406447174988471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60648"/>
            <a:ext cx="3168352" cy="369791"/>
          </a:xfrm>
          <a:prstGeom prst="rect">
            <a:avLst/>
          </a:prstGeom>
        </p:spPr>
      </p:pic>
      <p:pic>
        <p:nvPicPr>
          <p:cNvPr id="10" name="Рисунок 9" descr="1486798_646574428767842_7397835954367405794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5688" y="1412776"/>
            <a:ext cx="2808312" cy="1872208"/>
          </a:xfrm>
          <a:prstGeom prst="rect">
            <a:avLst/>
          </a:prstGeom>
        </p:spPr>
      </p:pic>
      <p:pic>
        <p:nvPicPr>
          <p:cNvPr id="13" name="Рисунок 12" descr="14120945540_a9c75211da_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412776"/>
            <a:ext cx="2221484" cy="1872208"/>
          </a:xfrm>
          <a:prstGeom prst="rect">
            <a:avLst/>
          </a:prstGeom>
        </p:spPr>
      </p:pic>
      <p:pic>
        <p:nvPicPr>
          <p:cNvPr id="12" name="Рисунок 11" descr="14305573202_eafbbec1c3_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412776"/>
            <a:ext cx="2808312" cy="1873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543800" cy="563563"/>
          </a:xfrm>
        </p:spPr>
        <p:txBody>
          <a:bodyPr/>
          <a:lstStyle/>
          <a:p>
            <a:r>
              <a:rPr lang="ru-RU" dirty="0" smtClean="0"/>
              <a:t>МЕСТО и ДАТЫ ПРОВЕДЕНИЯ</a:t>
            </a:r>
            <a:endParaRPr lang="en-US" dirty="0"/>
          </a:p>
        </p:txBody>
      </p:sp>
      <p:pic>
        <p:nvPicPr>
          <p:cNvPr id="7" name="Рисунок 6" descr="10329271_633183783440240_637406447174988471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6165304"/>
            <a:ext cx="2088232" cy="369791"/>
          </a:xfrm>
          <a:prstGeom prst="rect">
            <a:avLst/>
          </a:prstGeom>
        </p:spPr>
      </p:pic>
      <p:pic>
        <p:nvPicPr>
          <p:cNvPr id="8" name="Рисунок 7" descr="10329271_633183783440240_637406447174988471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0648"/>
            <a:ext cx="3168352" cy="3697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520" y="1268760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A </a:t>
            </a:r>
            <a:r>
              <a:rPr lang="en-US" sz="2000" b="1" dirty="0" err="1" smtClean="0"/>
              <a:t>ViA</a:t>
            </a:r>
            <a:r>
              <a:rPr lang="en-US" sz="2000" b="1" dirty="0" smtClean="0"/>
              <a:t> FEST</a:t>
            </a:r>
            <a:r>
              <a:rPr lang="ru-RU" sz="2000" b="1" dirty="0" smtClean="0"/>
              <a:t> - 2014</a:t>
            </a:r>
            <a:r>
              <a:rPr lang="en-US" sz="2000" b="1" dirty="0" smtClean="0"/>
              <a:t> </a:t>
            </a:r>
            <a:r>
              <a:rPr lang="ru-RU" sz="2000" dirty="0" smtClean="0"/>
              <a:t>проходил с 30 мая по 01 июня 2014 года в Подмосковной </a:t>
            </a:r>
            <a:r>
              <a:rPr lang="ru-RU" sz="2000" dirty="0" err="1" smtClean="0"/>
              <a:t>Балашихе</a:t>
            </a:r>
            <a:r>
              <a:rPr lang="ru-RU" sz="2000" dirty="0" smtClean="0"/>
              <a:t> на территории Московского Авиаремонтного Завода МАРЗ ДОСААФ.  Проходящий в начале лета фестиваль не только открывает летний сезон для загородных мероприятий на открытом воздухе, но и дает возможность посетителям найти новое увлечение.</a:t>
            </a:r>
            <a:endParaRPr lang="ru-RU" sz="2000" dirty="0"/>
          </a:p>
        </p:txBody>
      </p:sp>
      <p:pic>
        <p:nvPicPr>
          <p:cNvPr id="19" name="Рисунок 18" descr="14306911784_a29775e363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924944"/>
            <a:ext cx="4290927" cy="2736304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14120870040_e66eab6645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212977"/>
            <a:ext cx="4392488" cy="2685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Oval 2"/>
          <p:cNvSpPr>
            <a:spLocks noChangeArrowheads="1"/>
          </p:cNvSpPr>
          <p:nvPr/>
        </p:nvSpPr>
        <p:spPr bwMode="ltGray">
          <a:xfrm rot="-998297">
            <a:off x="1470025" y="1733550"/>
            <a:ext cx="5562600" cy="2922588"/>
          </a:xfrm>
          <a:prstGeom prst="ellipse">
            <a:avLst/>
          </a:prstGeom>
          <a:gradFill rotWithShape="1">
            <a:gsLst>
              <a:gs pos="0">
                <a:srgbClr val="2791BB"/>
              </a:gs>
              <a:gs pos="100000">
                <a:srgbClr val="2791BB">
                  <a:gamma/>
                  <a:shade val="0"/>
                  <a:invGamma/>
                </a:srgbClr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5235" name="Group 3"/>
          <p:cNvGrpSpPr>
            <a:grpSpLocks/>
          </p:cNvGrpSpPr>
          <p:nvPr/>
        </p:nvGrpSpPr>
        <p:grpSpPr bwMode="auto">
          <a:xfrm>
            <a:off x="684214" y="1622425"/>
            <a:ext cx="8204205" cy="3708400"/>
            <a:chOff x="431" y="1310"/>
            <a:chExt cx="5168" cy="2336"/>
          </a:xfrm>
        </p:grpSpPr>
        <p:sp>
          <p:nvSpPr>
            <p:cNvPr id="95236" name="Oval 4"/>
            <p:cNvSpPr>
              <a:spLocks noChangeArrowheads="1"/>
            </p:cNvSpPr>
            <p:nvPr/>
          </p:nvSpPr>
          <p:spPr bwMode="gray">
            <a:xfrm>
              <a:off x="1474" y="2811"/>
              <a:ext cx="3504" cy="83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1F5FD"/>
                </a:gs>
              </a:gsLst>
              <a:lin ang="2700000" scaled="1"/>
            </a:gradFill>
            <a:ln w="3175">
              <a:noFill/>
              <a:round/>
              <a:headEnd/>
              <a:tailEnd type="none" w="sm" len="sm"/>
            </a:ln>
            <a:effectLst/>
          </p:spPr>
          <p:txBody>
            <a:bodyPr vert="eaVert"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95237" name="Oval 5"/>
            <p:cNvSpPr>
              <a:spLocks noChangeArrowheads="1"/>
            </p:cNvSpPr>
            <p:nvPr/>
          </p:nvSpPr>
          <p:spPr bwMode="gray">
            <a:xfrm rot="-998297">
              <a:off x="890" y="148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808080">
                    <a:gamma/>
                    <a:tint val="63529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38" name="Arc 6"/>
            <p:cNvSpPr>
              <a:spLocks/>
            </p:cNvSpPr>
            <p:nvPr/>
          </p:nvSpPr>
          <p:spPr bwMode="gray">
            <a:xfrm rot="-998297">
              <a:off x="2599" y="1310"/>
              <a:ext cx="1795" cy="1239"/>
            </a:xfrm>
            <a:custGeom>
              <a:avLst/>
              <a:gdLst>
                <a:gd name="G0" fmla="+- 0 0 0"/>
                <a:gd name="G1" fmla="+- 17105 0 0"/>
                <a:gd name="G2" fmla="+- 21600 0 0"/>
                <a:gd name="T0" fmla="*/ 13190 w 21600"/>
                <a:gd name="T1" fmla="*/ 0 h 29046"/>
                <a:gd name="T2" fmla="*/ 17999 w 21600"/>
                <a:gd name="T3" fmla="*/ 29046 h 29046"/>
                <a:gd name="T4" fmla="*/ 0 w 21600"/>
                <a:gd name="T5" fmla="*/ 17105 h 29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46" fill="none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39" name="Arc 7"/>
            <p:cNvSpPr>
              <a:spLocks/>
            </p:cNvSpPr>
            <p:nvPr/>
          </p:nvSpPr>
          <p:spPr bwMode="gray">
            <a:xfrm rot="20601703" flipH="1">
              <a:off x="1080" y="2491"/>
              <a:ext cx="2067" cy="930"/>
            </a:xfrm>
            <a:custGeom>
              <a:avLst/>
              <a:gdLst>
                <a:gd name="G0" fmla="+- 3659 0 0"/>
                <a:gd name="G1" fmla="+- 0 0 0"/>
                <a:gd name="G2" fmla="+- 21600 0 0"/>
                <a:gd name="T0" fmla="*/ 25114 w 25114"/>
                <a:gd name="T1" fmla="*/ 2497 h 21600"/>
                <a:gd name="T2" fmla="*/ 0 w 25114"/>
                <a:gd name="T3" fmla="*/ 21288 h 21600"/>
                <a:gd name="T4" fmla="*/ 3659 w 251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0" name="Arc 8"/>
            <p:cNvSpPr>
              <a:spLocks/>
            </p:cNvSpPr>
            <p:nvPr/>
          </p:nvSpPr>
          <p:spPr bwMode="gray">
            <a:xfrm rot="20601703">
              <a:off x="1715" y="1339"/>
              <a:ext cx="2034" cy="893"/>
            </a:xfrm>
            <a:custGeom>
              <a:avLst/>
              <a:gdLst>
                <a:gd name="G0" fmla="+- 9843 0 0"/>
                <a:gd name="G1" fmla="+- 21600 0 0"/>
                <a:gd name="G2" fmla="+- 21600 0 0"/>
                <a:gd name="T0" fmla="*/ 0 w 24549"/>
                <a:gd name="T1" fmla="*/ 2373 h 21600"/>
                <a:gd name="T2" fmla="*/ 24549 w 24549"/>
                <a:gd name="T3" fmla="*/ 5780 h 21600"/>
                <a:gd name="T4" fmla="*/ 9843 w 24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1" name="Arc 9"/>
            <p:cNvSpPr>
              <a:spLocks/>
            </p:cNvSpPr>
            <p:nvPr/>
          </p:nvSpPr>
          <p:spPr bwMode="gray">
            <a:xfrm rot="20601703" flipH="1">
              <a:off x="864" y="1713"/>
              <a:ext cx="1796" cy="1302"/>
            </a:xfrm>
            <a:custGeom>
              <a:avLst/>
              <a:gdLst>
                <a:gd name="G0" fmla="+- 0 0 0"/>
                <a:gd name="G1" fmla="+- 19945 0 0"/>
                <a:gd name="G2" fmla="+- 21600 0 0"/>
                <a:gd name="T0" fmla="*/ 8292 w 21600"/>
                <a:gd name="T1" fmla="*/ 0 h 30468"/>
                <a:gd name="T2" fmla="*/ 18863 w 21600"/>
                <a:gd name="T3" fmla="*/ 30468 h 30468"/>
                <a:gd name="T4" fmla="*/ 0 w 21600"/>
                <a:gd name="T5" fmla="*/ 19945 h 30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468" fill="none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gray">
            <a:xfrm>
              <a:off x="3442" y="2282"/>
              <a:ext cx="1105" cy="1120"/>
            </a:xfrm>
            <a:custGeom>
              <a:avLst/>
              <a:gdLst/>
              <a:ahLst/>
              <a:cxnLst>
                <a:cxn ang="0">
                  <a:pos x="9" y="888"/>
                </a:cxn>
                <a:cxn ang="0">
                  <a:pos x="1105" y="0"/>
                </a:cxn>
                <a:cxn ang="0">
                  <a:pos x="1081" y="256"/>
                </a:cxn>
                <a:cxn ang="0">
                  <a:pos x="705" y="704"/>
                </a:cxn>
                <a:cxn ang="0">
                  <a:pos x="17" y="1120"/>
                </a:cxn>
                <a:cxn ang="0">
                  <a:pos x="9" y="888"/>
                </a:cxn>
              </a:cxnLst>
              <a:rect l="0" t="0" r="r" b="b"/>
              <a:pathLst>
                <a:path w="1105" h="1120">
                  <a:moveTo>
                    <a:pt x="9" y="888"/>
                  </a:moveTo>
                  <a:lnTo>
                    <a:pt x="1105" y="0"/>
                  </a:lnTo>
                  <a:lnTo>
                    <a:pt x="1081" y="256"/>
                  </a:lnTo>
                  <a:cubicBezTo>
                    <a:pt x="1014" y="373"/>
                    <a:pt x="882" y="560"/>
                    <a:pt x="705" y="704"/>
                  </a:cubicBezTo>
                  <a:cubicBezTo>
                    <a:pt x="528" y="848"/>
                    <a:pt x="133" y="1089"/>
                    <a:pt x="17" y="1120"/>
                  </a:cubicBezTo>
                  <a:cubicBezTo>
                    <a:pt x="0" y="1038"/>
                    <a:pt x="9" y="888"/>
                    <a:pt x="9" y="88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95243" name="Arc 11"/>
            <p:cNvSpPr>
              <a:spLocks/>
            </p:cNvSpPr>
            <p:nvPr/>
          </p:nvSpPr>
          <p:spPr bwMode="gray">
            <a:xfrm rot="20539205">
              <a:off x="2790" y="1910"/>
              <a:ext cx="1719" cy="117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016 w 18016"/>
                <a:gd name="T1" fmla="*/ 11915 h 21282"/>
                <a:gd name="T2" fmla="*/ 3695 w 18016"/>
                <a:gd name="T3" fmla="*/ 21282 h 21282"/>
                <a:gd name="T4" fmla="*/ 0 w 18016"/>
                <a:gd name="T5" fmla="*/ 0 h 2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16" h="21282" fill="none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</a:path>
                <a:path w="18016" h="21282" stroke="0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gray">
            <a:xfrm>
              <a:off x="2819" y="2496"/>
              <a:ext cx="648" cy="928"/>
            </a:xfrm>
            <a:custGeom>
              <a:avLst/>
              <a:gdLst/>
              <a:ahLst/>
              <a:cxnLst>
                <a:cxn ang="0">
                  <a:pos x="648" y="632"/>
                </a:cxn>
                <a:cxn ang="0">
                  <a:pos x="648" y="928"/>
                </a:cxn>
                <a:cxn ang="0">
                  <a:pos x="0" y="64"/>
                </a:cxn>
                <a:cxn ang="0">
                  <a:pos x="96" y="0"/>
                </a:cxn>
                <a:cxn ang="0">
                  <a:pos x="648" y="632"/>
                </a:cxn>
              </a:cxnLst>
              <a:rect l="0" t="0" r="r" b="b"/>
              <a:pathLst>
                <a:path w="648" h="928">
                  <a:moveTo>
                    <a:pt x="648" y="632"/>
                  </a:moveTo>
                  <a:lnTo>
                    <a:pt x="648" y="928"/>
                  </a:lnTo>
                  <a:lnTo>
                    <a:pt x="0" y="64"/>
                  </a:lnTo>
                  <a:lnTo>
                    <a:pt x="96" y="0"/>
                  </a:lnTo>
                  <a:lnTo>
                    <a:pt x="648" y="63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95245" name="Oval 13"/>
            <p:cNvSpPr>
              <a:spLocks noChangeArrowheads="1"/>
            </p:cNvSpPr>
            <p:nvPr/>
          </p:nvSpPr>
          <p:spPr bwMode="gray">
            <a:xfrm rot="-998297">
              <a:off x="1846" y="1830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6" name="Text Box 14"/>
            <p:cNvSpPr txBox="1">
              <a:spLocks noChangeArrowheads="1"/>
            </p:cNvSpPr>
            <p:nvPr/>
          </p:nvSpPr>
          <p:spPr bwMode="gray">
            <a:xfrm>
              <a:off x="431" y="2130"/>
              <a:ext cx="1470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latin typeface="Verdana" pitchFamily="34" charset="0"/>
                </a:rPr>
                <a:t>МИНИСТЕРСТВО</a:t>
              </a:r>
            </a:p>
            <a:p>
              <a:pPr algn="ctr" eaLnBrk="0" hangingPunct="0"/>
              <a:r>
                <a:rPr lang="ru-RU" b="1" dirty="0" smtClean="0">
                  <a:latin typeface="Verdana" pitchFamily="34" charset="0"/>
                </a:rPr>
                <a:t> ОБОРОНЫ РФ</a:t>
              </a:r>
              <a:endParaRPr lang="en-US" b="1" dirty="0">
                <a:latin typeface="Verdana" pitchFamily="34" charset="0"/>
              </a:endParaRPr>
            </a:p>
          </p:txBody>
        </p:sp>
        <p:sp>
          <p:nvSpPr>
            <p:cNvPr id="95247" name="Text Box 15"/>
            <p:cNvSpPr txBox="1">
              <a:spLocks noChangeArrowheads="1"/>
            </p:cNvSpPr>
            <p:nvPr/>
          </p:nvSpPr>
          <p:spPr bwMode="gray">
            <a:xfrm>
              <a:off x="3379" y="1541"/>
              <a:ext cx="2220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latin typeface="Verdana" pitchFamily="34" charset="0"/>
                </a:rPr>
                <a:t>МИНИСТЕРСТВО </a:t>
              </a:r>
            </a:p>
            <a:p>
              <a:pPr algn="ctr" eaLnBrk="0" hangingPunct="0"/>
              <a:r>
                <a:rPr lang="ru-RU" b="1" dirty="0" smtClean="0">
                  <a:latin typeface="Verdana" pitchFamily="34" charset="0"/>
                </a:rPr>
                <a:t>КУЛЬТУРЫ и СПОРТА МО</a:t>
              </a:r>
              <a:endParaRPr lang="en-US" b="1" dirty="0">
                <a:latin typeface="Verdana" pitchFamily="34" charset="0"/>
              </a:endParaRPr>
            </a:p>
          </p:txBody>
        </p:sp>
        <p:sp>
          <p:nvSpPr>
            <p:cNvPr id="95248" name="Text Box 16"/>
            <p:cNvSpPr txBox="1">
              <a:spLocks noChangeArrowheads="1"/>
            </p:cNvSpPr>
            <p:nvPr/>
          </p:nvSpPr>
          <p:spPr bwMode="gray">
            <a:xfrm>
              <a:off x="1701" y="1359"/>
              <a:ext cx="1813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latin typeface="Verdana" pitchFamily="34" charset="0"/>
                </a:rPr>
                <a:t>ГЛАВКОМАТ ВВС РФ</a:t>
              </a:r>
              <a:endParaRPr lang="en-US" b="1" dirty="0">
                <a:latin typeface="Verdana" pitchFamily="34" charset="0"/>
              </a:endParaRPr>
            </a:p>
          </p:txBody>
        </p:sp>
        <p:sp>
          <p:nvSpPr>
            <p:cNvPr id="95249" name="Text Box 17"/>
            <p:cNvSpPr txBox="1">
              <a:spLocks noChangeArrowheads="1"/>
            </p:cNvSpPr>
            <p:nvPr/>
          </p:nvSpPr>
          <p:spPr bwMode="gray">
            <a:xfrm>
              <a:off x="2835" y="2493"/>
              <a:ext cx="2042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latin typeface="Verdana" pitchFamily="34" charset="0"/>
                </a:rPr>
                <a:t>ОРГАНИЗАТОР</a:t>
              </a:r>
            </a:p>
            <a:p>
              <a:pPr algn="ctr" eaLnBrk="0" hangingPunct="0"/>
              <a:r>
                <a:rPr lang="ru-RU" b="1" dirty="0" smtClean="0">
                  <a:latin typeface="Verdana" pitchFamily="34" charset="0"/>
                </a:rPr>
                <a:t>ООО «КВЕСТОМАНИЯ»</a:t>
              </a:r>
            </a:p>
            <a:p>
              <a:pPr algn="ctr" eaLnBrk="0" hangingPunct="0"/>
              <a:endParaRPr lang="en-US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95250" name="Text Box 18"/>
            <p:cNvSpPr txBox="1">
              <a:spLocks noChangeArrowheads="1"/>
            </p:cNvSpPr>
            <p:nvPr/>
          </p:nvSpPr>
          <p:spPr bwMode="gray">
            <a:xfrm>
              <a:off x="1927" y="2811"/>
              <a:ext cx="852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latin typeface="Verdana" pitchFamily="34" charset="0"/>
                </a:rPr>
                <a:t>ДОСААФ</a:t>
              </a:r>
            </a:p>
            <a:p>
              <a:pPr algn="ctr" eaLnBrk="0" hangingPunct="0"/>
              <a:r>
                <a:rPr lang="ru-RU" b="1" dirty="0" smtClean="0">
                  <a:latin typeface="Verdana" pitchFamily="34" charset="0"/>
                </a:rPr>
                <a:t> РОССИИ</a:t>
              </a:r>
              <a:endParaRPr lang="en-US" b="1" dirty="0">
                <a:latin typeface="Verdana" pitchFamily="34" charset="0"/>
              </a:endParaRPr>
            </a:p>
          </p:txBody>
        </p:sp>
        <p:sp>
          <p:nvSpPr>
            <p:cNvPr id="95251" name="Freeform 19"/>
            <p:cNvSpPr>
              <a:spLocks/>
            </p:cNvSpPr>
            <p:nvPr/>
          </p:nvSpPr>
          <p:spPr bwMode="gray">
            <a:xfrm>
              <a:off x="2768" y="2632"/>
              <a:ext cx="544" cy="68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6" y="528"/>
                </a:cxn>
                <a:cxn ang="0">
                  <a:pos x="264" y="680"/>
                </a:cxn>
                <a:cxn ang="0">
                  <a:pos x="448" y="624"/>
                </a:cxn>
                <a:cxn ang="0">
                  <a:pos x="544" y="576"/>
                </a:cxn>
                <a:cxn ang="0">
                  <a:pos x="112" y="0"/>
                </a:cxn>
                <a:cxn ang="0">
                  <a:pos x="0" y="16"/>
                </a:cxn>
              </a:cxnLst>
              <a:rect l="0" t="0" r="r" b="b"/>
              <a:pathLst>
                <a:path w="544" h="680">
                  <a:moveTo>
                    <a:pt x="0" y="16"/>
                  </a:moveTo>
                  <a:lnTo>
                    <a:pt x="256" y="528"/>
                  </a:lnTo>
                  <a:lnTo>
                    <a:pt x="264" y="680"/>
                  </a:lnTo>
                  <a:lnTo>
                    <a:pt x="448" y="624"/>
                  </a:lnTo>
                  <a:lnTo>
                    <a:pt x="544" y="576"/>
                  </a:lnTo>
                  <a:lnTo>
                    <a:pt x="112" y="0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19000"/>
                  </a:schemeClr>
                </a:gs>
                <a:gs pos="100000">
                  <a:schemeClr val="hlink">
                    <a:gamma/>
                    <a:tint val="66667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52" name="Oval 20"/>
            <p:cNvSpPr>
              <a:spLocks noChangeArrowheads="1"/>
            </p:cNvSpPr>
            <p:nvPr/>
          </p:nvSpPr>
          <p:spPr bwMode="gray">
            <a:xfrm rot="20601703">
              <a:off x="1910" y="1989"/>
              <a:ext cx="1629" cy="687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5253" name="Rectangle 21"/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7503368" cy="563562"/>
          </a:xfrm>
        </p:spPr>
        <p:txBody>
          <a:bodyPr/>
          <a:lstStyle/>
          <a:p>
            <a:r>
              <a:rPr lang="ru-RU" sz="2400" dirty="0" smtClean="0"/>
              <a:t>ПРИ СОДЕЙСТВИИ</a:t>
            </a:r>
            <a:endParaRPr lang="en-US" sz="2400" dirty="0"/>
          </a:p>
        </p:txBody>
      </p:sp>
      <p:pic>
        <p:nvPicPr>
          <p:cNvPr id="24" name="Рисунок 23" descr="10329271_633183783440240_637406447174988471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6237312"/>
            <a:ext cx="2088232" cy="369791"/>
          </a:xfrm>
          <a:prstGeom prst="rect">
            <a:avLst/>
          </a:prstGeom>
        </p:spPr>
      </p:pic>
      <p:pic>
        <p:nvPicPr>
          <p:cNvPr id="25" name="Рисунок 24" descr="10329271_633183783440240_637406447174988471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0648"/>
            <a:ext cx="3168352" cy="369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543800" cy="563563"/>
          </a:xfrm>
        </p:spPr>
        <p:txBody>
          <a:bodyPr/>
          <a:lstStyle/>
          <a:p>
            <a:r>
              <a:rPr lang="ru-RU" dirty="0" smtClean="0"/>
              <a:t>МИССИЯ </a:t>
            </a:r>
            <a:r>
              <a:rPr lang="en-US" dirty="0" smtClean="0"/>
              <a:t>A </a:t>
            </a:r>
            <a:r>
              <a:rPr lang="en-US" dirty="0" err="1" smtClean="0"/>
              <a:t>ViA</a:t>
            </a:r>
            <a:r>
              <a:rPr lang="en-US" dirty="0" smtClean="0"/>
              <a:t> FEST</a:t>
            </a:r>
            <a:endParaRPr lang="en-US" dirty="0"/>
          </a:p>
        </p:txBody>
      </p:sp>
      <p:pic>
        <p:nvPicPr>
          <p:cNvPr id="7" name="Рисунок 6" descr="10329271_633183783440240_637406447174988471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6165304"/>
            <a:ext cx="2088232" cy="369791"/>
          </a:xfrm>
          <a:prstGeom prst="rect">
            <a:avLst/>
          </a:prstGeom>
        </p:spPr>
      </p:pic>
      <p:pic>
        <p:nvPicPr>
          <p:cNvPr id="8" name="Рисунок 7" descr="10329271_633183783440240_637406447174988471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0648"/>
            <a:ext cx="3168352" cy="3697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4008" y="1124744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A </a:t>
            </a:r>
            <a:r>
              <a:rPr lang="en-US" sz="2000" b="1" dirty="0" err="1" smtClean="0"/>
              <a:t>ViA</a:t>
            </a:r>
            <a:r>
              <a:rPr lang="en-US" sz="2000" b="1" dirty="0" smtClean="0"/>
              <a:t> FEST</a:t>
            </a:r>
            <a:r>
              <a:rPr lang="ru-RU" sz="2000" b="1" dirty="0" smtClean="0"/>
              <a:t> </a:t>
            </a:r>
            <a:r>
              <a:rPr lang="ru-RU" sz="2000" dirty="0" smtClean="0"/>
              <a:t> планируется делать ежегодным и межрегиональным, объединив несколько событий в разных регионах страны под брендом </a:t>
            </a:r>
            <a:r>
              <a:rPr lang="en-US" sz="2000" dirty="0" smtClean="0"/>
              <a:t>A </a:t>
            </a:r>
            <a:r>
              <a:rPr lang="en-US" sz="2000" dirty="0" err="1" smtClean="0"/>
              <a:t>ViA</a:t>
            </a:r>
            <a:r>
              <a:rPr lang="en-US" sz="2000" dirty="0" smtClean="0"/>
              <a:t> FEST.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9" name="Рисунок 18" descr="14306911784_a29775e363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852936"/>
            <a:ext cx="4101061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14120870040_e66eab6645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124744"/>
            <a:ext cx="4104456" cy="2594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51520" y="3717032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У фестиваля высокая миссия расширения рынка технологичных видов досуга в России, привлечения иностранных инвестиций в данную сферу, благодаря популяризации высокотехнологичных видов спорта.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543800" cy="563563"/>
          </a:xfrm>
        </p:spPr>
        <p:txBody>
          <a:bodyPr/>
          <a:lstStyle/>
          <a:p>
            <a:r>
              <a:rPr lang="ru-RU" sz="3200" dirty="0" smtClean="0"/>
              <a:t>КОЛИЧЕСТВО ЗРИТЕЛЕЙ</a:t>
            </a:r>
            <a:endParaRPr lang="en-US" sz="1800" dirty="0"/>
          </a:p>
        </p:txBody>
      </p:sp>
      <p:sp>
        <p:nvSpPr>
          <p:cNvPr id="93188" name="Freeform 4"/>
          <p:cNvSpPr>
            <a:spLocks noEditPoints="1"/>
          </p:cNvSpPr>
          <p:nvPr/>
        </p:nvSpPr>
        <p:spPr bwMode="gray">
          <a:xfrm>
            <a:off x="1403648" y="1628800"/>
            <a:ext cx="59436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hlink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93217" name="Text Box 33"/>
          <p:cNvSpPr txBox="1">
            <a:spLocks noChangeArrowheads="1"/>
          </p:cNvSpPr>
          <p:nvPr/>
        </p:nvSpPr>
        <p:spPr bwMode="auto">
          <a:xfrm>
            <a:off x="179512" y="4725144"/>
            <a:ext cx="432048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ЧЕЛ. С РАСПРЕДЕЛЕНИЕМ ПО ДНЯМ ФЕСТИВАЛЯ</a:t>
            </a:r>
          </a:p>
          <a:p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93220" name="Oval 36"/>
          <p:cNvSpPr>
            <a:spLocks noChangeArrowheads="1"/>
          </p:cNvSpPr>
          <p:nvPr/>
        </p:nvSpPr>
        <p:spPr bwMode="gray">
          <a:xfrm rot="-723406">
            <a:off x="3544888" y="4667250"/>
            <a:ext cx="1438275" cy="66675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221" name="Oval 37"/>
          <p:cNvSpPr>
            <a:spLocks noChangeArrowheads="1"/>
          </p:cNvSpPr>
          <p:nvPr/>
        </p:nvSpPr>
        <p:spPr bwMode="gray">
          <a:xfrm>
            <a:off x="3476625" y="3448050"/>
            <a:ext cx="1704975" cy="17065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3222" name="Oval 38"/>
          <p:cNvSpPr>
            <a:spLocks noChangeArrowheads="1"/>
          </p:cNvSpPr>
          <p:nvPr/>
        </p:nvSpPr>
        <p:spPr bwMode="gray">
          <a:xfrm>
            <a:off x="3497263" y="3457575"/>
            <a:ext cx="1665287" cy="16637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3223" name="Oval 39"/>
          <p:cNvSpPr>
            <a:spLocks noChangeArrowheads="1"/>
          </p:cNvSpPr>
          <p:nvPr/>
        </p:nvSpPr>
        <p:spPr bwMode="gray">
          <a:xfrm>
            <a:off x="3514725" y="3473450"/>
            <a:ext cx="1584325" cy="15557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3224" name="Oval 40"/>
          <p:cNvSpPr>
            <a:spLocks noChangeArrowheads="1"/>
          </p:cNvSpPr>
          <p:nvPr/>
        </p:nvSpPr>
        <p:spPr bwMode="gray">
          <a:xfrm>
            <a:off x="3606800" y="3517900"/>
            <a:ext cx="1409700" cy="12620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3225" name="Text Box 41"/>
          <p:cNvSpPr txBox="1">
            <a:spLocks noChangeArrowheads="1"/>
          </p:cNvSpPr>
          <p:nvPr/>
        </p:nvSpPr>
        <p:spPr bwMode="gray">
          <a:xfrm>
            <a:off x="3491880" y="3717032"/>
            <a:ext cx="1657505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ПРОГНОЗ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НА 2015Г.</a:t>
            </a:r>
          </a:p>
          <a:p>
            <a:pPr algn="ctr"/>
            <a:r>
              <a:rPr lang="ru-RU" sz="2800" b="1" dirty="0" smtClean="0">
                <a:solidFill>
                  <a:srgbClr val="000000"/>
                </a:solidFill>
              </a:rPr>
              <a:t>40.0</a:t>
            </a:r>
            <a:endParaRPr lang="en-US" b="1" dirty="0"/>
          </a:p>
        </p:txBody>
      </p:sp>
      <p:sp>
        <p:nvSpPr>
          <p:cNvPr id="93226" name="Oval 42"/>
          <p:cNvSpPr>
            <a:spLocks noChangeArrowheads="1"/>
          </p:cNvSpPr>
          <p:nvPr/>
        </p:nvSpPr>
        <p:spPr bwMode="gray">
          <a:xfrm rot="-772996">
            <a:off x="1701800" y="4057650"/>
            <a:ext cx="1133475" cy="609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3227" name="Group 43"/>
          <p:cNvGrpSpPr>
            <a:grpSpLocks/>
          </p:cNvGrpSpPr>
          <p:nvPr/>
        </p:nvGrpSpPr>
        <p:grpSpPr bwMode="auto">
          <a:xfrm>
            <a:off x="1625600" y="3067050"/>
            <a:ext cx="1371600" cy="1469944"/>
            <a:chOff x="732" y="2112"/>
            <a:chExt cx="842" cy="877"/>
          </a:xfrm>
        </p:grpSpPr>
        <p:sp>
          <p:nvSpPr>
            <p:cNvPr id="93228" name="Oval 44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29" name="Oval 45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30" name="Oval 46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31" name="Oval 47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32" name="Text Box 48"/>
            <p:cNvSpPr txBox="1">
              <a:spLocks noChangeArrowheads="1"/>
            </p:cNvSpPr>
            <p:nvPr/>
          </p:nvSpPr>
          <p:spPr bwMode="gray">
            <a:xfrm>
              <a:off x="773" y="2328"/>
              <a:ext cx="785" cy="6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3 ДЕНЬ</a:t>
              </a:r>
            </a:p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8.7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93233" name="Oval 49"/>
          <p:cNvSpPr>
            <a:spLocks noChangeArrowheads="1"/>
          </p:cNvSpPr>
          <p:nvPr/>
        </p:nvSpPr>
        <p:spPr bwMode="gray">
          <a:xfrm>
            <a:off x="1524000" y="2301875"/>
            <a:ext cx="914400" cy="5334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234" name="Oval 50"/>
          <p:cNvSpPr>
            <a:spLocks noChangeArrowheads="1"/>
          </p:cNvSpPr>
          <p:nvPr/>
        </p:nvSpPr>
        <p:spPr bwMode="gray">
          <a:xfrm>
            <a:off x="1600200" y="1695450"/>
            <a:ext cx="1023938" cy="10239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3235" name="Oval 51"/>
          <p:cNvSpPr>
            <a:spLocks noChangeArrowheads="1"/>
          </p:cNvSpPr>
          <p:nvPr/>
        </p:nvSpPr>
        <p:spPr bwMode="gray">
          <a:xfrm>
            <a:off x="1612900" y="1700213"/>
            <a:ext cx="1000125" cy="100012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3236" name="Oval 52"/>
          <p:cNvSpPr>
            <a:spLocks noChangeArrowheads="1"/>
          </p:cNvSpPr>
          <p:nvPr/>
        </p:nvSpPr>
        <p:spPr bwMode="gray">
          <a:xfrm>
            <a:off x="1624013" y="1711325"/>
            <a:ext cx="950912" cy="9334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3237" name="Oval 53"/>
          <p:cNvSpPr>
            <a:spLocks noChangeArrowheads="1"/>
          </p:cNvSpPr>
          <p:nvPr/>
        </p:nvSpPr>
        <p:spPr bwMode="gray">
          <a:xfrm>
            <a:off x="1677988" y="1736725"/>
            <a:ext cx="847725" cy="757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3238" name="Text Box 54"/>
          <p:cNvSpPr txBox="1">
            <a:spLocks noChangeArrowheads="1"/>
          </p:cNvSpPr>
          <p:nvPr/>
        </p:nvSpPr>
        <p:spPr bwMode="gray">
          <a:xfrm>
            <a:off x="1619672" y="1916832"/>
            <a:ext cx="102944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2 ДЕНЬ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5.5</a:t>
            </a:r>
            <a:endParaRPr lang="en-US" dirty="0"/>
          </a:p>
        </p:txBody>
      </p:sp>
      <p:sp>
        <p:nvSpPr>
          <p:cNvPr id="93239" name="Oval 55"/>
          <p:cNvSpPr>
            <a:spLocks noChangeArrowheads="1"/>
          </p:cNvSpPr>
          <p:nvPr/>
        </p:nvSpPr>
        <p:spPr bwMode="gray">
          <a:xfrm>
            <a:off x="2790825" y="1828800"/>
            <a:ext cx="685800" cy="228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240" name="Oval 56"/>
          <p:cNvSpPr>
            <a:spLocks noChangeArrowheads="1"/>
          </p:cNvSpPr>
          <p:nvPr/>
        </p:nvSpPr>
        <p:spPr bwMode="gray">
          <a:xfrm>
            <a:off x="2913063" y="1295400"/>
            <a:ext cx="682625" cy="68262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3241" name="Oval 57"/>
          <p:cNvSpPr>
            <a:spLocks noChangeArrowheads="1"/>
          </p:cNvSpPr>
          <p:nvPr/>
        </p:nvSpPr>
        <p:spPr bwMode="gray">
          <a:xfrm>
            <a:off x="2922588" y="1298575"/>
            <a:ext cx="665162" cy="66675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3242" name="Oval 58"/>
          <p:cNvSpPr>
            <a:spLocks noChangeArrowheads="1"/>
          </p:cNvSpPr>
          <p:nvPr/>
        </p:nvSpPr>
        <p:spPr bwMode="gray">
          <a:xfrm>
            <a:off x="2928938" y="1304925"/>
            <a:ext cx="633412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3243" name="Oval 59"/>
          <p:cNvSpPr>
            <a:spLocks noChangeArrowheads="1"/>
          </p:cNvSpPr>
          <p:nvPr/>
        </p:nvSpPr>
        <p:spPr bwMode="gray">
          <a:xfrm>
            <a:off x="2965450" y="1323975"/>
            <a:ext cx="563563" cy="503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3244" name="Text Box 60"/>
          <p:cNvSpPr txBox="1">
            <a:spLocks noChangeArrowheads="1"/>
          </p:cNvSpPr>
          <p:nvPr/>
        </p:nvSpPr>
        <p:spPr bwMode="gray">
          <a:xfrm>
            <a:off x="2843808" y="1484784"/>
            <a:ext cx="84189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1 ДЕНЬ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 3.0</a:t>
            </a:r>
            <a:endParaRPr lang="en-US" dirty="0"/>
          </a:p>
        </p:txBody>
      </p:sp>
      <p:pic>
        <p:nvPicPr>
          <p:cNvPr id="32" name="Рисунок 31" descr="10329271_633183783440240_637406447174988471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6237312"/>
            <a:ext cx="2088232" cy="369791"/>
          </a:xfrm>
          <a:prstGeom prst="rect">
            <a:avLst/>
          </a:prstGeom>
        </p:spPr>
      </p:pic>
      <p:pic>
        <p:nvPicPr>
          <p:cNvPr id="33" name="Рисунок 32" descr="10329271_633183783440240_637406447174988471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0648"/>
            <a:ext cx="3168352" cy="369791"/>
          </a:xfrm>
          <a:prstGeom prst="rect">
            <a:avLst/>
          </a:prstGeom>
        </p:spPr>
      </p:pic>
      <p:pic>
        <p:nvPicPr>
          <p:cNvPr id="34" name="Рисунок 33" descr="14327696883_c23415d1a4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124744"/>
            <a:ext cx="3240360" cy="268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Freeform 8"/>
          <p:cNvSpPr>
            <a:spLocks/>
          </p:cNvSpPr>
          <p:nvPr/>
        </p:nvSpPr>
        <p:spPr bwMode="gray">
          <a:xfrm rot="12480000">
            <a:off x="5952691" y="751022"/>
            <a:ext cx="850900" cy="11858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  </a:t>
            </a:r>
            <a:endParaRPr lang="en-US" sz="1800" dirty="0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3995936" y="3933056"/>
            <a:ext cx="4824536" cy="151216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467544" y="4581128"/>
            <a:ext cx="285856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ПРЕДСТАВИТЕЛИ ПОЛИТИЧЕСКОЙ И БИЗНЕС ЭЛИТЫ</a:t>
            </a:r>
          </a:p>
          <a:p>
            <a:pPr algn="ctr" eaLnBrk="0" hangingPunct="0"/>
            <a:r>
              <a:rPr lang="ru-RU" sz="1400" b="1" dirty="0" smtClean="0">
                <a:solidFill>
                  <a:srgbClr val="000000"/>
                </a:solidFill>
              </a:rPr>
              <a:t>ОКОЛО 3000 ЧЕЛОВЕК</a:t>
            </a:r>
          </a:p>
        </p:txBody>
      </p:sp>
      <p:sp>
        <p:nvSpPr>
          <p:cNvPr id="76809" name="AutoShape 9"/>
          <p:cNvSpPr>
            <a:spLocks noChangeAspect="1" noChangeArrowheads="1" noTextEdit="1"/>
          </p:cNvSpPr>
          <p:nvPr/>
        </p:nvSpPr>
        <p:spPr bwMode="gray">
          <a:xfrm flipH="1">
            <a:off x="4810125" y="2844800"/>
            <a:ext cx="8572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6811" name="Group 11"/>
          <p:cNvGrpSpPr>
            <a:grpSpLocks/>
          </p:cNvGrpSpPr>
          <p:nvPr/>
        </p:nvGrpSpPr>
        <p:grpSpPr bwMode="auto">
          <a:xfrm>
            <a:off x="3131840" y="1124744"/>
            <a:ext cx="2827338" cy="1528763"/>
            <a:chOff x="1997" y="1314"/>
            <a:chExt cx="1889" cy="1009"/>
          </a:xfrm>
        </p:grpSpPr>
        <p:grpSp>
          <p:nvGrpSpPr>
            <p:cNvPr id="76812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681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681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44314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681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1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1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1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3618362" y="1340768"/>
            <a:ext cx="175240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</a:t>
            </a:r>
          </a:p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FEST</a:t>
            </a:r>
          </a:p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ru-RU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3995936" y="3933056"/>
            <a:ext cx="482453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ПРЕДСТАВИТЕЛИ МЕСТНЫХ, РЕГИОНАЛЬНЫХ И ФЕДЕРАЛЬНЫХ СМИ, ИЗВЕСТНЫЕ БЛОГЕРЫ</a:t>
            </a:r>
          </a:p>
          <a:p>
            <a:pPr algn="ctr" eaLnBrk="0" hangingPunct="0"/>
            <a:r>
              <a:rPr lang="ru-RU" sz="1400" b="1" dirty="0" smtClean="0">
                <a:solidFill>
                  <a:srgbClr val="000000"/>
                </a:solidFill>
              </a:rPr>
              <a:t>(92 СМИ, В ТОМ ЧИСЛЕ ПИЛОТ-ТВ, 360</a:t>
            </a:r>
            <a:r>
              <a:rPr lang="en-US" sz="800" b="1" baseline="100000" dirty="0" smtClean="0">
                <a:solidFill>
                  <a:srgbClr val="000000"/>
                </a:solidFill>
              </a:rPr>
              <a:t>O</a:t>
            </a:r>
            <a:r>
              <a:rPr lang="en-US" sz="1400" b="1" dirty="0" smtClean="0">
                <a:solidFill>
                  <a:srgbClr val="000000"/>
                </a:solidFill>
              </a:rPr>
              <a:t>, </a:t>
            </a:r>
            <a:r>
              <a:rPr lang="ru-RU" sz="1400" b="1" dirty="0" smtClean="0">
                <a:solidFill>
                  <a:srgbClr val="000000"/>
                </a:solidFill>
              </a:rPr>
              <a:t>МОСКВА 24, </a:t>
            </a:r>
            <a:r>
              <a:rPr lang="en-US" sz="1400" b="1" dirty="0" smtClean="0">
                <a:solidFill>
                  <a:srgbClr val="000000"/>
                </a:solidFill>
              </a:rPr>
              <a:t>GALAXY TV</a:t>
            </a:r>
            <a:r>
              <a:rPr lang="ru-RU" sz="1400" b="1" dirty="0" smtClean="0">
                <a:solidFill>
                  <a:srgbClr val="000000"/>
                </a:solidFill>
              </a:rPr>
              <a:t> И ДР.)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22" name="Рисунок 21" descr="10329271_633183783440240_637406447174988471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6237312"/>
            <a:ext cx="2088232" cy="369791"/>
          </a:xfrm>
          <a:prstGeom prst="rect">
            <a:avLst/>
          </a:prstGeom>
        </p:spPr>
      </p:pic>
      <p:pic>
        <p:nvPicPr>
          <p:cNvPr id="24" name="Рисунок 23" descr="10329271_633183783440240_637406447174988471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0648"/>
            <a:ext cx="3168352" cy="369791"/>
          </a:xfrm>
          <a:prstGeom prst="rect">
            <a:avLst/>
          </a:prstGeom>
        </p:spPr>
      </p:pic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395536" y="2924944"/>
            <a:ext cx="2155825" cy="136815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7" name="Freeform 8"/>
          <p:cNvSpPr>
            <a:spLocks/>
          </p:cNvSpPr>
          <p:nvPr/>
        </p:nvSpPr>
        <p:spPr bwMode="gray">
          <a:xfrm rot="-1920000">
            <a:off x="3025173" y="3084774"/>
            <a:ext cx="1570602" cy="131285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Freeform 10"/>
          <p:cNvSpPr>
            <a:spLocks/>
          </p:cNvSpPr>
          <p:nvPr/>
        </p:nvSpPr>
        <p:spPr bwMode="gray">
          <a:xfrm rot="-1020000" flipH="1">
            <a:off x="5518820" y="2375585"/>
            <a:ext cx="852487" cy="11858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444208" y="2132856"/>
            <a:ext cx="2515865" cy="165618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323528" y="4437112"/>
            <a:ext cx="3091929" cy="151216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39552" y="2996952"/>
            <a:ext cx="192246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ЖИТЕЛИ И ГОСТИ </a:t>
            </a:r>
            <a:r>
              <a:rPr lang="ru-RU" sz="1400" b="1" dirty="0" smtClean="0">
                <a:solidFill>
                  <a:srgbClr val="000000"/>
                </a:solidFill>
              </a:rPr>
              <a:t>ЧЕЛ.</a:t>
            </a:r>
            <a:r>
              <a:rPr lang="ru-RU" sz="2000" b="1" dirty="0" smtClean="0">
                <a:solidFill>
                  <a:srgbClr val="000000"/>
                </a:solidFill>
              </a:rPr>
              <a:t> РЕГИОНА</a:t>
            </a:r>
          </a:p>
          <a:p>
            <a:pPr algn="ctr" eaLnBrk="0" hangingPunct="0"/>
            <a:r>
              <a:rPr lang="ru-RU" sz="1400" b="1" dirty="0" smtClean="0">
                <a:solidFill>
                  <a:srgbClr val="000000"/>
                </a:solidFill>
              </a:rPr>
              <a:t>ОКОЛО 16000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444208" y="2204864"/>
            <a:ext cx="25202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КОММЕРЧЕСКИЕ ОРГАНИЗАЦИИ, ОБЩЕСТВЕННЫЕ ОБЪЕДИНЕНИЯ (</a:t>
            </a:r>
            <a:r>
              <a:rPr lang="ru-RU" sz="1400" b="1" dirty="0" smtClean="0">
                <a:solidFill>
                  <a:srgbClr val="000000"/>
                </a:solidFill>
              </a:rPr>
              <a:t>БОЛЕЕ 50</a:t>
            </a:r>
            <a:r>
              <a:rPr lang="ru-RU" sz="2000" b="1" dirty="0" smtClean="0">
                <a:solidFill>
                  <a:srgbClr val="000000"/>
                </a:solidFill>
              </a:rPr>
              <a:t>)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23528" y="1412776"/>
            <a:ext cx="216024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СПОРТСМЕНЫ</a:t>
            </a:r>
          </a:p>
          <a:p>
            <a:pPr algn="ctr" eaLnBrk="0" hangingPunct="0"/>
            <a:r>
              <a:rPr lang="ru-RU" sz="1400" b="1" dirty="0" smtClean="0">
                <a:solidFill>
                  <a:srgbClr val="000000"/>
                </a:solidFill>
              </a:rPr>
              <a:t>ОКОЛО 500 ЧЕЛОВЕК,</a:t>
            </a:r>
          </a:p>
          <a:p>
            <a:pPr algn="ctr" eaLnBrk="0" hangingPunct="0"/>
            <a:r>
              <a:rPr lang="ru-RU" sz="1400" b="1" dirty="0" smtClean="0">
                <a:solidFill>
                  <a:srgbClr val="000000"/>
                </a:solidFill>
              </a:rPr>
              <a:t>В Т.Ч. АБСОЛЮТНЫЕ ЧЕМПИОНЫ МИРА И ЕВРОПЫ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323528" y="1340768"/>
            <a:ext cx="2155825" cy="136815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35" name="Freeform 10"/>
          <p:cNvSpPr>
            <a:spLocks/>
          </p:cNvSpPr>
          <p:nvPr/>
        </p:nvSpPr>
        <p:spPr bwMode="gray">
          <a:xfrm rot="7620000" flipH="1">
            <a:off x="2589689" y="670214"/>
            <a:ext cx="852487" cy="117164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Freeform 8"/>
          <p:cNvSpPr>
            <a:spLocks/>
          </p:cNvSpPr>
          <p:nvPr/>
        </p:nvSpPr>
        <p:spPr bwMode="gray">
          <a:xfrm rot="16980000">
            <a:off x="4752761" y="2602836"/>
            <a:ext cx="982016" cy="150831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Freeform 8"/>
          <p:cNvSpPr>
            <a:spLocks/>
          </p:cNvSpPr>
          <p:nvPr/>
        </p:nvSpPr>
        <p:spPr bwMode="gray">
          <a:xfrm>
            <a:off x="2627784" y="2564904"/>
            <a:ext cx="922908" cy="11858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7020272" y="1052736"/>
            <a:ext cx="180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СЕЛЕБРИТИ(</a:t>
            </a:r>
            <a:r>
              <a:rPr lang="ru-RU" sz="1400" b="1" dirty="0" smtClean="0">
                <a:solidFill>
                  <a:srgbClr val="000000"/>
                </a:solidFill>
              </a:rPr>
              <a:t>8 МЕДИЙНЫХ ПЕРСОН</a:t>
            </a:r>
            <a:r>
              <a:rPr lang="ru-RU" sz="2000" b="1" dirty="0" smtClean="0">
                <a:solidFill>
                  <a:srgbClr val="000000"/>
                </a:solidFill>
              </a:rPr>
              <a:t>)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9" name="AutoShape 6"/>
          <p:cNvSpPr>
            <a:spLocks noChangeArrowheads="1"/>
          </p:cNvSpPr>
          <p:nvPr/>
        </p:nvSpPr>
        <p:spPr bwMode="auto">
          <a:xfrm>
            <a:off x="6948264" y="1052736"/>
            <a:ext cx="1872208" cy="93610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АУДИТОРИЯ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Рисунок 5" descr="10329271_633183783440240_637406447174988471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6237312"/>
            <a:ext cx="2088232" cy="369791"/>
          </a:xfrm>
          <a:prstGeom prst="rect">
            <a:avLst/>
          </a:prstGeom>
        </p:spPr>
      </p:pic>
      <p:pic>
        <p:nvPicPr>
          <p:cNvPr id="7" name="Рисунок 6" descr="10329271_633183783440240_637406447174988471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0648"/>
            <a:ext cx="3168352" cy="369791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/>
        </p:nvGraphicFramePr>
        <p:xfrm>
          <a:off x="899592" y="1052736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4">
  <a:themeElements>
    <a:clrScheme name="Тема Offic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94</Template>
  <TotalTime>5647</TotalTime>
  <Words>487</Words>
  <Application>Microsoft Office PowerPoint</Application>
  <PresentationFormat>Экран (4:3)</PresentationFormat>
  <Paragraphs>113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94</vt:lpstr>
      <vt:lpstr>    ФЕСТИВАЛЬ АВИАЦИОННОГО И АВТОМОТОСПОРТА A ViA FEST-2014    </vt:lpstr>
      <vt:lpstr>    ЦЕЛИ</vt:lpstr>
      <vt:lpstr>A ViA FEST – 2014</vt:lpstr>
      <vt:lpstr>МЕСТО и ДАТЫ ПРОВЕДЕНИЯ</vt:lpstr>
      <vt:lpstr>ПРИ СОДЕЙСТВИИ</vt:lpstr>
      <vt:lpstr>МИССИЯ A ViA FEST</vt:lpstr>
      <vt:lpstr>КОЛИЧЕСТВО ЗРИТЕЛЕЙ</vt:lpstr>
      <vt:lpstr>  </vt:lpstr>
      <vt:lpstr>АУДИТОРИЯ</vt:lpstr>
      <vt:lpstr>A ViA FEST – УНИКАЛЬНОЕ СОБЫТИЕ</vt:lpstr>
      <vt:lpstr>АВИАШОУ</vt:lpstr>
      <vt:lpstr>ТЕХНИКА A ViA FEST - 2014</vt:lpstr>
      <vt:lpstr>ФОТО И ВИДЕОМАТЕРИАЛЫ  A ViA FEST - 2014 </vt:lpstr>
      <vt:lpstr>Слайд 14</vt:lpstr>
    </vt:vector>
  </TitlesOfParts>
  <Company>ARSAGERA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Борис</dc:creator>
  <cp:lastModifiedBy>LANA</cp:lastModifiedBy>
  <cp:revision>236</cp:revision>
  <dcterms:created xsi:type="dcterms:W3CDTF">2013-02-15T12:27:14Z</dcterms:created>
  <dcterms:modified xsi:type="dcterms:W3CDTF">2014-09-14T13:39:16Z</dcterms:modified>
</cp:coreProperties>
</file>