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4" r:id="rId2"/>
    <p:sldId id="347" r:id="rId3"/>
    <p:sldId id="348" r:id="rId4"/>
    <p:sldId id="383" r:id="rId5"/>
    <p:sldId id="350" r:id="rId6"/>
    <p:sldId id="349" r:id="rId7"/>
    <p:sldId id="351" r:id="rId8"/>
    <p:sldId id="352" r:id="rId9"/>
    <p:sldId id="384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6" r:id="rId18"/>
    <p:sldId id="365" r:id="rId19"/>
    <p:sldId id="368" r:id="rId20"/>
    <p:sldId id="369" r:id="rId21"/>
    <p:sldId id="370" r:id="rId22"/>
    <p:sldId id="371" r:id="rId23"/>
    <p:sldId id="372" r:id="rId24"/>
    <p:sldId id="386" r:id="rId25"/>
    <p:sldId id="361" r:id="rId26"/>
    <p:sldId id="362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4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30" autoAdjust="0"/>
    <p:restoredTop sz="94429" autoAdjust="0"/>
  </p:normalViewPr>
  <p:slideViewPr>
    <p:cSldViewPr>
      <p:cViewPr>
        <p:scale>
          <a:sx n="70" d="100"/>
          <a:sy n="70" d="100"/>
        </p:scale>
        <p:origin x="-185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B8597-602C-4729-B308-63022C38BE3F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4399E-1652-4968-8F40-C7897A03B0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AAB6180-4937-4BAF-A44B-48EF11BAC643}" type="datetimeFigureOut">
              <a:rPr lang="ru-RU"/>
              <a:pPr>
                <a:defRPr/>
              </a:pPr>
              <a:t>20.03.2014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A831D9B-615D-451C-8ED5-96D53107F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E24E6-8724-4F1E-B23D-48B1C2A74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7B5D-8963-4EEE-B7E5-5DF0EE2B5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99613-B5C7-47D3-A04E-D016A9EA3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394E-E414-497E-B0AB-3EC0E3B31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2D82-74ED-4F37-BDC6-C427DAFF3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2DF5-7B92-4D1F-A735-1D76CC91C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00E4F-F459-440D-83DE-EF3937760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1D53-5B22-46D1-8DE7-95B91C6A5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4DEEF-6517-49D5-AE58-41195C2F8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4D750-03CB-4E26-B6D8-49ECD4006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93377-574E-44E8-8BC4-1923C80AC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1B33B26-4A08-4589-8FEF-8192DE6DB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0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0.jpeg"/><Relationship Id="rId10" Type="http://schemas.openxmlformats.org/officeDocument/2006/relationships/image" Target="../media/image63.jpeg"/><Relationship Id="rId4" Type="http://schemas.openxmlformats.org/officeDocument/2006/relationships/image" Target="../media/image53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pn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50.jpeg"/><Relationship Id="rId10" Type="http://schemas.openxmlformats.org/officeDocument/2006/relationships/image" Target="../media/image73.png"/><Relationship Id="rId4" Type="http://schemas.openxmlformats.org/officeDocument/2006/relationships/image" Target="../media/image53.jpe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openxmlformats.org/officeDocument/2006/relationships/image" Target="../media/image8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50.jpeg"/><Relationship Id="rId10" Type="http://schemas.openxmlformats.org/officeDocument/2006/relationships/image" Target="../media/image80.jpeg"/><Relationship Id="rId4" Type="http://schemas.openxmlformats.org/officeDocument/2006/relationships/image" Target="../media/image53.jpeg"/><Relationship Id="rId9" Type="http://schemas.openxmlformats.org/officeDocument/2006/relationships/image" Target="../media/image79.png"/><Relationship Id="rId14" Type="http://schemas.openxmlformats.org/officeDocument/2006/relationships/image" Target="../media/image8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3" Type="http://schemas.openxmlformats.org/officeDocument/2006/relationships/image" Target="../media/image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90.png"/><Relationship Id="rId5" Type="http://schemas.openxmlformats.org/officeDocument/2006/relationships/image" Target="../media/image53.jpe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50.jpeg"/><Relationship Id="rId10" Type="http://schemas.openxmlformats.org/officeDocument/2006/relationships/image" Target="../media/image97.png"/><Relationship Id="rId4" Type="http://schemas.openxmlformats.org/officeDocument/2006/relationships/image" Target="../media/image53.jpeg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50.jpeg"/><Relationship Id="rId10" Type="http://schemas.openxmlformats.org/officeDocument/2006/relationships/image" Target="../media/image97.png"/><Relationship Id="rId4" Type="http://schemas.openxmlformats.org/officeDocument/2006/relationships/image" Target="../media/image53.jpe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3.png"/><Relationship Id="rId7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50.jpeg"/><Relationship Id="rId10" Type="http://schemas.openxmlformats.org/officeDocument/2006/relationships/image" Target="../media/image108.jpeg"/><Relationship Id="rId4" Type="http://schemas.openxmlformats.org/officeDocument/2006/relationships/image" Target="../media/image53.jpe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.png"/><Relationship Id="rId7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50.jpeg"/><Relationship Id="rId10" Type="http://schemas.openxmlformats.org/officeDocument/2006/relationships/image" Target="../media/image116.jpeg"/><Relationship Id="rId4" Type="http://schemas.openxmlformats.org/officeDocument/2006/relationships/image" Target="../media/image53.jpe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50.jpeg"/><Relationship Id="rId4" Type="http://schemas.openxmlformats.org/officeDocument/2006/relationships/image" Target="../media/image53.jpeg"/><Relationship Id="rId9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50.jpeg"/><Relationship Id="rId10" Type="http://schemas.openxmlformats.org/officeDocument/2006/relationships/image" Target="../media/image125.jpeg"/><Relationship Id="rId4" Type="http://schemas.openxmlformats.org/officeDocument/2006/relationships/image" Target="../media/image53.jpeg"/><Relationship Id="rId9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3.png"/><Relationship Id="rId7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3.pn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50.jpeg"/><Relationship Id="rId10" Type="http://schemas.openxmlformats.org/officeDocument/2006/relationships/image" Target="../media/image135.jpeg"/><Relationship Id="rId4" Type="http://schemas.openxmlformats.org/officeDocument/2006/relationships/image" Target="../media/image53.jpeg"/><Relationship Id="rId9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3" Type="http://schemas.openxmlformats.org/officeDocument/2006/relationships/image" Target="../media/image3.pn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50.jpeg"/><Relationship Id="rId10" Type="http://schemas.openxmlformats.org/officeDocument/2006/relationships/image" Target="../media/image143.jpeg"/><Relationship Id="rId4" Type="http://schemas.openxmlformats.org/officeDocument/2006/relationships/image" Target="../media/image53.jpeg"/><Relationship Id="rId9" Type="http://schemas.openxmlformats.org/officeDocument/2006/relationships/image" Target="../media/image1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3.pn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openxmlformats.org/officeDocument/2006/relationships/image" Target="../media/image50.jpeg"/><Relationship Id="rId10" Type="http://schemas.openxmlformats.org/officeDocument/2006/relationships/image" Target="../media/image151.jpeg"/><Relationship Id="rId4" Type="http://schemas.openxmlformats.org/officeDocument/2006/relationships/image" Target="../media/image53.jpeg"/><Relationship Id="rId9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3.png"/><Relationship Id="rId7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jpeg"/><Relationship Id="rId5" Type="http://schemas.openxmlformats.org/officeDocument/2006/relationships/image" Target="../media/image50.jpeg"/><Relationship Id="rId10" Type="http://schemas.openxmlformats.org/officeDocument/2006/relationships/image" Target="../media/image158.jpeg"/><Relationship Id="rId4" Type="http://schemas.openxmlformats.org/officeDocument/2006/relationships/image" Target="../media/image53.jpeg"/><Relationship Id="rId9" Type="http://schemas.openxmlformats.org/officeDocument/2006/relationships/image" Target="../media/image1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3.png"/><Relationship Id="rId7" Type="http://schemas.openxmlformats.org/officeDocument/2006/relationships/image" Target="../media/image1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Relationship Id="rId9" Type="http://schemas.openxmlformats.org/officeDocument/2006/relationships/image" Target="../media/image1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3.png"/><Relationship Id="rId7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50.jpeg"/><Relationship Id="rId10" Type="http://schemas.openxmlformats.org/officeDocument/2006/relationships/image" Target="../media/image168.jpeg"/><Relationship Id="rId4" Type="http://schemas.openxmlformats.org/officeDocument/2006/relationships/image" Target="../media/image53.jpeg"/><Relationship Id="rId9" Type="http://schemas.openxmlformats.org/officeDocument/2006/relationships/image" Target="../media/image16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3.png"/><Relationship Id="rId7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Relationship Id="rId9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3.png"/><Relationship Id="rId7" Type="http://schemas.openxmlformats.org/officeDocument/2006/relationships/image" Target="../media/image174.jpeg"/><Relationship Id="rId12" Type="http://schemas.openxmlformats.org/officeDocument/2006/relationships/image" Target="../media/image1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jpeg"/><Relationship Id="rId5" Type="http://schemas.openxmlformats.org/officeDocument/2006/relationships/image" Target="../media/image50.jpeg"/><Relationship Id="rId10" Type="http://schemas.openxmlformats.org/officeDocument/2006/relationships/image" Target="../media/image177.jpeg"/><Relationship Id="rId4" Type="http://schemas.openxmlformats.org/officeDocument/2006/relationships/image" Target="../media/image53.jpeg"/><Relationship Id="rId9" Type="http://schemas.openxmlformats.org/officeDocument/2006/relationships/image" Target="../media/image1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3.png"/><Relationship Id="rId7" Type="http://schemas.openxmlformats.org/officeDocument/2006/relationships/image" Target="../media/image1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wmf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t="26582" b="18654"/>
          <a:stretch>
            <a:fillRect/>
          </a:stretch>
        </p:blipFill>
        <p:spPr bwMode="auto">
          <a:xfrm>
            <a:off x="0" y="3434705"/>
            <a:ext cx="9144000" cy="309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3" name="Рисунок 2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9" name="Рисунок 8" descr="новый герб Я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759" y="1118354"/>
            <a:ext cx="77871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ОТКРОЙ ДЛЯ СЕБЯ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ЯРОСЛАВСКУЮ ОБЛАСТЬ!</a:t>
            </a:r>
            <a:endParaRPr lang="en-US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496" y="48283"/>
            <a:ext cx="8568952" cy="553998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3000" b="1" kern="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МЫШКИН</a:t>
            </a:r>
            <a:r>
              <a:rPr lang="en-US" sz="3000" b="1" kern="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</a:t>
            </a:r>
            <a:r>
              <a:rPr lang="ru-RU" sz="3000" b="1" kern="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САМЫЙ ИЗВЕСТНЫЙ БРЕНД РОССИИ</a:t>
            </a:r>
            <a:r>
              <a:rPr lang="en-GB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!</a:t>
            </a:r>
            <a:endParaRPr lang="ru-RU" sz="3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6212" y="1043893"/>
            <a:ext cx="37877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908720"/>
            <a:ext cx="10271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\\adm.local\res\ДепТур\2013 БАЗА ДАННЫХ фотографий\2008\БУКЛЕТ\Mish073_Киселев 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8754" y="3645024"/>
            <a:ext cx="3795246" cy="2520280"/>
          </a:xfrm>
          <a:prstGeom prst="rect">
            <a:avLst/>
          </a:prstGeom>
          <a:noFill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339752" y="824079"/>
            <a:ext cx="2867811" cy="215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 t="13718" r="12429" b="4777"/>
          <a:stretch>
            <a:fillRect/>
          </a:stretch>
        </p:blipFill>
        <p:spPr bwMode="auto">
          <a:xfrm>
            <a:off x="0" y="3046726"/>
            <a:ext cx="523590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48283"/>
            <a:ext cx="820891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– ТЕРРИТОРИЯ РОЖДЕНИЯ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2" name="Picture 3" descr="D:\ФИФА\ФИФА дайджесты\дайджест 1\Фото итог\стр 10 11\Двухэтажный троллейбус ЯТБ-3. Москва, 1930-е гг.jpg"/>
          <p:cNvPicPr>
            <a:picLocks noChangeAspect="1" noChangeArrowheads="1"/>
          </p:cNvPicPr>
          <p:nvPr/>
        </p:nvPicPr>
        <p:blipFill>
          <a:blip r:embed="rId6" cstate="print"/>
          <a:srcRect l="20807" t="12910" r="11557" b="6994"/>
          <a:stretch>
            <a:fillRect/>
          </a:stretch>
        </p:blipFill>
        <p:spPr bwMode="auto">
          <a:xfrm>
            <a:off x="6407696" y="2996952"/>
            <a:ext cx="2736304" cy="2160240"/>
          </a:xfrm>
          <a:prstGeom prst="rect">
            <a:avLst/>
          </a:prstGeom>
          <a:noFill/>
        </p:spPr>
      </p:pic>
      <p:pic>
        <p:nvPicPr>
          <p:cNvPr id="14" name="Picture 5" descr="D:\ФИФА\ФИФА дайджесты\дайджест 1\Фото итог\стр 10 11\уединенный пошехонец.jpg"/>
          <p:cNvPicPr>
            <a:picLocks noChangeAspect="1" noChangeArrowheads="1"/>
          </p:cNvPicPr>
          <p:nvPr/>
        </p:nvPicPr>
        <p:blipFill>
          <a:blip r:embed="rId7" cstate="print"/>
          <a:srcRect b="32677"/>
          <a:stretch>
            <a:fillRect/>
          </a:stretch>
        </p:blipFill>
        <p:spPr bwMode="auto">
          <a:xfrm>
            <a:off x="4139952" y="2326080"/>
            <a:ext cx="2232248" cy="211103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139952" y="1196752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cs typeface="Arial" charset="0"/>
              </a:rPr>
              <a:t>1786</a:t>
            </a:r>
            <a:endParaRPr lang="en-US" sz="1600" b="1" dirty="0" smtClean="0">
              <a:cs typeface="Arial" charset="0"/>
            </a:endParaRPr>
          </a:p>
          <a:p>
            <a:r>
              <a:rPr lang="ru-RU" sz="1600" b="1" dirty="0" smtClean="0">
                <a:cs typeface="Arial" charset="0"/>
              </a:rPr>
              <a:t>РУССКИЙ ПРОВИНЦИАЛЬНЫЙ ЖУРНАЛ</a:t>
            </a:r>
            <a:endParaRPr lang="ru-RU" sz="16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/>
          <a:srcRect t="29367" b="17781"/>
          <a:stretch>
            <a:fillRect/>
          </a:stretch>
        </p:blipFill>
        <p:spPr bwMode="auto">
          <a:xfrm>
            <a:off x="6590554" y="692696"/>
            <a:ext cx="255344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444208" y="2996952"/>
            <a:ext cx="26997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cs typeface="Arial" charset="0"/>
              </a:rPr>
              <a:t>1930е</a:t>
            </a:r>
            <a:endParaRPr lang="en-US" sz="1600" b="1" dirty="0" smtClean="0">
              <a:cs typeface="Arial" charset="0"/>
            </a:endParaRPr>
          </a:p>
          <a:p>
            <a:pPr algn="r"/>
            <a:r>
              <a:rPr lang="ru-RU" sz="1600" b="1" dirty="0" smtClean="0">
                <a:cs typeface="Arial" charset="0"/>
              </a:rPr>
              <a:t>1 СОВЕТСКИЙ  ГРУЗОВИК</a:t>
            </a:r>
            <a:endParaRPr lang="en-US" sz="1600" b="1" dirty="0" smtClean="0">
              <a:cs typeface="Arial" charset="0"/>
            </a:endParaRPr>
          </a:p>
          <a:p>
            <a:pPr algn="r"/>
            <a:endParaRPr lang="en-US" sz="1600" b="1" dirty="0" smtClean="0">
              <a:cs typeface="Arial" charset="0"/>
            </a:endParaRPr>
          </a:p>
          <a:p>
            <a:pPr algn="r"/>
            <a:r>
              <a:rPr lang="ru-RU" sz="1600" b="1" dirty="0" smtClean="0">
                <a:cs typeface="Arial" charset="0"/>
              </a:rPr>
              <a:t>2-ЭТАЖНЫЙ ТРОЛЛЕЙБУС</a:t>
            </a:r>
          </a:p>
          <a:p>
            <a:pPr algn="r"/>
            <a:endParaRPr lang="ru-RU" sz="1600" b="1" dirty="0" smtClean="0">
              <a:cs typeface="Arial" charset="0"/>
            </a:endParaRPr>
          </a:p>
          <a:p>
            <a:pPr algn="r"/>
            <a:r>
              <a:rPr lang="ru-RU" sz="1600" b="1" dirty="0" smtClean="0">
                <a:cs typeface="Arial" charset="0"/>
              </a:rPr>
              <a:t>ДИЗЕЛЬНЫЙ МОТОР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020273" y="764704"/>
            <a:ext cx="2123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cs typeface="Arial" charset="0"/>
              </a:rPr>
              <a:t>XVII </a:t>
            </a:r>
            <a:r>
              <a:rPr lang="ru-RU" sz="1600" b="1" dirty="0" smtClean="0">
                <a:cs typeface="Arial" charset="0"/>
              </a:rPr>
              <a:t>в</a:t>
            </a:r>
            <a:r>
              <a:rPr lang="en-US" sz="1600" b="1" dirty="0" smtClean="0">
                <a:cs typeface="Arial" charset="0"/>
              </a:rPr>
              <a:t>.</a:t>
            </a:r>
            <a:endParaRPr lang="en-US" sz="1600" b="1" dirty="0" smtClean="0">
              <a:cs typeface="Arial" charset="0"/>
            </a:endParaRPr>
          </a:p>
          <a:p>
            <a:pPr algn="r"/>
            <a:r>
              <a:rPr lang="ru-RU" sz="1600" b="1" dirty="0" smtClean="0">
                <a:cs typeface="Arial" charset="0"/>
              </a:rPr>
              <a:t>РУССКИЙ ФЛОТ</a:t>
            </a:r>
            <a:endParaRPr lang="ru-RU" sz="16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 t="13899"/>
          <a:stretch>
            <a:fillRect/>
          </a:stretch>
        </p:blipFill>
        <p:spPr bwMode="auto">
          <a:xfrm>
            <a:off x="0" y="692696"/>
            <a:ext cx="416956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cs typeface="Arial" charset="0"/>
              </a:rPr>
              <a:t>1750</a:t>
            </a:r>
            <a:endParaRPr lang="en-US" sz="1600" b="1" dirty="0" smtClean="0">
              <a:cs typeface="Arial" charset="0"/>
            </a:endParaRPr>
          </a:p>
          <a:p>
            <a:r>
              <a:rPr lang="ru-RU" sz="1600" b="1" dirty="0" smtClean="0">
                <a:cs typeface="Arial" charset="0"/>
              </a:rPr>
              <a:t>РУССКИЙ ПРОФЕССИОНАЛЬНЫЙ ТЕАТР</a:t>
            </a:r>
            <a:endParaRPr lang="ru-RU" sz="1600" dirty="0"/>
          </a:p>
        </p:txBody>
      </p:sp>
      <p:grpSp>
        <p:nvGrpSpPr>
          <p:cNvPr id="22" name="Группа 20"/>
          <p:cNvGrpSpPr/>
          <p:nvPr/>
        </p:nvGrpSpPr>
        <p:grpSpPr>
          <a:xfrm>
            <a:off x="4355976" y="5013176"/>
            <a:ext cx="2894830" cy="1458121"/>
            <a:chOff x="2306986" y="5399879"/>
            <a:chExt cx="2894830" cy="1458121"/>
          </a:xfrm>
        </p:grpSpPr>
        <p:pic>
          <p:nvPicPr>
            <p:cNvPr id="23" name="Picture 7" descr="D:\ФИФА\ФИФА дайджесты\дайджест 1\Фото итог\стр 10 11\каучук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6986" y="5517232"/>
              <a:ext cx="1650177" cy="1340768"/>
            </a:xfrm>
            <a:prstGeom prst="rect">
              <a:avLst/>
            </a:prstGeom>
            <a:noFill/>
          </p:spPr>
        </p:pic>
        <p:pic>
          <p:nvPicPr>
            <p:cNvPr id="24" name="Picture 3" descr="D:\ФИФА\ФИФА дайджесты\дайджест 1\Фото итог\стр 10 11\каучук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07904" y="5399879"/>
              <a:ext cx="1493912" cy="1458121"/>
            </a:xfrm>
            <a:prstGeom prst="rect">
              <a:avLst/>
            </a:prstGeom>
            <a:noFill/>
          </p:spPr>
        </p:pic>
      </p:grpSp>
      <p:sp>
        <p:nvSpPr>
          <p:cNvPr id="25" name="Прямоугольник 24"/>
          <p:cNvSpPr/>
          <p:nvPr/>
        </p:nvSpPr>
        <p:spPr>
          <a:xfrm>
            <a:off x="7092280" y="5589240"/>
            <a:ext cx="205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cs typeface="Arial" charset="0"/>
              </a:rPr>
              <a:t>1932</a:t>
            </a:r>
            <a:endParaRPr lang="en-US" sz="1600" b="1" dirty="0" smtClean="0">
              <a:cs typeface="Arial" charset="0"/>
            </a:endParaRPr>
          </a:p>
          <a:p>
            <a:r>
              <a:rPr lang="ru-RU" sz="1600" b="1" dirty="0" smtClean="0">
                <a:cs typeface="Arial" charset="0"/>
              </a:rPr>
              <a:t>СИНТЕТИЧЕСКИЙ КАУЧУК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5589240"/>
            <a:ext cx="3995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ФЕДОР ВОЛКОВ</a:t>
            </a:r>
            <a:endParaRPr lang="ru-RU" sz="16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ОСНОВАТЕЛЬ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РУССКОГО ТЕАТРА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en-US" sz="1600" dirty="0" smtClean="0">
                <a:cs typeface="Arial" charset="0"/>
              </a:rPr>
              <a:t>XVIII </a:t>
            </a:r>
            <a:r>
              <a:rPr lang="ru-RU" sz="1600" dirty="0" smtClean="0">
                <a:cs typeface="Arial" charset="0"/>
              </a:rPr>
              <a:t>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32240" y="1268760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ЛЕОНИД СОБИНОВ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ТЕНОР, </a:t>
            </a:r>
            <a:r>
              <a:rPr lang="ru-RU" sz="1600" dirty="0" smtClean="0">
                <a:cs typeface="Arial" charset="0"/>
              </a:rPr>
              <a:t>ХХ в.</a:t>
            </a:r>
            <a:endParaRPr lang="ru-RU" sz="1600" dirty="0" smtClean="0"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764704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АЛЕКСАНДР НЕВСКИЙ</a:t>
            </a:r>
            <a:endParaRPr lang="en-US" sz="16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КНЯЗЬ, ДИПЛОМАТ, ВОЕНАЧАЛЬНИК, </a:t>
            </a:r>
            <a:r>
              <a:rPr lang="en-US" sz="1600" dirty="0" smtClean="0">
                <a:cs typeface="Arial" charset="0"/>
              </a:rPr>
              <a:t>XIII </a:t>
            </a:r>
            <a:r>
              <a:rPr lang="ru-RU" sz="1600" dirty="0" smtClean="0">
                <a:cs typeface="Arial" charset="0"/>
              </a:rPr>
              <a:t>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/>
          </a:p>
        </p:txBody>
      </p:sp>
      <p:pic>
        <p:nvPicPr>
          <p:cNvPr id="19" name="Picture 3" descr="D:\ФИФА\ФИФА дайджесты\дайджест 1\Фото итог\стр 10 11\F_vol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220752"/>
            <a:ext cx="2232248" cy="2802460"/>
          </a:xfrm>
          <a:prstGeom prst="rect">
            <a:avLst/>
          </a:prstGeom>
          <a:noFill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/>
          <a:srcRect t="17050"/>
          <a:stretch>
            <a:fillRect/>
          </a:stretch>
        </p:blipFill>
        <p:spPr bwMode="auto">
          <a:xfrm>
            <a:off x="71121" y="708773"/>
            <a:ext cx="2124615" cy="286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 cstate="print"/>
          <a:srcRect t="14799" r="15433"/>
          <a:stretch>
            <a:fillRect/>
          </a:stretch>
        </p:blipFill>
        <p:spPr bwMode="auto">
          <a:xfrm>
            <a:off x="4716016" y="764704"/>
            <a:ext cx="2088232" cy="33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572000" y="5013176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МИХАИЛ КОШКИН</a:t>
            </a:r>
            <a:endParaRPr lang="en-US" sz="1600" b="1" dirty="0" smtClean="0">
              <a:cs typeface="Arial" charset="0"/>
            </a:endParaRPr>
          </a:p>
          <a:p>
            <a:pPr algn="r"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КОНСТРУКТОР </a:t>
            </a:r>
          </a:p>
          <a:p>
            <a:pPr algn="r"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ТАНКА </a:t>
            </a:r>
            <a:r>
              <a:rPr lang="ru-RU" sz="1600" b="1" dirty="0" smtClean="0">
                <a:cs typeface="Arial" charset="0"/>
              </a:rPr>
              <a:t>Т-</a:t>
            </a:r>
            <a:r>
              <a:rPr lang="en-US" sz="1600" b="1" dirty="0" smtClean="0">
                <a:cs typeface="Arial" charset="0"/>
              </a:rPr>
              <a:t>3</a:t>
            </a:r>
            <a:r>
              <a:rPr lang="ru-RU" sz="1600" b="1" dirty="0" smtClean="0">
                <a:cs typeface="Arial" charset="0"/>
              </a:rPr>
              <a:t>4</a:t>
            </a:r>
            <a:r>
              <a:rPr lang="en-US" sz="1600" dirty="0" smtClean="0">
                <a:cs typeface="Arial" charset="0"/>
              </a:rPr>
              <a:t> –</a:t>
            </a:r>
          </a:p>
          <a:p>
            <a:pPr algn="r"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ЛУЧШЕГО ТАНКА  </a:t>
            </a:r>
          </a:p>
          <a:p>
            <a:pPr algn="r">
              <a:spcBef>
                <a:spcPct val="0"/>
              </a:spcBef>
            </a:pPr>
            <a:r>
              <a:rPr lang="en-US" sz="1600" dirty="0" smtClean="0">
                <a:cs typeface="Arial" charset="0"/>
              </a:rPr>
              <a:t>II</a:t>
            </a:r>
            <a:r>
              <a:rPr lang="ru-RU" sz="1600" dirty="0" smtClean="0">
                <a:cs typeface="Arial" charset="0"/>
              </a:rPr>
              <a:t> МИРОВОЙ ВОЙНЫ</a:t>
            </a:r>
            <a:r>
              <a:rPr lang="en-US" sz="1600" dirty="0" smtClean="0">
                <a:cs typeface="Arial" charset="0"/>
              </a:rPr>
              <a:t>, </a:t>
            </a:r>
            <a:endParaRPr lang="ru-RU" sz="1600" dirty="0" smtClean="0">
              <a:cs typeface="Arial" charset="0"/>
            </a:endParaRPr>
          </a:p>
          <a:p>
            <a:pPr algn="r">
              <a:spcBef>
                <a:spcPct val="0"/>
              </a:spcBef>
            </a:pPr>
            <a:r>
              <a:rPr lang="en-US" sz="1600" dirty="0" smtClean="0">
                <a:cs typeface="Arial" charset="0"/>
              </a:rPr>
              <a:t>XX </a:t>
            </a:r>
            <a:r>
              <a:rPr lang="ru-RU" sz="1600" dirty="0" smtClean="0">
                <a:cs typeface="Arial" charset="0"/>
              </a:rPr>
              <a:t>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>
              <a:cs typeface="Arial" charset="0"/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 cstate="print"/>
          <a:srcRect l="2990" t="9169" r="65067"/>
          <a:stretch>
            <a:fillRect/>
          </a:stretch>
        </p:blipFill>
        <p:spPr bwMode="auto">
          <a:xfrm>
            <a:off x="7236296" y="3611930"/>
            <a:ext cx="1907704" cy="291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79512" y="48283"/>
            <a:ext cx="820891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– ТЕРРИТОРИЯ «ПЕРВЫХ»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79512" y="48283"/>
            <a:ext cx="820891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– ТЕРРИТОРИЯ «ПЕРВЫХ»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83768" y="4869160"/>
            <a:ext cx="280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АЛЕКСАНДР ПЕТРОВ</a:t>
            </a:r>
            <a:endParaRPr lang="en-US" sz="16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АНИМАТОР,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ОБЛАДАТЕЛЬ ПРЕМИИ «ОСКАР»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en-US" sz="1600" dirty="0" smtClean="0">
                <a:cs typeface="Arial" charset="0"/>
              </a:rPr>
              <a:t>XXI </a:t>
            </a:r>
            <a:r>
              <a:rPr lang="ru-RU" sz="1600" dirty="0" smtClean="0">
                <a:cs typeface="Arial" charset="0"/>
              </a:rPr>
              <a:t>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1979712" y="764704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ДЖОЗЕВ и НИКОЛАС ШЕНКИ</a:t>
            </a:r>
            <a:endParaRPr lang="en-US" sz="16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ОСНОВАТЕЛИ ГОЛЛИВУДА, </a:t>
            </a:r>
            <a:r>
              <a:rPr lang="en-US" sz="1600" dirty="0" smtClean="0">
                <a:cs typeface="Arial" charset="0"/>
              </a:rPr>
              <a:t>XX </a:t>
            </a:r>
            <a:r>
              <a:rPr lang="ru-RU" sz="1600" dirty="0" smtClean="0">
                <a:cs typeface="Arial" charset="0"/>
              </a:rPr>
              <a:t>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44208" y="2058814"/>
            <a:ext cx="280831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cs typeface="Arial" charset="0"/>
              </a:rPr>
              <a:t>ВАЛЕНТИНА ТЕРЕШКОВА</a:t>
            </a:r>
            <a:endParaRPr lang="en-US" sz="16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endParaRPr lang="en-US" sz="500" b="1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cs typeface="Arial" charset="0"/>
              </a:rPr>
              <a:t>ПЕРВАЯ ЖЕНЩИНА-КОСМОНАВТ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ru-RU" sz="1600" dirty="0" smtClean="0">
                <a:cs typeface="Arial" charset="0"/>
              </a:rPr>
              <a:t>ХХ в</a:t>
            </a:r>
            <a:r>
              <a:rPr lang="en-US" sz="1600" dirty="0" smtClean="0">
                <a:cs typeface="Arial" charset="0"/>
              </a:rPr>
              <a:t>.</a:t>
            </a:r>
            <a:endParaRPr lang="ru-RU" sz="1600" dirty="0" smtClean="0">
              <a:cs typeface="Arial" charset="0"/>
            </a:endParaRPr>
          </a:p>
        </p:txBody>
      </p:sp>
      <p:pic>
        <p:nvPicPr>
          <p:cNvPr id="28" name="Picture 2" descr="D:\ФИФА\ФИФА дайджесты\дайджест 1\Фото итог\стр 10 11\3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412776"/>
            <a:ext cx="2232248" cy="2782581"/>
          </a:xfrm>
          <a:prstGeom prst="rect">
            <a:avLst/>
          </a:prstGeom>
          <a:noFill/>
        </p:spPr>
      </p:pic>
      <p:grpSp>
        <p:nvGrpSpPr>
          <p:cNvPr id="29" name="Группа 26"/>
          <p:cNvGrpSpPr/>
          <p:nvPr/>
        </p:nvGrpSpPr>
        <p:grpSpPr>
          <a:xfrm>
            <a:off x="-886" y="692696"/>
            <a:ext cx="1980598" cy="1368152"/>
            <a:chOff x="1331640" y="764704"/>
            <a:chExt cx="2210409" cy="1368152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t="20305" r="71722" b="15356"/>
            <a:stretch>
              <a:fillRect/>
            </a:stretch>
          </p:blipFill>
          <p:spPr bwMode="auto">
            <a:xfrm>
              <a:off x="1331640" y="764704"/>
              <a:ext cx="111801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 l="71961" t="21542" b="15356"/>
            <a:stretch>
              <a:fillRect/>
            </a:stretch>
          </p:blipFill>
          <p:spPr bwMode="auto">
            <a:xfrm>
              <a:off x="2411760" y="764704"/>
              <a:ext cx="1130289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9" cstate="print"/>
          <a:srcRect b="5082"/>
          <a:stretch>
            <a:fillRect/>
          </a:stretch>
        </p:blipFill>
        <p:spPr bwMode="auto">
          <a:xfrm>
            <a:off x="323528" y="4077072"/>
            <a:ext cx="20002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 t="19354" b="22580"/>
          <a:stretch>
            <a:fillRect/>
          </a:stretch>
        </p:blipFill>
        <p:spPr bwMode="auto">
          <a:xfrm>
            <a:off x="1763688" y="2204864"/>
            <a:ext cx="23574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 t="7948" b="12572"/>
          <a:stretch>
            <a:fillRect/>
          </a:stretch>
        </p:blipFill>
        <p:spPr bwMode="auto">
          <a:xfrm>
            <a:off x="107504" y="2276872"/>
            <a:ext cx="16176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t1.gstatic.com/images?q=tbn:ANd9GcT764IT1_qst4FVATcuQ6SnlC6wkCI33R5QZ9HSCgpuk-mO1iG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4437112"/>
            <a:ext cx="2629225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496" y="159023"/>
            <a:ext cx="8280920" cy="46166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ЯРОСЛАВСКАЯ ОБЛАСТЬ – ТЕРРИТОРИЯ ГОСТЕПРИИМСТВА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!</a:t>
            </a:r>
            <a:endParaRPr lang="en-US" sz="24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1071563"/>
            <a:ext cx="1439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25" y="2143125"/>
            <a:ext cx="143986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25" y="4143375"/>
            <a:ext cx="143986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0913" y="5286375"/>
            <a:ext cx="14398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2" y="1484785"/>
            <a:ext cx="4032448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6625" y="3214688"/>
            <a:ext cx="14398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Флаг Китайской Народной Республик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2" y="1097448"/>
            <a:ext cx="1411142" cy="936104"/>
          </a:xfrm>
          <a:prstGeom prst="rect">
            <a:avLst/>
          </a:prstGeom>
          <a:noFill/>
        </p:spPr>
      </p:pic>
      <p:pic>
        <p:nvPicPr>
          <p:cNvPr id="21508" name="Picture 4" descr="Флаг Кореи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2154040"/>
            <a:ext cx="1397169" cy="9361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21510" name="Picture 6" descr="Флаг Японии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3241696"/>
            <a:ext cx="1407672" cy="9361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827584" y="5302949"/>
            <a:ext cx="468052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ДЕЙСТВУЕТ БЕЗВИЗОВЫЙ РЕЖИМ  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С КИТАЙСКОЙ НАРОДНОЙ РЕСПУБЛИКОЙ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 l="4818" t="1594" r="3635" b="2755"/>
          <a:stretch>
            <a:fillRect/>
          </a:stretch>
        </p:blipFill>
        <p:spPr bwMode="auto">
          <a:xfrm>
            <a:off x="0" y="692696"/>
            <a:ext cx="369401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08720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44624"/>
            <a:ext cx="8064896" cy="75713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ЯРОСЛАВСКАЯ ОБЛАСТЬ – ТЕРРИТОРИЯ МНОГОПРОФИЛЬНОГО ТУРИЗМА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! 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7" cstate="print"/>
          <a:srcRect t="9261" r="32870"/>
          <a:stretch>
            <a:fillRect/>
          </a:stretch>
        </p:blipFill>
        <p:spPr bwMode="auto">
          <a:xfrm>
            <a:off x="3851920" y="4725143"/>
            <a:ext cx="1656184" cy="167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2852936"/>
            <a:ext cx="23986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908720"/>
            <a:ext cx="212435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10" cstate="print"/>
          <a:srcRect l="18325" r="22600"/>
          <a:stretch>
            <a:fillRect/>
          </a:stretch>
        </p:blipFill>
        <p:spPr bwMode="auto">
          <a:xfrm>
            <a:off x="5604620" y="4725144"/>
            <a:ext cx="1368152" cy="16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920" y="2852936"/>
            <a:ext cx="209966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176" y="908720"/>
            <a:ext cx="272881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 descr="C:\Users\Катя\Downloads\9ba6b_fa53767c12aa.jpg"/>
          <p:cNvPicPr>
            <a:picLocks noChangeAspect="1" noChangeArrowheads="1"/>
          </p:cNvPicPr>
          <p:nvPr/>
        </p:nvPicPr>
        <p:blipFill>
          <a:blip r:embed="rId13" cstate="print"/>
          <a:srcRect r="6667"/>
          <a:stretch>
            <a:fillRect/>
          </a:stretch>
        </p:blipFill>
        <p:spPr bwMode="auto">
          <a:xfrm>
            <a:off x="7035180" y="4725145"/>
            <a:ext cx="2016223" cy="164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35913"/>
            <a:ext cx="8136904" cy="58477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34%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КУЛЬТУРНО-ПОЗНАВАТЕЛЬНЫЙ И ПАЛОМНИЧЕСКИЙ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21" name="Picture 4" descr="C:\Users\Оксана\Desktop\0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484784"/>
            <a:ext cx="4283968" cy="3044913"/>
          </a:xfrm>
          <a:prstGeom prst="rect">
            <a:avLst/>
          </a:prstGeom>
          <a:noFill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4756" y="692696"/>
            <a:ext cx="216693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8" cstate="print"/>
          <a:srcRect l="7236" r="12616"/>
          <a:stretch>
            <a:fillRect/>
          </a:stretch>
        </p:blipFill>
        <p:spPr bwMode="auto">
          <a:xfrm>
            <a:off x="2145" y="4287946"/>
            <a:ext cx="2664296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4056" y="692696"/>
            <a:ext cx="1800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3582" y="4287946"/>
            <a:ext cx="20510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056" y="2550071"/>
            <a:ext cx="1800225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932040" y="4653136"/>
            <a:ext cx="42119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latin typeface="Calibri" pitchFamily="34" charset="0"/>
                <a:cs typeface="Calibri" pitchFamily="34" charset="0"/>
              </a:rPr>
              <a:t>5 000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ИСТОРИЧЕСКИХ, КУЛЬТУРНЫХ ПАМЯТНИКОВ И ПРИРОДНЫХ АРТЕФАКТОВ</a:t>
            </a: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endParaRPr lang="ru-RU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3200" b="1" dirty="0" smtClean="0">
                <a:latin typeface="Calibri" pitchFamily="34" charset="0"/>
                <a:cs typeface="Calibri" pitchFamily="34" charset="0"/>
              </a:rPr>
              <a:t>250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РАЗНООБРАЗНЫХ МУЗЕЕВ</a:t>
            </a:r>
            <a:endParaRPr lang="en-GB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32040" y="76470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  <a:cs typeface="Calibri" pitchFamily="34" charset="0"/>
              </a:rPr>
              <a:t>261 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ТУРИСТСКАЯ ОРГАНИЗАЦИЯ</a:t>
            </a:r>
            <a:endParaRPr lang="en-GB" sz="16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4016" y="97468"/>
            <a:ext cx="8028384" cy="553998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622300"/>
            <a:r>
              <a:rPr lang="ru-RU" sz="3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КУЛЬТУРНО-ПОЗНАВАТЕЛЬНЫЙ ТУРИЗМ</a:t>
            </a:r>
            <a:endParaRPr lang="en-US" sz="3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" y="1700808"/>
            <a:ext cx="1406724" cy="184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947" y="836712"/>
            <a:ext cx="3911424" cy="26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0" y="836712"/>
            <a:ext cx="3059832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None/>
            </a:pPr>
            <a:endParaRPr lang="ru-RU" sz="16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ru-RU" sz="1600" b="1" i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b="1" i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908720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dirty="0" smtClean="0">
                <a:latin typeface="Calibri" pitchFamily="34" charset="0"/>
              </a:rPr>
              <a:t>ШКОЛА ЯРОСЛАВСКОЙ ИКОНОПИСИ </a:t>
            </a:r>
            <a:r>
              <a:rPr lang="en-US" b="1" kern="0" dirty="0" smtClean="0">
                <a:latin typeface="Calibri" pitchFamily="34" charset="0"/>
              </a:rPr>
              <a:t>XVI </a:t>
            </a:r>
            <a:r>
              <a:rPr lang="ru-RU" b="1" kern="0" dirty="0" smtClean="0">
                <a:latin typeface="Calibri" pitchFamily="34" charset="0"/>
              </a:rPr>
              <a:t>ВВ.</a:t>
            </a:r>
            <a:endParaRPr lang="ru-RU" kern="0" dirty="0">
              <a:latin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3861048"/>
            <a:ext cx="3059832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None/>
            </a:pPr>
            <a:endParaRPr lang="ru-RU" sz="16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ru-RU" sz="1600" b="1" i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b="1" i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  <a:p>
            <a:pPr algn="ctr" defTabSz="914400">
              <a:buNone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3934797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dirty="0" smtClean="0">
                <a:latin typeface="Calibri" pitchFamily="34" charset="0"/>
              </a:rPr>
              <a:t>«АЛМАЗНЫЙ ФОНД» </a:t>
            </a:r>
          </a:p>
          <a:p>
            <a:pPr>
              <a:defRPr/>
            </a:pPr>
            <a:r>
              <a:rPr lang="ru-RU" b="1" kern="0" dirty="0" smtClean="0">
                <a:latin typeface="Calibri" pitchFamily="34" charset="0"/>
              </a:rPr>
              <a:t>РУССКОЙ ПРОВИНЦИИ</a:t>
            </a:r>
            <a:endParaRPr lang="ru-RU" kern="0" dirty="0">
              <a:latin typeface="Calibri" pitchFamily="34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3130" y="3933056"/>
            <a:ext cx="3870870" cy="258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9" cstate="print"/>
          <a:srcRect l="25858" t="10344" r="29322"/>
          <a:stretch>
            <a:fillRect/>
          </a:stretch>
        </p:blipFill>
        <p:spPr bwMode="auto">
          <a:xfrm>
            <a:off x="3275856" y="3921681"/>
            <a:ext cx="1944216" cy="259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932" y="4725144"/>
            <a:ext cx="1610828" cy="17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11" cstate="print"/>
          <a:srcRect b="1973"/>
          <a:stretch>
            <a:fillRect/>
          </a:stretch>
        </p:blipFill>
        <p:spPr bwMode="auto">
          <a:xfrm>
            <a:off x="3347864" y="836712"/>
            <a:ext cx="176644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97468"/>
            <a:ext cx="748883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622300"/>
            <a:r>
              <a:rPr lang="ru-RU" sz="27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УНИКАЛЬНЫЕ МУЗЕИ ЯРОСЛАВСКОЙ ОБЛАСТИ </a:t>
            </a:r>
            <a:r>
              <a:rPr lang="en-US" sz="27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!</a:t>
            </a:r>
            <a:r>
              <a:rPr lang="en-US" sz="27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27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 b="6798"/>
          <a:stretch>
            <a:fillRect/>
          </a:stretch>
        </p:blipFill>
        <p:spPr bwMode="auto">
          <a:xfrm>
            <a:off x="4510914" y="3212976"/>
            <a:ext cx="4633086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 r="14017"/>
          <a:stretch>
            <a:fillRect/>
          </a:stretch>
        </p:blipFill>
        <p:spPr bwMode="auto">
          <a:xfrm>
            <a:off x="6718634" y="692696"/>
            <a:ext cx="2426253" cy="1944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911940"/>
            <a:ext cx="4510914" cy="225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548924" y="2699717"/>
            <a:ext cx="2071518" cy="528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121" tIns="40060" rIns="80121" bIns="40060" anchor="ctr"/>
          <a:lstStyle/>
          <a:p>
            <a:endParaRPr lang="ru-RU"/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4139952" y="692696"/>
            <a:ext cx="2664296" cy="1944216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lIns="78859" tIns="39429" rIns="78859" bIns="39429" anchor="ctr" anchorCtr="1"/>
          <a:lstStyle/>
          <a:p>
            <a:pPr defTabSz="872145">
              <a:lnSpc>
                <a:spcPct val="102000"/>
              </a:lnSpc>
              <a:tabLst>
                <a:tab pos="0" algn="l"/>
                <a:tab pos="392256" algn="l"/>
                <a:tab pos="785905" algn="l"/>
                <a:tab pos="1179551" algn="l"/>
                <a:tab pos="1573198" algn="l"/>
                <a:tab pos="1966844" algn="l"/>
                <a:tab pos="2360493" algn="l"/>
                <a:tab pos="2754140" algn="l"/>
                <a:tab pos="3147787" algn="l"/>
                <a:tab pos="3541433" algn="l"/>
                <a:tab pos="3935083" algn="l"/>
                <a:tab pos="4328728" algn="l"/>
                <a:tab pos="4722376" algn="l"/>
                <a:tab pos="5116023" algn="l"/>
                <a:tab pos="5509670" algn="l"/>
                <a:tab pos="5903316" algn="l"/>
                <a:tab pos="6296965" algn="l"/>
                <a:tab pos="6690610" algn="l"/>
                <a:tab pos="7084259" algn="l"/>
                <a:tab pos="7477906" algn="l"/>
                <a:tab pos="7871552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cs typeface="Arial" charset="0"/>
            </a:endParaRPr>
          </a:p>
          <a:p>
            <a:pPr defTabSz="872145">
              <a:lnSpc>
                <a:spcPct val="102000"/>
              </a:lnSpc>
              <a:tabLst>
                <a:tab pos="0" algn="l"/>
                <a:tab pos="392256" algn="l"/>
                <a:tab pos="785905" algn="l"/>
                <a:tab pos="1179551" algn="l"/>
                <a:tab pos="1573198" algn="l"/>
                <a:tab pos="1966844" algn="l"/>
                <a:tab pos="2360493" algn="l"/>
                <a:tab pos="2754140" algn="l"/>
                <a:tab pos="3147787" algn="l"/>
                <a:tab pos="3541433" algn="l"/>
                <a:tab pos="3935083" algn="l"/>
                <a:tab pos="4328728" algn="l"/>
                <a:tab pos="4722376" algn="l"/>
                <a:tab pos="5116023" algn="l"/>
                <a:tab pos="5509670" algn="l"/>
                <a:tab pos="5903316" algn="l"/>
                <a:tab pos="6296965" algn="l"/>
                <a:tab pos="6690610" algn="l"/>
                <a:tab pos="7084259" algn="l"/>
                <a:tab pos="7477906" algn="l"/>
                <a:tab pos="7871552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cs typeface="Arial" charset="0"/>
            </a:endParaRPr>
          </a:p>
          <a:p>
            <a:pPr defTabSz="872145">
              <a:lnSpc>
                <a:spcPct val="102000"/>
              </a:lnSpc>
              <a:tabLst>
                <a:tab pos="0" algn="l"/>
                <a:tab pos="392256" algn="l"/>
                <a:tab pos="785905" algn="l"/>
                <a:tab pos="1179551" algn="l"/>
                <a:tab pos="1573198" algn="l"/>
                <a:tab pos="1966844" algn="l"/>
                <a:tab pos="2360493" algn="l"/>
                <a:tab pos="2754140" algn="l"/>
                <a:tab pos="3147787" algn="l"/>
                <a:tab pos="3541433" algn="l"/>
                <a:tab pos="3935083" algn="l"/>
                <a:tab pos="4328728" algn="l"/>
                <a:tab pos="4722376" algn="l"/>
                <a:tab pos="5116023" algn="l"/>
                <a:tab pos="5509670" algn="l"/>
                <a:tab pos="5903316" algn="l"/>
                <a:tab pos="6296965" algn="l"/>
                <a:tab pos="6690610" algn="l"/>
                <a:tab pos="7084259" algn="l"/>
                <a:tab pos="7477906" algn="l"/>
                <a:tab pos="7871552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cs typeface="Arial" charset="0"/>
            </a:endParaRPr>
          </a:p>
          <a:p>
            <a:pPr defTabSz="872145">
              <a:lnSpc>
                <a:spcPct val="102000"/>
              </a:lnSpc>
              <a:tabLst>
                <a:tab pos="0" algn="l"/>
                <a:tab pos="392256" algn="l"/>
                <a:tab pos="785905" algn="l"/>
                <a:tab pos="1179551" algn="l"/>
                <a:tab pos="1573198" algn="l"/>
                <a:tab pos="1966844" algn="l"/>
                <a:tab pos="2360493" algn="l"/>
                <a:tab pos="2754140" algn="l"/>
                <a:tab pos="3147787" algn="l"/>
                <a:tab pos="3541433" algn="l"/>
                <a:tab pos="3935083" algn="l"/>
                <a:tab pos="4328728" algn="l"/>
                <a:tab pos="4722376" algn="l"/>
                <a:tab pos="5116023" algn="l"/>
                <a:tab pos="5509670" algn="l"/>
                <a:tab pos="5903316" algn="l"/>
                <a:tab pos="6296965" algn="l"/>
                <a:tab pos="6690610" algn="l"/>
                <a:tab pos="7084259" algn="l"/>
                <a:tab pos="7477906" algn="l"/>
                <a:tab pos="7871552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cs typeface="Arial" charset="0"/>
            </a:endParaRPr>
          </a:p>
          <a:p>
            <a:pPr defTabSz="872145">
              <a:lnSpc>
                <a:spcPct val="102000"/>
              </a:lnSpc>
              <a:tabLst>
                <a:tab pos="0" algn="l"/>
                <a:tab pos="392256" algn="l"/>
                <a:tab pos="785905" algn="l"/>
                <a:tab pos="1179551" algn="l"/>
                <a:tab pos="1573198" algn="l"/>
                <a:tab pos="1966844" algn="l"/>
                <a:tab pos="2360493" algn="l"/>
                <a:tab pos="2754140" algn="l"/>
                <a:tab pos="3147787" algn="l"/>
                <a:tab pos="3541433" algn="l"/>
                <a:tab pos="3935083" algn="l"/>
                <a:tab pos="4328728" algn="l"/>
                <a:tab pos="4722376" algn="l"/>
                <a:tab pos="5116023" algn="l"/>
                <a:tab pos="5509670" algn="l"/>
                <a:tab pos="5903316" algn="l"/>
                <a:tab pos="6296965" algn="l"/>
                <a:tab pos="6690610" algn="l"/>
                <a:tab pos="7084259" algn="l"/>
                <a:tab pos="7477906" algn="l"/>
                <a:tab pos="7871552" algn="l"/>
              </a:tabLst>
              <a:defRPr/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cs typeface="Arial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0" y="3567334"/>
            <a:ext cx="1697171" cy="3657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8859" tIns="41006" rIns="78859" bIns="41006">
            <a:spAutoFit/>
          </a:bodyPr>
          <a:lstStyle/>
          <a:p>
            <a:pPr>
              <a:tabLst>
                <a:tab pos="0" algn="l"/>
                <a:tab pos="390996" algn="l"/>
                <a:tab pos="784774" algn="l"/>
                <a:tab pos="1178553" algn="l"/>
                <a:tab pos="1572331" algn="l"/>
                <a:tab pos="1966110" algn="l"/>
                <a:tab pos="2359889" algn="l"/>
                <a:tab pos="2753668" algn="l"/>
                <a:tab pos="3147446" algn="l"/>
                <a:tab pos="3541225" algn="l"/>
                <a:tab pos="3935003" algn="l"/>
                <a:tab pos="4327390" algn="l"/>
                <a:tab pos="4721169" algn="l"/>
                <a:tab pos="5114947" algn="l"/>
                <a:tab pos="5508726" algn="l"/>
                <a:tab pos="5902504" algn="l"/>
                <a:tab pos="6296283" algn="l"/>
                <a:tab pos="6690062" algn="l"/>
                <a:tab pos="7083841" algn="l"/>
                <a:tab pos="7477619" algn="l"/>
                <a:tab pos="787139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МУЗЕЙ УТЮГА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958638" y="2708920"/>
            <a:ext cx="2149866" cy="35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8859" tIns="41006" rIns="78859" bIns="41006">
            <a:spAutoFit/>
          </a:bodyPr>
          <a:lstStyle/>
          <a:p>
            <a:pPr>
              <a:tabLst>
                <a:tab pos="0" algn="l"/>
                <a:tab pos="390996" algn="l"/>
                <a:tab pos="784774" algn="l"/>
                <a:tab pos="1178553" algn="l"/>
                <a:tab pos="1572331" algn="l"/>
                <a:tab pos="1966110" algn="l"/>
                <a:tab pos="2359889" algn="l"/>
                <a:tab pos="2753668" algn="l"/>
                <a:tab pos="3147446" algn="l"/>
                <a:tab pos="3541225" algn="l"/>
                <a:tab pos="3935003" algn="l"/>
                <a:tab pos="4327390" algn="l"/>
                <a:tab pos="4721169" algn="l"/>
                <a:tab pos="5114947" algn="l"/>
                <a:tab pos="5508726" algn="l"/>
                <a:tab pos="5902504" algn="l"/>
                <a:tab pos="6296283" algn="l"/>
                <a:tab pos="6690062" algn="l"/>
                <a:tab pos="7083841" algn="l"/>
                <a:tab pos="7477619" algn="l"/>
                <a:tab pos="787139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МУЗЕЙ КУПЕЧЕСТВА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5682157" y="6165304"/>
            <a:ext cx="3354339" cy="35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859" tIns="41006" rIns="78859" bIns="41006">
            <a:spAutoFit/>
          </a:bodyPr>
          <a:lstStyle/>
          <a:p>
            <a:pPr algn="r">
              <a:tabLst>
                <a:tab pos="0" algn="l"/>
                <a:tab pos="390996" algn="l"/>
                <a:tab pos="784774" algn="l"/>
                <a:tab pos="1178553" algn="l"/>
                <a:tab pos="1572331" algn="l"/>
                <a:tab pos="1966110" algn="l"/>
                <a:tab pos="2359889" algn="l"/>
                <a:tab pos="2753668" algn="l"/>
                <a:tab pos="3147446" algn="l"/>
                <a:tab pos="3541225" algn="l"/>
                <a:tab pos="3935003" algn="l"/>
                <a:tab pos="4327390" algn="l"/>
                <a:tab pos="4721169" algn="l"/>
                <a:tab pos="5114947" algn="l"/>
                <a:tab pos="5508726" algn="l"/>
                <a:tab pos="5902504" algn="l"/>
                <a:tab pos="6296283" algn="l"/>
                <a:tab pos="6690062" algn="l"/>
                <a:tab pos="7083841" algn="l"/>
                <a:tab pos="7477619" algn="l"/>
                <a:tab pos="787139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МУЗЕЙ РУССКОЙ ВОДКИ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644008" y="2708920"/>
            <a:ext cx="2016224" cy="35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8859" tIns="41006" rIns="78859" bIns="41006">
            <a:spAutoFit/>
          </a:bodyPr>
          <a:lstStyle/>
          <a:p>
            <a:pPr>
              <a:tabLst>
                <a:tab pos="0" algn="l"/>
                <a:tab pos="390996" algn="l"/>
                <a:tab pos="784774" algn="l"/>
                <a:tab pos="1178553" algn="l"/>
                <a:tab pos="1572331" algn="l"/>
                <a:tab pos="1966110" algn="l"/>
                <a:tab pos="2359889" algn="l"/>
                <a:tab pos="2753668" algn="l"/>
                <a:tab pos="3147446" algn="l"/>
                <a:tab pos="3541225" algn="l"/>
                <a:tab pos="3935003" algn="l"/>
                <a:tab pos="4327390" algn="l"/>
                <a:tab pos="4721169" algn="l"/>
                <a:tab pos="5114947" algn="l"/>
                <a:tab pos="5508726" algn="l"/>
                <a:tab pos="5902504" algn="l"/>
                <a:tab pos="6296283" algn="l"/>
                <a:tab pos="6690062" algn="l"/>
                <a:tab pos="7083841" algn="l"/>
                <a:tab pos="7477619" algn="l"/>
                <a:tab pos="787139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МУЗЕЙ КАЦКАРЕЙ 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0" y="6165304"/>
            <a:ext cx="2051720" cy="35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78859" tIns="41006" rIns="78859" bIns="41006">
            <a:spAutoFit/>
          </a:bodyPr>
          <a:lstStyle/>
          <a:p>
            <a:pPr>
              <a:tabLst>
                <a:tab pos="0" algn="l"/>
                <a:tab pos="390996" algn="l"/>
                <a:tab pos="784774" algn="l"/>
                <a:tab pos="1178553" algn="l"/>
                <a:tab pos="1572331" algn="l"/>
                <a:tab pos="1966110" algn="l"/>
                <a:tab pos="2359889" algn="l"/>
                <a:tab pos="2753668" algn="l"/>
                <a:tab pos="3147446" algn="l"/>
                <a:tab pos="3541225" algn="l"/>
                <a:tab pos="3935003" algn="l"/>
                <a:tab pos="4327390" algn="l"/>
                <a:tab pos="4721169" algn="l"/>
                <a:tab pos="5114947" algn="l"/>
                <a:tab pos="5508726" algn="l"/>
                <a:tab pos="5902504" algn="l"/>
                <a:tab pos="6296283" algn="l"/>
                <a:tab pos="6690062" algn="l"/>
                <a:tab pos="7083841" algn="l"/>
                <a:tab pos="7477619" algn="l"/>
                <a:tab pos="787139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МУЗЕЙ ВАЛЕНОК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92696"/>
            <a:ext cx="4499992" cy="2915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30" name="Рисунок 29" descr="доброфест.jpg"/>
          <p:cNvPicPr>
            <a:picLocks noChangeAspect="1"/>
          </p:cNvPicPr>
          <p:nvPr/>
        </p:nvPicPr>
        <p:blipFill>
          <a:blip r:embed="rId6" cstate="print"/>
          <a:srcRect l="3588" r="3122"/>
          <a:stretch>
            <a:fillRect/>
          </a:stretch>
        </p:blipFill>
        <p:spPr>
          <a:xfrm>
            <a:off x="3419872" y="4293096"/>
            <a:ext cx="5724128" cy="2266846"/>
          </a:xfrm>
          <a:prstGeom prst="rect">
            <a:avLst/>
          </a:prstGeom>
        </p:spPr>
      </p:pic>
      <p:pic>
        <p:nvPicPr>
          <p:cNvPr id="32" name="Рисунок 31" descr="jazz11-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2708920"/>
            <a:ext cx="3458771" cy="2088232"/>
          </a:xfrm>
          <a:prstGeom prst="rect">
            <a:avLst/>
          </a:prstGeom>
        </p:spPr>
      </p:pic>
      <p:pic>
        <p:nvPicPr>
          <p:cNvPr id="33" name="Рисунок 32" descr="7.jpg"/>
          <p:cNvPicPr>
            <a:picLocks noChangeAspect="1"/>
          </p:cNvPicPr>
          <p:nvPr/>
        </p:nvPicPr>
        <p:blipFill>
          <a:blip r:embed="rId8" cstate="print"/>
          <a:srcRect l="1575" t="21650" r="14248" b="36350"/>
          <a:stretch>
            <a:fillRect/>
          </a:stretch>
        </p:blipFill>
        <p:spPr>
          <a:xfrm>
            <a:off x="3419743" y="692696"/>
            <a:ext cx="5725144" cy="21423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7504" y="4797152"/>
            <a:ext cx="3240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С 2009 </a:t>
            </a: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РОК-ФЕСТИВАЛЬ ПОД ОТКРЫТЫМ НЕБОМ «ДОБРОФЕСТ»</a:t>
            </a: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en-US" sz="1600" b="1" dirty="0" smtClean="0">
                <a:cs typeface="Arial" charset="0"/>
              </a:rPr>
              <a:t>&gt;50 </a:t>
            </a:r>
            <a:r>
              <a:rPr lang="ru-RU" sz="1600" b="1" dirty="0" smtClean="0">
                <a:cs typeface="Arial" charset="0"/>
              </a:rPr>
              <a:t>ГРУПП</a:t>
            </a: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en-US" sz="1600" b="1" dirty="0" smtClean="0">
                <a:cs typeface="Arial" charset="0"/>
              </a:rPr>
              <a:t>&gt;15 000 </a:t>
            </a:r>
            <a:r>
              <a:rPr lang="ru-RU" sz="1600" b="1" dirty="0" smtClean="0">
                <a:cs typeface="Arial" charset="0"/>
              </a:rPr>
              <a:t>ЗРИТЕЛЕЙ</a:t>
            </a:r>
            <a:endParaRPr lang="ru-RU" sz="1600" b="1" dirty="0" smtClean="0"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764704"/>
            <a:ext cx="2916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С 2009</a:t>
            </a: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МЕЖДУНАРОДНЫЙ МУЗЫКАЛЬНЫЙ  ФЕСТИВАЛЬ ЮРИЯ БАШМЕТА </a:t>
            </a: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endParaRPr lang="en-US" sz="1600" b="1" dirty="0" smtClean="0">
              <a:cs typeface="Arial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en-US" sz="1600" b="1" dirty="0" smtClean="0">
                <a:cs typeface="Arial" charset="0"/>
              </a:rPr>
              <a:t>&gt;8000 </a:t>
            </a:r>
            <a:r>
              <a:rPr lang="ru-RU" sz="1600" b="1" dirty="0" smtClean="0">
                <a:cs typeface="Arial" charset="0"/>
              </a:rPr>
              <a:t>ЗРИТЕЛЕЙ</a:t>
            </a:r>
            <a:endParaRPr lang="ru-RU" sz="1600" b="1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2897649"/>
            <a:ext cx="5652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С 1981 </a:t>
            </a:r>
            <a:endParaRPr lang="en-US" sz="1600" b="1" dirty="0" smtClean="0">
              <a:cs typeface="Arial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1600" b="1" dirty="0" smtClean="0">
                <a:cs typeface="Arial" charset="0"/>
              </a:rPr>
              <a:t>МЕЖДУНАРОДНОЕ БИЕННАЛЕ «ДЖАЗ НАД ВОЛГОЙ» СТАРЕЙШИЙ МУЗЫКАЛЬНЫЙ ФЕСТИВАЛЬ РОССИИ</a:t>
            </a:r>
            <a:endParaRPr lang="en-US" sz="1600" b="1" dirty="0" smtClean="0">
              <a:cs typeface="Arial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1600" b="1" dirty="0" smtClean="0">
              <a:cs typeface="Arial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1600" b="1" dirty="0" smtClean="0">
                <a:cs typeface="Arial" charset="0"/>
              </a:rPr>
              <a:t>&gt;1000 </a:t>
            </a:r>
            <a:r>
              <a:rPr lang="ru-RU" sz="1600" b="1" dirty="0" smtClean="0">
                <a:cs typeface="Arial" charset="0"/>
              </a:rPr>
              <a:t>УЧАСТНИКОВ</a:t>
            </a:r>
            <a:endParaRPr lang="ru-RU" sz="1600" b="1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4978" y="123324"/>
            <a:ext cx="738031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– СЕРДЦЕ РОССИИ!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5" descr="D:\ФИФА\ПРЕЗЕНТАЦИЯ\Фотографии\ФиФаСлайд\Европа1.jpg"/>
          <p:cNvPicPr>
            <a:picLocks noChangeAspect="1" noChangeArrowheads="1"/>
          </p:cNvPicPr>
          <p:nvPr/>
        </p:nvPicPr>
        <p:blipFill>
          <a:blip r:embed="rId4" cstate="print"/>
          <a:srcRect l="36420" t="4287" b="7315"/>
          <a:stretch>
            <a:fillRect/>
          </a:stretch>
        </p:blipFill>
        <p:spPr bwMode="auto">
          <a:xfrm>
            <a:off x="85732" y="710112"/>
            <a:ext cx="4990324" cy="576064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112568" y="836712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ПЛОЩАДЬ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36,4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00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КВ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КМ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НАСЕЛЕНИЕ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 1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312  МЛН.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ЧЕЛОВЕК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184576" y="1988840"/>
            <a:ext cx="3779912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7198 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км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Ярославль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ru-RU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Тайбей</a:t>
            </a:r>
            <a:endParaRPr lang="ru-RU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280   км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Ярославль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Москва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850   км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Ярославль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С.-Петербург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770" name="Picture 2" descr="(Тайвань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50" y="3645024"/>
            <a:ext cx="2381250" cy="2857500"/>
          </a:xfrm>
          <a:prstGeom prst="rect">
            <a:avLst/>
          </a:prstGeom>
          <a:noFill/>
        </p:spPr>
      </p:pic>
      <p:pic>
        <p:nvPicPr>
          <p:cNvPr id="32772" name="Picture 4" descr="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3861048"/>
            <a:ext cx="857250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75856" y="2350621"/>
            <a:ext cx="579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cs typeface="Arial" charset="0"/>
              </a:rPr>
              <a:t>С 2000 </a:t>
            </a:r>
            <a:endParaRPr lang="en-US" b="1" dirty="0" smtClean="0">
              <a:cs typeface="Arial" charset="0"/>
            </a:endParaRPr>
          </a:p>
          <a:p>
            <a:pPr algn="r"/>
            <a:r>
              <a:rPr lang="ru-RU" b="1" dirty="0" smtClean="0">
                <a:cs typeface="Arial" charset="0"/>
              </a:rPr>
              <a:t>МЕЖДУНАРОДНЫЙ ТЕАТРАЛЬНЫЙ ФЕСТИВАЛЬ</a:t>
            </a:r>
            <a:endParaRPr lang="en-US" b="1" dirty="0" smtClean="0">
              <a:cs typeface="Arial" charset="0"/>
            </a:endParaRPr>
          </a:p>
        </p:txBody>
      </p:sp>
      <p:pic>
        <p:nvPicPr>
          <p:cNvPr id="15" name="Рисунок 14" descr="волколвски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680" y="692696"/>
            <a:ext cx="2880320" cy="1440160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088" y="692696"/>
            <a:ext cx="2123728" cy="28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88" y="3472233"/>
            <a:ext cx="4572887" cy="30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470468"/>
            <a:ext cx="4572000" cy="305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C:\Users\Катя\Downloads\volkov-teat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1198" y="692697"/>
            <a:ext cx="169797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635896" y="908720"/>
            <a:ext cx="30963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b="1" dirty="0" smtClean="0">
                <a:latin typeface="Calibri" pitchFamily="34" charset="0"/>
                <a:cs typeface="Arial" charset="0"/>
              </a:rPr>
              <a:t>С 1991</a:t>
            </a:r>
            <a:endParaRPr lang="en-US" b="1" dirty="0" smtClean="0">
              <a:latin typeface="Calibri" pitchFamily="34" charset="0"/>
              <a:cs typeface="Arial" charset="0"/>
            </a:endParaRPr>
          </a:p>
          <a:p>
            <a:pPr lvl="0" algn="r">
              <a:defRPr/>
            </a:pPr>
            <a:r>
              <a:rPr lang="ru-RU" b="1" dirty="0" smtClean="0">
                <a:latin typeface="Calibri" pitchFamily="34" charset="0"/>
                <a:cs typeface="Arial" charset="0"/>
              </a:rPr>
              <a:t>МЕЖДУНАРОДНЫЙ ФЕСТИВАЛЬ ИСКУССТВ</a:t>
            </a:r>
            <a:endParaRPr lang="en-US" b="1" dirty="0" smtClean="0">
              <a:latin typeface="Calibri" pitchFamily="34" charset="0"/>
              <a:cs typeface="Arial" charset="0"/>
            </a:endParaRPr>
          </a:p>
          <a:p>
            <a:pPr lvl="0" algn="r">
              <a:defRPr/>
            </a:pPr>
            <a:r>
              <a:rPr lang="ru-RU" sz="1600" b="1" dirty="0" smtClean="0">
                <a:latin typeface="Calibri" pitchFamily="34" charset="0"/>
                <a:cs typeface="Arial" charset="0"/>
              </a:rPr>
              <a:t> </a:t>
            </a:r>
            <a:r>
              <a:rPr lang="ru-RU" sz="1600" b="1" dirty="0" smtClean="0">
                <a:latin typeface="Calibri" pitchFamily="34" charset="0"/>
                <a:cs typeface="Arial" charset="0"/>
              </a:rPr>
              <a:t>СИНТЕЗ ИСКУССТВ – </a:t>
            </a:r>
          </a:p>
          <a:p>
            <a:pPr lvl="0" algn="r">
              <a:defRPr/>
            </a:pPr>
            <a:r>
              <a:rPr lang="ru-RU" sz="1600" b="1" dirty="0" smtClean="0">
                <a:latin typeface="Calibri" pitchFamily="34" charset="0"/>
                <a:cs typeface="Arial" charset="0"/>
              </a:rPr>
              <a:t>ХОРОВОЕ ПЕНИЕ, КОЛОКОЛЬНЫЕ ЗВОНЫ, ДРАМАТИЧЕСКОЕ ИСКУССТВО</a:t>
            </a:r>
            <a:endParaRPr lang="en-US" sz="1600" b="1" dirty="0" smtClean="0">
              <a:latin typeface="Calibri" pitchFamily="34" charset="0"/>
              <a:cs typeface="Arial" charset="0"/>
            </a:endParaRPr>
          </a:p>
          <a:p>
            <a:pPr lvl="0" algn="r">
              <a:defRPr/>
            </a:pPr>
            <a:endParaRPr lang="en-US" sz="1600" b="1" dirty="0" smtClean="0">
              <a:latin typeface="Calibri" pitchFamily="34" charset="0"/>
              <a:cs typeface="Arial" charset="0"/>
            </a:endParaRPr>
          </a:p>
          <a:p>
            <a:pPr lvl="0" algn="r">
              <a:defRPr/>
            </a:pPr>
            <a:r>
              <a:rPr lang="en-US" sz="1600" b="1" dirty="0" smtClean="0">
                <a:latin typeface="Calibri" pitchFamily="34" charset="0"/>
                <a:cs typeface="Arial" charset="0"/>
              </a:rPr>
              <a:t>&gt;2000 </a:t>
            </a:r>
            <a:r>
              <a:rPr lang="ru-RU" sz="1600" b="1" dirty="0" smtClean="0">
                <a:latin typeface="Calibri" pitchFamily="34" charset="0"/>
                <a:cs typeface="Arial" charset="0"/>
              </a:rPr>
              <a:t>УЧАСТНИКОВ</a:t>
            </a:r>
            <a:endParaRPr lang="en-US" sz="1600" b="1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204863"/>
            <a:ext cx="2339752" cy="175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692695"/>
            <a:ext cx="2339752" cy="161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/>
          <a:srcRect l="6643"/>
          <a:stretch>
            <a:fillRect/>
          </a:stretch>
        </p:blipFill>
        <p:spPr bwMode="auto">
          <a:xfrm>
            <a:off x="-129" y="685130"/>
            <a:ext cx="3921472" cy="584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9" cstate="print"/>
          <a:srcRect t="10858" b="8520"/>
          <a:stretch>
            <a:fillRect/>
          </a:stretch>
        </p:blipFill>
        <p:spPr bwMode="auto">
          <a:xfrm>
            <a:off x="3923928" y="3716397"/>
            <a:ext cx="5220072" cy="280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2852936"/>
            <a:ext cx="3071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2000" b="1" kern="0" dirty="0" smtClean="0">
                <a:latin typeface="Calibri" pitchFamily="34" charset="0"/>
                <a:ea typeface="+mj-ea"/>
                <a:cs typeface="+mj-cs"/>
              </a:rPr>
            </a:br>
            <a:r>
              <a:rPr lang="ru-RU" sz="2000" b="1" kern="0" dirty="0" smtClean="0">
                <a:latin typeface="Calibri" pitchFamily="34" charset="0"/>
                <a:ea typeface="+mj-ea"/>
                <a:cs typeface="+mj-cs"/>
              </a:rPr>
              <a:t>ЕЖЕГОДНЫЙ ФЕСТИВАЛЬ </a:t>
            </a:r>
          </a:p>
          <a:p>
            <a:pPr algn="ctr">
              <a:defRPr/>
            </a:pPr>
            <a:r>
              <a:rPr lang="ru-RU" sz="2000" b="1" kern="0" dirty="0" smtClean="0">
                <a:latin typeface="Calibri" pitchFamily="34" charset="0"/>
                <a:ea typeface="+mj-ea"/>
                <a:cs typeface="+mj-cs"/>
              </a:rPr>
              <a:t>«ГЛАВНАЯ </a:t>
            </a:r>
            <a:r>
              <a:rPr lang="ru-RU" sz="2000" b="1" kern="0" dirty="0" smtClean="0">
                <a:latin typeface="Calibri" pitchFamily="34" charset="0"/>
                <a:ea typeface="+mj-ea"/>
                <a:cs typeface="+mj-cs"/>
              </a:rPr>
              <a:t>МАСЛЕНИЦА </a:t>
            </a:r>
          </a:p>
          <a:p>
            <a:pPr algn="ctr">
              <a:defRPr/>
            </a:pPr>
            <a:r>
              <a:rPr lang="ru-RU" sz="2000" b="1" kern="0" dirty="0" smtClean="0">
                <a:latin typeface="Calibri" pitchFamily="34" charset="0"/>
                <a:ea typeface="+mj-ea"/>
                <a:cs typeface="+mj-cs"/>
              </a:rPr>
              <a:t>СТРАНЫ»</a:t>
            </a:r>
            <a:endParaRPr lang="ru-RU" sz="2000" b="1" kern="0" dirty="0" smtClean="0">
              <a:latin typeface="Calibri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20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697"/>
            <a:ext cx="2483768" cy="204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t="24827" b="7974"/>
          <a:stretch>
            <a:fillRect/>
          </a:stretch>
        </p:blipFill>
        <p:spPr bwMode="auto">
          <a:xfrm>
            <a:off x="-1" y="4005064"/>
            <a:ext cx="50006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://www.yarregion.ru/newsPics/2013-02-19-maslenica/IMG_2636.jpg"/>
          <p:cNvPicPr>
            <a:picLocks noChangeAspect="1" noChangeArrowheads="1"/>
          </p:cNvPicPr>
          <p:nvPr/>
        </p:nvPicPr>
        <p:blipFill>
          <a:blip r:embed="rId8" cstate="print"/>
          <a:srcRect t="9695" b="10607"/>
          <a:stretch>
            <a:fillRect/>
          </a:stretch>
        </p:blipFill>
        <p:spPr bwMode="auto">
          <a:xfrm>
            <a:off x="2483768" y="692696"/>
            <a:ext cx="2555761" cy="2055456"/>
          </a:xfrm>
          <a:prstGeom prst="rect">
            <a:avLst/>
          </a:prstGeom>
          <a:noFill/>
        </p:spPr>
      </p:pic>
      <p:pic>
        <p:nvPicPr>
          <p:cNvPr id="22532" name="Picture 4" descr="http://www.yarregion.ru/newsPics/2013-02-19-maslenica/IMG_1199.jpg"/>
          <p:cNvPicPr>
            <a:picLocks noChangeAspect="1" noChangeArrowheads="1"/>
          </p:cNvPicPr>
          <p:nvPr/>
        </p:nvPicPr>
        <p:blipFill>
          <a:blip r:embed="rId9" cstate="print"/>
          <a:srcRect l="8026" t="10971" b="5147"/>
          <a:stretch>
            <a:fillRect/>
          </a:stretch>
        </p:blipFill>
        <p:spPr bwMode="auto">
          <a:xfrm>
            <a:off x="5004048" y="4005064"/>
            <a:ext cx="4139952" cy="2520280"/>
          </a:xfrm>
          <a:prstGeom prst="rect">
            <a:avLst/>
          </a:prstGeom>
          <a:noFill/>
        </p:spPr>
      </p:pic>
      <p:pic>
        <p:nvPicPr>
          <p:cNvPr id="22534" name="Picture 6" descr="http://www.yarregion.ru/newsPics/2013-02-19-maslenica/babkina-542x4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32936" y="692696"/>
            <a:ext cx="4411064" cy="331236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573016"/>
            <a:ext cx="260325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2000" b="1" kern="0" dirty="0" smtClean="0">
                <a:latin typeface="Calibri" pitchFamily="34" charset="0"/>
                <a:ea typeface="+mj-ea"/>
                <a:cs typeface="+mj-cs"/>
              </a:rPr>
            </a:br>
            <a:r>
              <a:rPr lang="ru-RU" sz="2000" b="1" kern="0" dirty="0" smtClean="0">
                <a:latin typeface="Calibri" pitchFamily="34" charset="0"/>
                <a:ea typeface="+mj-ea"/>
                <a:cs typeface="+mj-cs"/>
              </a:rPr>
              <a:t>ФЕСТИВАЛЬ ВОЗДУХОПЛАВАНИЯ</a:t>
            </a:r>
          </a:p>
          <a:p>
            <a:pPr algn="ctr">
              <a:defRPr/>
            </a:pPr>
            <a:endParaRPr lang="ru-RU" sz="20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875" y="692696"/>
            <a:ext cx="42624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/>
          <a:srcRect b="10768"/>
          <a:stretch>
            <a:fillRect/>
          </a:stretch>
        </p:blipFill>
        <p:spPr bwMode="auto">
          <a:xfrm>
            <a:off x="2551296" y="3573016"/>
            <a:ext cx="441093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7092280" y="5589240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0" dirty="0" smtClean="0">
                <a:latin typeface="Calibri" pitchFamily="34" charset="0"/>
              </a:rPr>
              <a:t>ФЕСТИВАЛЬ</a:t>
            </a:r>
          </a:p>
          <a:p>
            <a:pPr algn="ctr">
              <a:defRPr/>
            </a:pPr>
            <a:r>
              <a:rPr lang="ru-RU" sz="2000" b="1" kern="0" dirty="0" smtClean="0">
                <a:latin typeface="Calibri" pitchFamily="34" charset="0"/>
              </a:rPr>
              <a:t> БАЙКЕРОВ</a:t>
            </a:r>
            <a:endParaRPr lang="ru-RU" sz="2000" b="1" kern="0" dirty="0">
              <a:latin typeface="Calibri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/>
          <a:srcRect b="18012"/>
          <a:stretch>
            <a:fillRect/>
          </a:stretch>
        </p:blipFill>
        <p:spPr bwMode="auto">
          <a:xfrm>
            <a:off x="4247584" y="692695"/>
            <a:ext cx="4896416" cy="2880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44016" y="97468"/>
            <a:ext cx="831641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ЯРОСЛАВСКАЯ ОБЛАСТЬ – ТЕРРИТОРИЯ СОБЫТИЙ!</a:t>
            </a:r>
            <a:endParaRPr lang="en-US" sz="280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167154" y="1196752"/>
            <a:ext cx="4536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lang="en-US" sz="2000" b="1" kern="0" dirty="0" smtClean="0">
                <a:latin typeface="Calibri" pitchFamily="34" charset="0"/>
                <a:ea typeface="+mj-ea"/>
                <a:cs typeface="Calibri" pitchFamily="34" charset="0"/>
              </a:rPr>
            </a:br>
            <a:r>
              <a:rPr lang="ru-RU" sz="2000" b="1" kern="0" dirty="0" smtClean="0"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Н</a:t>
            </a:r>
            <a:r>
              <a:rPr lang="ru-RU" sz="2000" b="1" dirty="0" err="1" smtClean="0"/>
              <a:t>аШествие</a:t>
            </a:r>
            <a:r>
              <a:rPr lang="ru-RU" sz="2000" b="1" dirty="0" smtClean="0"/>
              <a:t> </a:t>
            </a:r>
            <a:r>
              <a:rPr lang="ru-RU" sz="2000" b="1" dirty="0"/>
              <a:t>Дедов Морозов</a:t>
            </a:r>
            <a:r>
              <a:rPr lang="ru-RU" sz="2000" b="1" dirty="0" smtClean="0"/>
              <a:t>»</a:t>
            </a:r>
          </a:p>
          <a:p>
            <a:pPr algn="ctr">
              <a:defRPr/>
            </a:pPr>
            <a:endParaRPr lang="ru-RU" sz="2000" b="1" dirty="0" smtClean="0"/>
          </a:p>
          <a:p>
            <a:pPr algn="ctr">
              <a:defRPr/>
            </a:pPr>
            <a:r>
              <a:rPr lang="ru-RU" sz="2000" b="1" kern="0" dirty="0" smtClean="0">
                <a:latin typeface="Calibri" pitchFamily="34" charset="0"/>
                <a:ea typeface="+mj-ea"/>
                <a:cs typeface="Calibri" pitchFamily="34" charset="0"/>
              </a:rPr>
              <a:t>ЕЖЕГОДНЫЙ ПАРАД ДЕДОВ МОРОЗОВ</a:t>
            </a:r>
            <a:endParaRPr lang="ru-RU" sz="2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endParaRPr lang="ru-RU" sz="2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6" name="Picture 10" descr="C:\Мои документы 2\ФОТО\Фото Рыбинска\Шоу 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370" y="3931324"/>
            <a:ext cx="3401053" cy="2232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 descr="C:\Мои документы 2\ФОТО\Шоу Дедов Морозов\2010\5_moroz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370" y="1202872"/>
            <a:ext cx="3383305" cy="25861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13" descr="C:\Мои документы 2\ФОТО\Шоу Дедов Морозов\2011\Шоу Дедов Морозов 2011\_LA_10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495956"/>
            <a:ext cx="4717913" cy="3652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26621"/>
            <a:ext cx="8280920" cy="64633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en-US" sz="3600" b="1" dirty="0" smtClean="0">
                <a:solidFill>
                  <a:srgbClr val="FFCC00"/>
                </a:solidFill>
                <a:latin typeface="Calibri" pitchFamily="34" charset="0"/>
                <a:cs typeface="Arial"/>
              </a:rPr>
              <a:t>27</a:t>
            </a:r>
            <a:r>
              <a:rPr lang="en-US" sz="2800" b="1" dirty="0" smtClean="0">
                <a:solidFill>
                  <a:srgbClr val="FFCC00"/>
                </a:solidFill>
                <a:latin typeface="Calibri" pitchFamily="34" charset="0"/>
                <a:cs typeface="Arial"/>
              </a:rPr>
              <a:t>% </a:t>
            </a:r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  <a:cs typeface="Arial"/>
              </a:rPr>
              <a:t> ДЕЛОВОЙ ТУРИЗМ</a:t>
            </a:r>
            <a:endParaRPr lang="en-US" sz="2400" b="1" dirty="0" smtClean="0">
              <a:solidFill>
                <a:srgbClr val="FFCC00"/>
              </a:solidFill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26" name="Рисунок 25" descr="322px-Global_Policy_Forum_in_Yaroslavl_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92695"/>
            <a:ext cx="4139952" cy="276425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" y="3326539"/>
            <a:ext cx="4139954" cy="319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Рисунок 12" descr="1ЦДТ.jpg"/>
          <p:cNvPicPr>
            <a:picLocks noChangeAspect="1"/>
          </p:cNvPicPr>
          <p:nvPr/>
        </p:nvPicPr>
        <p:blipFill>
          <a:blip r:embed="rId8" cstate="print"/>
          <a:srcRect l="34487" t="21650" r="34498" b="48950"/>
          <a:stretch>
            <a:fillRect/>
          </a:stretch>
        </p:blipFill>
        <p:spPr>
          <a:xfrm>
            <a:off x="0" y="2708920"/>
            <a:ext cx="1543029" cy="1080120"/>
          </a:xfrm>
          <a:prstGeom prst="rect">
            <a:avLst/>
          </a:prstGeom>
        </p:spPr>
      </p:pic>
      <p:pic>
        <p:nvPicPr>
          <p:cNvPr id="14" name="Picture 2" descr="Концертно-зрелищный цент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2951" y="4797152"/>
            <a:ext cx="4991049" cy="1728192"/>
          </a:xfrm>
          <a:prstGeom prst="rect">
            <a:avLst/>
          </a:prstGeom>
          <a:noFill/>
        </p:spPr>
      </p:pic>
      <p:pic>
        <p:nvPicPr>
          <p:cNvPr id="15" name="Picture 4" descr="Концертно-зрелищный центр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429000"/>
            <a:ext cx="2149295" cy="1363766"/>
          </a:xfrm>
          <a:prstGeom prst="rect">
            <a:avLst/>
          </a:prstGeom>
          <a:noFill/>
        </p:spPr>
      </p:pic>
      <p:pic>
        <p:nvPicPr>
          <p:cNvPr id="16" name="Picture 6" descr="Концертно-зрелищный центр"/>
          <p:cNvPicPr>
            <a:picLocks noChangeAspect="1" noChangeArrowheads="1"/>
          </p:cNvPicPr>
          <p:nvPr/>
        </p:nvPicPr>
        <p:blipFill>
          <a:blip r:embed="rId11" cstate="print"/>
          <a:srcRect l="10019"/>
          <a:stretch>
            <a:fillRect/>
          </a:stretch>
        </p:blipFill>
        <p:spPr bwMode="auto">
          <a:xfrm>
            <a:off x="4139952" y="3432790"/>
            <a:ext cx="1940182" cy="1368152"/>
          </a:xfrm>
          <a:prstGeom prst="rect">
            <a:avLst/>
          </a:prstGeom>
          <a:noFill/>
        </p:spPr>
      </p:pic>
      <p:pic>
        <p:nvPicPr>
          <p:cNvPr id="17" name="Picture 8" descr="Концертно-зрелищный центр"/>
          <p:cNvPicPr>
            <a:picLocks noChangeAspect="1" noChangeArrowheads="1"/>
          </p:cNvPicPr>
          <p:nvPr/>
        </p:nvPicPr>
        <p:blipFill>
          <a:blip r:embed="rId12" cstate="print"/>
          <a:srcRect r="21284"/>
          <a:stretch>
            <a:fillRect/>
          </a:stretch>
        </p:blipFill>
        <p:spPr bwMode="auto">
          <a:xfrm>
            <a:off x="7451432" y="3429000"/>
            <a:ext cx="1692568" cy="1364362"/>
          </a:xfrm>
          <a:prstGeom prst="rect">
            <a:avLst/>
          </a:prstGeom>
          <a:noFill/>
        </p:spPr>
      </p:pic>
      <p:pic>
        <p:nvPicPr>
          <p:cNvPr id="18" name="Picture 12" descr="C:\Users\SmirnovaO\Desktop\DHTVTYYJ\IMG_9477.jpg"/>
          <p:cNvPicPr>
            <a:picLocks noChangeAspect="1" noChangeArrowheads="1"/>
          </p:cNvPicPr>
          <p:nvPr/>
        </p:nvPicPr>
        <p:blipFill>
          <a:blip r:embed="rId13" cstate="print"/>
          <a:srcRect t="8624" b="9449"/>
          <a:stretch>
            <a:fillRect/>
          </a:stretch>
        </p:blipFill>
        <p:spPr bwMode="auto">
          <a:xfrm>
            <a:off x="4139952" y="692696"/>
            <a:ext cx="500404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-38501"/>
            <a:ext cx="8064896" cy="70788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23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%  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АКТИВНЫЙ ТУРИЗМ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033093" y="923347"/>
            <a:ext cx="1575431" cy="511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26</a:t>
            </a:r>
            <a:r>
              <a:rPr lang="en-US" b="1" dirty="0" smtClean="0">
                <a:solidFill>
                  <a:schemeClr val="bg1"/>
                </a:solidFill>
                <a:cs typeface="Arial"/>
              </a:rPr>
              <a:t>% CRUISE </a:t>
            </a:r>
            <a:endParaRPr lang="en-U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9752" y="692696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spcBef>
                <a:spcPct val="0"/>
              </a:spcBef>
              <a:buNone/>
            </a:pPr>
            <a:r>
              <a:rPr lang="en-US" b="1" dirty="0" smtClean="0">
                <a:latin typeface="Calibri" pitchFamily="34" charset="0"/>
                <a:cs typeface="Arial"/>
              </a:rPr>
              <a:t>WELLNESS, </a:t>
            </a:r>
            <a:r>
              <a:rPr lang="ru-RU" b="1" dirty="0" smtClean="0">
                <a:latin typeface="Calibri" pitchFamily="34" charset="0"/>
                <a:cs typeface="Arial"/>
              </a:rPr>
              <a:t>СПОРТ, ОХОТА, РЫБАЛКА, АГРОТУРИЗМ, ЭКСТРЕМАЛЬНЫЙ</a:t>
            </a:r>
            <a:endParaRPr lang="en-US" b="1" dirty="0" smtClean="0">
              <a:latin typeface="Calibri" pitchFamily="34" charset="0"/>
              <a:cs typeface="Arial"/>
            </a:endParaRPr>
          </a:p>
        </p:txBody>
      </p:sp>
      <p:pic>
        <p:nvPicPr>
          <p:cNvPr id="13" name="Picture 4" descr="C:\Users\Катя\Downloads\303945030.jpg"/>
          <p:cNvPicPr>
            <a:picLocks noChangeAspect="1" noChangeArrowheads="1"/>
          </p:cNvPicPr>
          <p:nvPr/>
        </p:nvPicPr>
        <p:blipFill>
          <a:blip r:embed="rId6" cstate="print"/>
          <a:srcRect r="24679"/>
          <a:stretch>
            <a:fillRect/>
          </a:stretch>
        </p:blipFill>
        <p:spPr bwMode="auto">
          <a:xfrm>
            <a:off x="-1" y="2708921"/>
            <a:ext cx="241176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ФИНАЛ КУБКА РОССИИ ПО ФУТБОЛУ 2011 ЯРОСЛАВЛЬ.jpg"/>
          <p:cNvPicPr>
            <a:picLocks noChangeAspect="1"/>
          </p:cNvPicPr>
          <p:nvPr/>
        </p:nvPicPr>
        <p:blipFill>
          <a:blip r:embed="rId7" cstate="print"/>
          <a:srcRect l="4308" r="15164"/>
          <a:stretch>
            <a:fillRect/>
          </a:stretch>
        </p:blipFill>
        <p:spPr>
          <a:xfrm>
            <a:off x="0" y="692696"/>
            <a:ext cx="2411760" cy="2016224"/>
          </a:xfrm>
          <a:prstGeom prst="rect">
            <a:avLst/>
          </a:prstGeom>
        </p:spPr>
      </p:pic>
      <p:pic>
        <p:nvPicPr>
          <p:cNvPr id="19" name="Рисунок 18" descr="КРОСС НАЦИЙ (4).jpg"/>
          <p:cNvPicPr>
            <a:picLocks noChangeAspect="1"/>
          </p:cNvPicPr>
          <p:nvPr/>
        </p:nvPicPr>
        <p:blipFill>
          <a:blip r:embed="rId8" cstate="print"/>
          <a:srcRect l="15844" t="3635" b="9126"/>
          <a:stretch>
            <a:fillRect/>
          </a:stretch>
        </p:blipFill>
        <p:spPr>
          <a:xfrm>
            <a:off x="6350209" y="692696"/>
            <a:ext cx="2793791" cy="1944216"/>
          </a:xfrm>
          <a:prstGeom prst="rect">
            <a:avLst/>
          </a:prstGeom>
        </p:spPr>
      </p:pic>
      <p:pic>
        <p:nvPicPr>
          <p:cNvPr id="20" name="Рисунок 19" descr="IMG_2593.JPG"/>
          <p:cNvPicPr>
            <a:picLocks noChangeAspect="1"/>
          </p:cNvPicPr>
          <p:nvPr/>
        </p:nvPicPr>
        <p:blipFill>
          <a:blip r:embed="rId9" cstate="print"/>
          <a:srcRect t="7379" b="6514"/>
          <a:stretch>
            <a:fillRect/>
          </a:stretch>
        </p:blipFill>
        <p:spPr>
          <a:xfrm>
            <a:off x="6212897" y="2636912"/>
            <a:ext cx="2931103" cy="1800200"/>
          </a:xfrm>
          <a:prstGeom prst="rect">
            <a:avLst/>
          </a:prstGeom>
        </p:spPr>
      </p:pic>
      <p:pic>
        <p:nvPicPr>
          <p:cNvPr id="21" name="Рисунок 20" descr="_Д-MG_3373.jpg"/>
          <p:cNvPicPr>
            <a:picLocks noChangeAspect="1"/>
          </p:cNvPicPr>
          <p:nvPr/>
        </p:nvPicPr>
        <p:blipFill>
          <a:blip r:embed="rId10" cstate="print"/>
          <a:srcRect l="2326" t="11180" b="12075"/>
          <a:stretch>
            <a:fillRect/>
          </a:stretch>
        </p:blipFill>
        <p:spPr>
          <a:xfrm>
            <a:off x="5150829" y="4437112"/>
            <a:ext cx="3993171" cy="2091661"/>
          </a:xfrm>
          <a:prstGeom prst="rect">
            <a:avLst/>
          </a:prstGeom>
        </p:spPr>
      </p:pic>
      <p:pic>
        <p:nvPicPr>
          <p:cNvPr id="22" name="Рисунок 21" descr="ЛЫЖНЯ РОССИИ (4).jpg"/>
          <p:cNvPicPr>
            <a:picLocks noChangeAspect="1"/>
          </p:cNvPicPr>
          <p:nvPr/>
        </p:nvPicPr>
        <p:blipFill>
          <a:blip r:embed="rId11" cstate="print"/>
          <a:srcRect l="18036" t="2594" b="4002"/>
          <a:stretch>
            <a:fillRect/>
          </a:stretch>
        </p:blipFill>
        <p:spPr>
          <a:xfrm>
            <a:off x="0" y="4632790"/>
            <a:ext cx="2483768" cy="1886937"/>
          </a:xfrm>
          <a:prstGeom prst="rect">
            <a:avLst/>
          </a:prstGeom>
        </p:spPr>
      </p:pic>
      <p:pic>
        <p:nvPicPr>
          <p:cNvPr id="12" name="Picture 3" descr="C:\Users\Катя\Downloads\arena.jpg"/>
          <p:cNvPicPr>
            <a:picLocks noChangeAspect="1" noChangeArrowheads="1"/>
          </p:cNvPicPr>
          <p:nvPr/>
        </p:nvPicPr>
        <p:blipFill>
          <a:blip r:embed="rId12" cstate="print"/>
          <a:srcRect b="9535"/>
          <a:stretch>
            <a:fillRect/>
          </a:stretch>
        </p:blipFill>
        <p:spPr bwMode="auto">
          <a:xfrm>
            <a:off x="2411759" y="4448987"/>
            <a:ext cx="376574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7581" y="1268760"/>
            <a:ext cx="438064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644008" y="5622339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Calibri" pitchFamily="34" charset="0"/>
              </a:rPr>
              <a:t>СПОРТИВНЫЕ МЕРОПРИЯТИЯ </a:t>
            </a:r>
          </a:p>
          <a:p>
            <a:pPr algn="r"/>
            <a:r>
              <a:rPr lang="ru-RU" sz="1600" b="1" dirty="0" smtClean="0">
                <a:latin typeface="Calibri" pitchFamily="34" charset="0"/>
              </a:rPr>
              <a:t>РОССИЙСКОГО И МЕЖДУНАРОДНОГО УРОВНЯ</a:t>
            </a:r>
          </a:p>
          <a:p>
            <a:pPr algn="r"/>
            <a:r>
              <a:rPr lang="ru-RU" sz="1600" b="1" dirty="0" smtClean="0">
                <a:latin typeface="Calibri" pitchFamily="34" charset="0"/>
              </a:rPr>
              <a:t>СОВРЕМЕННЫЕ СПОРТИВНЫЕ СООРУЖЕНИЯ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56176" y="4653136"/>
            <a:ext cx="288032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b="1" dirty="0" smtClean="0">
                <a:latin typeface="Calibri" pitchFamily="34" charset="0"/>
                <a:cs typeface="Arial"/>
              </a:rPr>
              <a:t>КОННО-СПОРТИВНЫЕ ШКОЛЫ</a:t>
            </a:r>
          </a:p>
          <a:p>
            <a:pPr marL="171450" lvl="1" indent="-171450" algn="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b="1" dirty="0" smtClean="0">
                <a:latin typeface="Calibri" pitchFamily="34" charset="0"/>
                <a:cs typeface="Arial"/>
              </a:rPr>
              <a:t>ВЕЛОСИПЕДНЫЕ МАРШРУТЫ</a:t>
            </a:r>
            <a:endParaRPr lang="ru-RU" sz="1600" b="1" dirty="0">
              <a:latin typeface="Calibri" pitchFamily="34" charset="0"/>
            </a:endParaRPr>
          </a:p>
        </p:txBody>
      </p:sp>
      <p:pic>
        <p:nvPicPr>
          <p:cNvPr id="28" name="Рисунок 27" descr="МЕЖДУНАРОДНАЯ ПАРУСНАЯ РЕГАТА.jpg"/>
          <p:cNvPicPr>
            <a:picLocks noChangeAspect="1"/>
          </p:cNvPicPr>
          <p:nvPr/>
        </p:nvPicPr>
        <p:blipFill>
          <a:blip r:embed="rId6" cstate="print"/>
          <a:srcRect t="21194" r="12312" b="10961"/>
          <a:stretch>
            <a:fillRect/>
          </a:stretch>
        </p:blipFill>
        <p:spPr>
          <a:xfrm>
            <a:off x="0" y="692696"/>
            <a:ext cx="3923928" cy="2389766"/>
          </a:xfrm>
          <a:prstGeom prst="rect">
            <a:avLst/>
          </a:prstGeom>
        </p:spPr>
      </p:pic>
      <p:pic>
        <p:nvPicPr>
          <p:cNvPr id="29" name="Рисунок 28" descr="ЧЕМПИОНАТ РОССИИ РУССКИХ ТРОЕК (2).JPG"/>
          <p:cNvPicPr>
            <a:picLocks noChangeAspect="1"/>
          </p:cNvPicPr>
          <p:nvPr/>
        </p:nvPicPr>
        <p:blipFill>
          <a:blip r:embed="rId7" cstate="print"/>
          <a:srcRect l="19434" t="17025" r="5659" b="8068"/>
          <a:stretch>
            <a:fillRect/>
          </a:stretch>
        </p:blipFill>
        <p:spPr>
          <a:xfrm>
            <a:off x="6156176" y="2564903"/>
            <a:ext cx="2987824" cy="1991883"/>
          </a:xfrm>
          <a:prstGeom prst="rect">
            <a:avLst/>
          </a:prstGeom>
        </p:spPr>
      </p:pic>
      <p:pic>
        <p:nvPicPr>
          <p:cNvPr id="30" name="Рисунок 29" descr="IMG_5644.JPG"/>
          <p:cNvPicPr>
            <a:picLocks noChangeAspect="1"/>
          </p:cNvPicPr>
          <p:nvPr/>
        </p:nvPicPr>
        <p:blipFill>
          <a:blip r:embed="rId8" cstate="print"/>
          <a:srcRect l="4512" r="32326" b="9608"/>
          <a:stretch>
            <a:fillRect/>
          </a:stretch>
        </p:blipFill>
        <p:spPr>
          <a:xfrm>
            <a:off x="3923928" y="1844824"/>
            <a:ext cx="2232248" cy="1913355"/>
          </a:xfrm>
          <a:prstGeom prst="rect">
            <a:avLst/>
          </a:prstGeom>
        </p:spPr>
      </p:pic>
      <p:pic>
        <p:nvPicPr>
          <p:cNvPr id="31" name="Рисунок 30" descr="Нефтяник.jpg"/>
          <p:cNvPicPr>
            <a:picLocks noChangeAspect="1"/>
          </p:cNvPicPr>
          <p:nvPr/>
        </p:nvPicPr>
        <p:blipFill>
          <a:blip r:embed="rId9" cstate="print"/>
          <a:srcRect l="2525" t="9927" r="11625" b="4035"/>
          <a:stretch>
            <a:fillRect/>
          </a:stretch>
        </p:blipFill>
        <p:spPr>
          <a:xfrm>
            <a:off x="3923928" y="3717032"/>
            <a:ext cx="2232248" cy="1674186"/>
          </a:xfrm>
          <a:prstGeom prst="rect">
            <a:avLst/>
          </a:prstGeom>
        </p:spPr>
      </p:pic>
      <p:pic>
        <p:nvPicPr>
          <p:cNvPr id="32" name="Рисунок 31" descr="Стадион Шинник.JPG"/>
          <p:cNvPicPr>
            <a:picLocks noChangeAspect="1"/>
          </p:cNvPicPr>
          <p:nvPr/>
        </p:nvPicPr>
        <p:blipFill>
          <a:blip r:embed="rId10" cstate="print"/>
          <a:srcRect r="9738"/>
          <a:stretch>
            <a:fillRect/>
          </a:stretch>
        </p:blipFill>
        <p:spPr>
          <a:xfrm>
            <a:off x="0" y="4836422"/>
            <a:ext cx="3923928" cy="1667918"/>
          </a:xfrm>
          <a:prstGeom prst="rect">
            <a:avLst/>
          </a:prstGeom>
        </p:spPr>
      </p:pic>
      <p:pic>
        <p:nvPicPr>
          <p:cNvPr id="33" name="Рисунок 32" descr="АРЕНА.jpg"/>
          <p:cNvPicPr>
            <a:picLocks noChangeAspect="1"/>
          </p:cNvPicPr>
          <p:nvPr/>
        </p:nvPicPr>
        <p:blipFill>
          <a:blip r:embed="rId11" cstate="print"/>
          <a:srcRect l="2652" t="1708" r="3720" b="6076"/>
          <a:stretch>
            <a:fillRect/>
          </a:stretch>
        </p:blipFill>
        <p:spPr>
          <a:xfrm>
            <a:off x="6156176" y="692696"/>
            <a:ext cx="2987824" cy="1913151"/>
          </a:xfrm>
          <a:prstGeom prst="rect">
            <a:avLst/>
          </a:prstGeom>
        </p:spPr>
      </p:pic>
      <p:pic>
        <p:nvPicPr>
          <p:cNvPr id="34" name="Picture 2" descr="\\adm.local\res\UKOS_DATA\Отдел имиджевых проектов\презентация Костина_турфорум_25.05.2012\Демино\ФотЫ марафона\_Д-MG_2916.jpg"/>
          <p:cNvPicPr>
            <a:picLocks noChangeAspect="1" noChangeArrowheads="1"/>
          </p:cNvPicPr>
          <p:nvPr/>
        </p:nvPicPr>
        <p:blipFill>
          <a:blip r:embed="rId12" cstate="print"/>
          <a:srcRect l="6977" t="7283" r="11628" b="24669"/>
          <a:stretch>
            <a:fillRect/>
          </a:stretch>
        </p:blipFill>
        <p:spPr bwMode="auto">
          <a:xfrm>
            <a:off x="0" y="2936819"/>
            <a:ext cx="3923928" cy="18900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51520" y="-38501"/>
            <a:ext cx="8064896" cy="70788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23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%  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АКТИВНЫЙ ТУРИЗМ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72008" y="764704"/>
            <a:ext cx="471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ЦЕНТР ЛЫЖНОГО СПОРТА И ОТДЫХА «ДЁМИНО»</a:t>
            </a:r>
          </a:p>
          <a:p>
            <a:pPr indent="360000">
              <a:buFont typeface="Wingdings" pitchFamily="2" charset="2"/>
              <a:buChar char="Ø"/>
            </a:pPr>
            <a:r>
              <a:rPr lang="ru-RU" b="1" dirty="0" smtClean="0">
                <a:latin typeface="Calibri" pitchFamily="34" charset="0"/>
              </a:rPr>
              <a:t>ЭТАПЫ КУБКА МИРА </a:t>
            </a:r>
            <a:r>
              <a:rPr lang="en-US" b="1" dirty="0" smtClean="0">
                <a:latin typeface="Calibri" pitchFamily="34" charset="0"/>
              </a:rPr>
              <a:t>FIS </a:t>
            </a:r>
            <a:r>
              <a:rPr lang="ru-RU" b="1" dirty="0" smtClean="0">
                <a:latin typeface="Calibri" pitchFamily="34" charset="0"/>
              </a:rPr>
              <a:t>ПО ЛЫЖНЫМ ГОНКАМ</a:t>
            </a:r>
          </a:p>
          <a:p>
            <a:pPr indent="360000">
              <a:buFont typeface="Wingdings" pitchFamily="2" charset="2"/>
              <a:buChar char="Ø"/>
            </a:pPr>
            <a:r>
              <a:rPr lang="en-US" b="1" dirty="0" smtClean="0">
                <a:latin typeface="Calibri" pitchFamily="34" charset="0"/>
              </a:rPr>
              <a:t>WORLD LOPPET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8246" y="692696"/>
            <a:ext cx="4074008" cy="336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798772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75050"/>
            <a:ext cx="2371631" cy="1584176"/>
          </a:xfrm>
          <a:prstGeom prst="rect">
            <a:avLst/>
          </a:prstGeom>
        </p:spPr>
      </p:pic>
      <p:pic>
        <p:nvPicPr>
          <p:cNvPr id="20" name="Picture 6" descr="\\adm.local\res\UKOS_DATA\Отдел имиджевых проектов\презентация Костина_турфорум_25.05.2012\картинки\Демино\IMG_6824.jpg"/>
          <p:cNvPicPr>
            <a:picLocks noChangeAspect="1" noChangeArrowheads="1"/>
          </p:cNvPicPr>
          <p:nvPr/>
        </p:nvPicPr>
        <p:blipFill>
          <a:blip r:embed="rId8" cstate="print"/>
          <a:srcRect l="4821" b="28092"/>
          <a:stretch>
            <a:fillRect/>
          </a:stretch>
        </p:blipFill>
        <p:spPr bwMode="auto">
          <a:xfrm>
            <a:off x="8513" y="3783734"/>
            <a:ext cx="2331239" cy="1494385"/>
          </a:xfrm>
          <a:prstGeom prst="rect">
            <a:avLst/>
          </a:prstGeom>
          <a:noFill/>
        </p:spPr>
      </p:pic>
      <p:pic>
        <p:nvPicPr>
          <p:cNvPr id="21" name="Picture 9" descr="\\adm.local\res\UKOS_DATA\Отдел имиджевых проектов\презентация Костина_турфорум_25.05.2012\картинки\Демино\SOC_PRJ_22_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9993" y="2175051"/>
            <a:ext cx="2388031" cy="1592816"/>
          </a:xfrm>
          <a:prstGeom prst="rect">
            <a:avLst/>
          </a:prstGeom>
          <a:noFill/>
        </p:spPr>
      </p:pic>
      <p:pic>
        <p:nvPicPr>
          <p:cNvPr id="22" name="Picture 5" descr="C:\Users\Катя\Downloads\qywln-kp40.r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9886" y="3783735"/>
            <a:ext cx="2377762" cy="148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_DSC1341.jpg"/>
          <p:cNvPicPr>
            <a:picLocks noChangeAspect="1"/>
          </p:cNvPicPr>
          <p:nvPr/>
        </p:nvPicPr>
        <p:blipFill>
          <a:blip r:embed="rId11" cstate="print"/>
          <a:srcRect l="6203" t="14300" b="2751"/>
          <a:stretch>
            <a:fillRect/>
          </a:stretch>
        </p:blipFill>
        <p:spPr>
          <a:xfrm>
            <a:off x="5076056" y="4036357"/>
            <a:ext cx="1872208" cy="24664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3608" y="5373216"/>
            <a:ext cx="3780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Calibri" pitchFamily="34" charset="0"/>
              </a:rPr>
              <a:t>ГИГАНТСКАЯ ПОЛЕННИЦА ЗАРЕГИСТРИРОВАНА </a:t>
            </a:r>
          </a:p>
          <a:p>
            <a:pPr algn="r"/>
            <a:r>
              <a:rPr lang="ru-RU" sz="1600" b="1" dirty="0" smtClean="0">
                <a:latin typeface="Calibri" pitchFamily="34" charset="0"/>
              </a:rPr>
              <a:t>В КНИГЕ РЕКОРДОВ ГИННЕССА И </a:t>
            </a:r>
          </a:p>
          <a:p>
            <a:pPr algn="r"/>
            <a:r>
              <a:rPr lang="ru-RU" sz="1600" b="1" dirty="0" smtClean="0">
                <a:latin typeface="Calibri" pitchFamily="34" charset="0"/>
              </a:rPr>
              <a:t>КНИГЕ РЕКОРДОВ РОССИИ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256" y="4365104"/>
            <a:ext cx="180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libri" pitchFamily="34" charset="0"/>
              </a:rPr>
              <a:t>САМАЯ БОЛЬШАЯ В МИРЕ ПОЛЕННИЦА </a:t>
            </a:r>
          </a:p>
          <a:p>
            <a:endParaRPr lang="ru-RU" sz="1600" b="1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 КОЛОТЫЕ ДРОВА УЛОЖЕНЫ БЕЗ ЕДИНОГО ГВОЗДЯ И КРЕПЛЕНИЯ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-38501"/>
            <a:ext cx="8064896" cy="70788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23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%  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АКТИВНЫЙ ТУРИЗМ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23" name="Picture 4" descr="Z:\ФОТО\Молодежный туризм\911bdbe1f8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556792"/>
            <a:ext cx="408934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Катя\Downloads\desktopwallpapers_org_ua-4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674" y="692696"/>
            <a:ext cx="486032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Users\Катя\Downloads\1_1_12874060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3561350"/>
            <a:ext cx="4860032" cy="276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Катя\Downloads\22e8d7a566d3799426dae0ad1c0925d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4193127"/>
            <a:ext cx="2592288" cy="211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13"/>
          <p:cNvSpPr>
            <a:spLocks noChangeArrowheads="1"/>
          </p:cNvSpPr>
          <p:nvPr/>
        </p:nvSpPr>
        <p:spPr bwMode="auto">
          <a:xfrm>
            <a:off x="611560" y="764704"/>
            <a:ext cx="2592288" cy="6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1" tIns="40060" rIns="80121" bIns="40060">
            <a:spAutoFit/>
          </a:bodyPr>
          <a:lstStyle/>
          <a:p>
            <a:pPr algn="ctr" defTabSz="872145">
              <a:defRPr/>
            </a:pPr>
            <a:r>
              <a:rPr lang="ru-RU" sz="2000" b="1" dirty="0" smtClean="0">
                <a:latin typeface="Calibri" pitchFamily="34" charset="0"/>
              </a:rPr>
              <a:t>МОЛОДЕЖНЫЙ ТУРИЗМ 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-38501"/>
            <a:ext cx="8064896" cy="70788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defTabSz="622300"/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23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%  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АКТИВНЫЙ ТУРИЗМ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pic>
        <p:nvPicPr>
          <p:cNvPr id="20" name="Picture 13" descr="C:\Users\Solovievea\Desktop\Бергамо\Карта Я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304" y="699388"/>
            <a:ext cx="4957091" cy="582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4978" y="123324"/>
            <a:ext cx="738031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– СЕРДЦЕ РОССИИ!</a:t>
            </a:r>
            <a:endParaRPr 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980728"/>
            <a:ext cx="4032448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ЯРОСЛАВЛЬ  ДОСТУПЕН ВСЕМИ ВИДАМИ ТРАНСПОРТА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2132856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СЕВЕРНАЯ ЖЕЛЕЗНАЯ ДОРОГА</a:t>
            </a:r>
            <a:endParaRPr lang="en-US" sz="1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218" y="2670169"/>
            <a:ext cx="2084038" cy="119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2622296" y="2077268"/>
            <a:ext cx="1957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M8 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ФЕДЕРАЛЬНАЯ ТРАССА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 t="12183"/>
          <a:stretch>
            <a:fillRect/>
          </a:stretch>
        </p:blipFill>
        <p:spPr bwMode="auto">
          <a:xfrm>
            <a:off x="2699792" y="2708920"/>
            <a:ext cx="19334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269979" y="4221088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ВЕРХНЕ-ВОЛЖСКОЕ ПАРОХОДСТВО</a:t>
            </a:r>
            <a:endParaRPr lang="en-US" sz="1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7" cstate="print">
            <a:lum bright="34000" contrast="48000"/>
          </a:blip>
          <a:srcRect l="8315" t="5213" b="8063"/>
          <a:stretch>
            <a:fillRect/>
          </a:stretch>
        </p:blipFill>
        <p:spPr bwMode="auto">
          <a:xfrm>
            <a:off x="323528" y="4797152"/>
            <a:ext cx="21159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2484340" y="4338395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АЭРОПОРТ ТУНОШНА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797152"/>
            <a:ext cx="20641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-138301"/>
            <a:ext cx="6336704" cy="83099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622300"/>
            <a:r>
              <a:rPr lang="en-US" sz="4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26</a:t>
            </a:r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% 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КРУИЗНЫЙ ТУРИЗМ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593" y="3212976"/>
            <a:ext cx="4725609" cy="329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2" descr="C:\Users\asus\Desktop\Водный туризм2012\Углич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376283"/>
            <a:ext cx="4427985" cy="31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92696"/>
            <a:ext cx="538745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ФИФА\ПРЕЗЕНТАЦИЯ\Фотографии\теплохо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7" y="692696"/>
            <a:ext cx="4149157" cy="2952328"/>
          </a:xfrm>
          <a:prstGeom prst="rect">
            <a:avLst/>
          </a:prstGeom>
          <a:noFill/>
        </p:spPr>
      </p:pic>
      <p:pic>
        <p:nvPicPr>
          <p:cNvPr id="23" name="Picture 3" descr="C:\Users\Катя\Downloads\ancho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3429000"/>
            <a:ext cx="936104" cy="132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52728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97468"/>
            <a:ext cx="7920880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622300"/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ИНВЕСТИЦИОННЫЕ  </a:t>
            </a: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ПРОЕКТЫ В ТУРИЗМЕ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6" name="Рисунок 15" descr="YarVzmor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4519457"/>
            <a:ext cx="2121408" cy="1819656"/>
          </a:xfrm>
          <a:prstGeom prst="rect">
            <a:avLst/>
          </a:prstGeom>
        </p:spPr>
      </p:pic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51520" y="4015401"/>
            <a:ext cx="3816424" cy="18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1" tIns="40060" rIns="80121" bIns="40060">
            <a:spAutoFit/>
          </a:bodyPr>
          <a:lstStyle/>
          <a:p>
            <a:pPr defTabSz="872145">
              <a:spcBef>
                <a:spcPts val="526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-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4* ОТЕЛИ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3000 НОМЕРОВ</a:t>
            </a:r>
          </a:p>
          <a:p>
            <a:pPr defTabSz="872145">
              <a:spcBef>
                <a:spcPts val="526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КОНГРЕСС-ЦЕНТР</a:t>
            </a:r>
          </a:p>
          <a:p>
            <a:pPr defTabSz="872145">
              <a:spcBef>
                <a:spcPts val="526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СПА И ФИТНЕСС ЦЕНТР</a:t>
            </a:r>
          </a:p>
          <a:p>
            <a:pPr defTabSz="872145">
              <a:spcBef>
                <a:spcPts val="526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 ТЕМАТИЧЕСКИЙ ПАРК</a:t>
            </a:r>
          </a:p>
          <a:p>
            <a:pPr defTabSz="872145">
              <a:spcBef>
                <a:spcPts val="526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ДЕТСКИЕ И ОБРАЗОВАТЕЛЬНЫЕ ПЛОЩАДКИ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Прямоугольник 14"/>
          <p:cNvSpPr>
            <a:spLocks noChangeArrowheads="1"/>
          </p:cNvSpPr>
          <p:nvPr/>
        </p:nvSpPr>
        <p:spPr bwMode="auto">
          <a:xfrm>
            <a:off x="611560" y="631025"/>
            <a:ext cx="2952327" cy="63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1" tIns="40060" rIns="80121" bIns="40060">
            <a:spAutoFit/>
          </a:bodyPr>
          <a:lstStyle/>
          <a:p>
            <a:pPr algn="ctr" defTabSz="872145">
              <a:defRPr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МЕЖДУНАРОДНЫЙ КУРОРТ «ЗОЛОТОЕ КОЛЬЦО»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4303433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УНИКАЛЬНАЯ КУРОРТНАЯ ТЕРРИТОРИЯ В ЦЕНТРАЛЬНОЙ РОССИИ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  <a:p>
            <a:endParaRPr lang="ru-RU" sz="16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&gt; 1 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МЛН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ПОСЕТИТЕЛЕЙ В ГОД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Рисунок 22" descr="1341653861_8b326337_1.jpg"/>
          <p:cNvPicPr>
            <a:picLocks noChangeAspect="1"/>
          </p:cNvPicPr>
          <p:nvPr/>
        </p:nvPicPr>
        <p:blipFill>
          <a:blip r:embed="rId7" cstate="print"/>
          <a:srcRect t="2677" b="3622"/>
          <a:stretch>
            <a:fillRect/>
          </a:stretch>
        </p:blipFill>
        <p:spPr>
          <a:xfrm>
            <a:off x="5076056" y="1567129"/>
            <a:ext cx="38164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zolotoe-koltso-g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67129"/>
            <a:ext cx="3765510" cy="235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logo_rusresort.png"/>
          <p:cNvPicPr>
            <a:picLocks noChangeAspect="1"/>
          </p:cNvPicPr>
          <p:nvPr/>
        </p:nvPicPr>
        <p:blipFill>
          <a:blip r:embed="rId9" cstate="print"/>
          <a:srcRect t="75805"/>
          <a:stretch>
            <a:fillRect/>
          </a:stretch>
        </p:blipFill>
        <p:spPr>
          <a:xfrm>
            <a:off x="1763688" y="5671585"/>
            <a:ext cx="2376264" cy="654937"/>
          </a:xfrm>
          <a:prstGeom prst="rect">
            <a:avLst/>
          </a:prstGeom>
        </p:spPr>
      </p:pic>
      <p:sp>
        <p:nvSpPr>
          <p:cNvPr id="31" name="Прямоугольник 14"/>
          <p:cNvSpPr>
            <a:spLocks noChangeArrowheads="1"/>
          </p:cNvSpPr>
          <p:nvPr/>
        </p:nvSpPr>
        <p:spPr bwMode="auto">
          <a:xfrm>
            <a:off x="5047521" y="620688"/>
            <a:ext cx="3384375" cy="63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21" tIns="40060" rIns="80121" bIns="40060">
            <a:spAutoFit/>
          </a:bodyPr>
          <a:lstStyle/>
          <a:p>
            <a:pPr algn="ctr" defTabSz="872145">
              <a:defRPr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МЕЖДУНАРОДНЫЙ КУРОРТ «ЯРОСЛАВСКОЕ ВЗМОРЬЕ»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97468"/>
            <a:ext cx="7128792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latin typeface="Calibri" pitchFamily="34" charset="0"/>
              </a:rPr>
              <a:t>ИНДУСТРИЯ ГОСТЕПРИИМСТВА/ГОСТИНИЦЫ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pic>
        <p:nvPicPr>
          <p:cNvPr id="17" name="Рисунок 69" descr="messe Frankfurt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908720"/>
            <a:ext cx="2160240" cy="59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059832" y="2276872"/>
            <a:ext cx="2880320" cy="13120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0121" tIns="40060" rIns="80121" bIns="40060">
            <a:spAutoFit/>
          </a:bodyPr>
          <a:lstStyle/>
          <a:p>
            <a:pPr algn="ctr" defTabSz="872145">
              <a:defRPr/>
            </a:pPr>
            <a:r>
              <a:rPr lang="ru-RU" sz="1600" b="1" dirty="0">
                <a:latin typeface="Calibri" pitchFamily="34" charset="0"/>
              </a:rPr>
              <a:t>СТРАТЕГИЧЕСКИЙ ПЛАН РАЗВИТИЯ </a:t>
            </a:r>
            <a:endParaRPr lang="ru-RU" sz="1600" b="1" dirty="0" smtClean="0">
              <a:latin typeface="Calibri" pitchFamily="34" charset="0"/>
            </a:endParaRPr>
          </a:p>
          <a:p>
            <a:pPr algn="ctr" defTabSz="872145">
              <a:defRPr/>
            </a:pPr>
            <a:r>
              <a:rPr lang="ru-RU" sz="1600" b="1" dirty="0" smtClean="0">
                <a:latin typeface="Calibri" pitchFamily="34" charset="0"/>
              </a:rPr>
              <a:t>И </a:t>
            </a:r>
            <a:r>
              <a:rPr lang="ru-RU" sz="1600" b="1" dirty="0">
                <a:latin typeface="Calibri" pitchFamily="34" charset="0"/>
              </a:rPr>
              <a:t>РАЗМЕЩЕНИЯ ОБЪЕКТОВ </a:t>
            </a:r>
            <a:endParaRPr lang="ru-RU" sz="1600" b="1" dirty="0" smtClean="0">
              <a:latin typeface="Calibri" pitchFamily="34" charset="0"/>
            </a:endParaRPr>
          </a:p>
          <a:p>
            <a:pPr algn="ctr" defTabSz="872145">
              <a:defRPr/>
            </a:pPr>
            <a:r>
              <a:rPr lang="de-DE" sz="1600" b="1" dirty="0" smtClean="0">
                <a:latin typeface="Calibri" pitchFamily="34" charset="0"/>
              </a:rPr>
              <a:t>ГОСТИНИЧНОЙ</a:t>
            </a:r>
            <a:r>
              <a:rPr lang="ru-RU" sz="1600" b="1" dirty="0" smtClean="0">
                <a:latin typeface="Calibri" pitchFamily="34" charset="0"/>
              </a:rPr>
              <a:t> </a:t>
            </a:r>
            <a:r>
              <a:rPr lang="de-DE" sz="1600" b="1" dirty="0" smtClean="0">
                <a:latin typeface="Calibri" pitchFamily="34" charset="0"/>
              </a:rPr>
              <a:t>ИНФРАСТРУКТУРЫ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21" name="Picture 4" descr="logo ghh kurz_600 dp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13"/>
          <a:stretch>
            <a:fillRect/>
          </a:stretch>
        </p:blipFill>
        <p:spPr bwMode="auto">
          <a:xfrm>
            <a:off x="3347864" y="1484784"/>
            <a:ext cx="2226640" cy="62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жемчужи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808990"/>
            <a:ext cx="2987824" cy="19752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 descr="ибис.jpg"/>
          <p:cNvPicPr>
            <a:picLocks noChangeAspect="1"/>
          </p:cNvPicPr>
          <p:nvPr/>
        </p:nvPicPr>
        <p:blipFill>
          <a:blip r:embed="rId9" cstate="print"/>
          <a:srcRect l="5263" t="7441" r="5263" b="9386"/>
          <a:stretch>
            <a:fillRect/>
          </a:stretch>
        </p:blipFill>
        <p:spPr>
          <a:xfrm>
            <a:off x="5926759" y="3789040"/>
            <a:ext cx="3217241" cy="19798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0" name="Прямоугольник 49"/>
          <p:cNvSpPr/>
          <p:nvPr/>
        </p:nvSpPr>
        <p:spPr>
          <a:xfrm>
            <a:off x="0" y="5825214"/>
            <a:ext cx="2987824" cy="556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VOLGA PEARL HOTEL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3*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940152" y="5805264"/>
            <a:ext cx="3203848" cy="606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IBIS  HOTEL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3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*</a:t>
            </a:r>
          </a:p>
        </p:txBody>
      </p:sp>
      <p:pic>
        <p:nvPicPr>
          <p:cNvPr id="52" name="Рисунок 51" descr="usadba-pleshanova-fot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1840" y="3789040"/>
            <a:ext cx="2685678" cy="2018095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3131840" y="5805264"/>
            <a:ext cx="2699792" cy="556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MANOR HOTEL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3*</a:t>
            </a:r>
          </a:p>
        </p:txBody>
      </p:sp>
      <p:pic>
        <p:nvPicPr>
          <p:cNvPr id="54" name="Picture 2" descr="C:\Users\SmirnovaO\Desktop\Роял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1364976"/>
            <a:ext cx="2984693" cy="1992016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0" y="836712"/>
            <a:ext cx="2987824" cy="556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SK-ROYAL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5*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012160" y="836711"/>
            <a:ext cx="3131840" cy="6064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RING PREMIER HOTEL</a:t>
            </a:r>
            <a:r>
              <a:rPr lang="ru-RU" sz="1700" b="1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 4*</a:t>
            </a:r>
          </a:p>
        </p:txBody>
      </p:sp>
      <p:pic>
        <p:nvPicPr>
          <p:cNvPr id="57" name="Рисунок 56" descr="ринг.JPG"/>
          <p:cNvPicPr>
            <a:picLocks noChangeAspect="1"/>
          </p:cNvPicPr>
          <p:nvPr/>
        </p:nvPicPr>
        <p:blipFill>
          <a:blip r:embed="rId12" cstate="print"/>
          <a:srcRect l="5858" t="3515" b="12135"/>
          <a:stretch>
            <a:fillRect/>
          </a:stretch>
        </p:blipFill>
        <p:spPr>
          <a:xfrm>
            <a:off x="6038893" y="1412776"/>
            <a:ext cx="3105108" cy="19442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97468"/>
            <a:ext cx="8064896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ИНДУСТРИЯ ГОСТЕПРИИМСТВА/ ПИТАНИЕ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81922" name="Picture 2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6400" y="-7515225"/>
            <a:ext cx="3698240" cy="2918460"/>
          </a:xfrm>
          <a:prstGeom prst="rect">
            <a:avLst/>
          </a:prstGeom>
          <a:noFill/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6400" y="-7515225"/>
            <a:ext cx="5547360" cy="4377690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0" y="836712"/>
            <a:ext cx="691276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Calibri" pitchFamily="34" charset="0"/>
              </a:rPr>
              <a:t>   МНОГОЛЕТНИЙ ОПЫТ ОБСЛУЖИВАНИЯ ТУРИСТИЧЕСКИХ ПОТОКОВ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Calibri" pitchFamily="34" charset="0"/>
              </a:rPr>
              <a:t>   ОПЫТ ОБСЛУЖИВАНИЯ МАСШТАБНЫХ МЕРОПРИЯТИЙ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0" y="5877272"/>
            <a:ext cx="3995936" cy="5211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None/>
            </a:pP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МЕЖДУНАРОДНАЯ КУХНЯ</a:t>
            </a:r>
            <a:r>
              <a:rPr lang="en-US" sz="1600" b="1" i="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600" b="1" i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РУССКАЯ, КИТАЙСКАЯ, ВОСТОЧНАЯ, ЕВРОПЕЙСКАЯ</a:t>
            </a:r>
            <a:endParaRPr lang="en-US" sz="1600" b="1" i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38006" y="6217567"/>
            <a:ext cx="1410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КАФЕ САМОЛЕТ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020272" y="5301208"/>
            <a:ext cx="1944216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None/>
            </a:pP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ПЕШАЯ ДОСТУПНОСТЬ </a:t>
            </a:r>
          </a:p>
          <a:p>
            <a:pPr algn="ctr" defTabSz="914400">
              <a:buNone/>
            </a:pP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ДО МЕСТ ПИТАНИЯ</a:t>
            </a:r>
            <a:endParaRPr lang="en-US" sz="1600" b="1" dirty="0">
              <a:solidFill>
                <a:schemeClr val="tx1"/>
              </a:solidFill>
              <a:latin typeface="Calibri" pitchFamily="34" charset="0"/>
              <a:cs typeface="Times New Roman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139952" y="5301208"/>
            <a:ext cx="259228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>
              <a:buNone/>
            </a:pPr>
            <a:endParaRPr lang="en-US" sz="1600" b="1" dirty="0" smtClean="0">
              <a:solidFill>
                <a:srgbClr val="002060"/>
              </a:solidFill>
              <a:latin typeface="Calibri" pitchFamily="34" charset="0"/>
              <a:cs typeface="Times New Roman"/>
            </a:endParaRPr>
          </a:p>
          <a:p>
            <a:pPr algn="l" defTabSz="914400">
              <a:buNone/>
            </a:pPr>
            <a:endParaRPr lang="en-US" sz="1600" b="1" dirty="0" smtClean="0">
              <a:solidFill>
                <a:srgbClr val="002060"/>
              </a:solidFill>
              <a:latin typeface="Calibri" pitchFamily="34" charset="0"/>
              <a:cs typeface="Times New Roman"/>
            </a:endParaRPr>
          </a:p>
          <a:p>
            <a:pPr algn="l" defTabSz="914400">
              <a:buNone/>
            </a:pPr>
            <a:endParaRPr lang="en-US" sz="1600" b="1" dirty="0" smtClean="0">
              <a:solidFill>
                <a:schemeClr val="tx1"/>
              </a:solidFill>
              <a:latin typeface="Calibri" pitchFamily="34" charset="0"/>
              <a:cs typeface="Times New Roman"/>
            </a:endParaRPr>
          </a:p>
          <a:p>
            <a:pPr algn="ctr" defTabSz="914400">
              <a:buClr>
                <a:schemeClr val="lt1"/>
              </a:buClr>
            </a:pP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АНГЛОГОВОРЯЩИЙ ПЕРСОНАЛ</a:t>
            </a:r>
            <a:endParaRPr lang="en-US" sz="1600" b="1" i="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 defTabSz="914400">
              <a:buClr>
                <a:schemeClr val="lt1"/>
              </a:buClr>
            </a:pPr>
            <a:r>
              <a:rPr lang="ru-RU" sz="1600" b="1" i="0" dirty="0" smtClean="0">
                <a:solidFill>
                  <a:schemeClr val="tx1"/>
                </a:solidFill>
                <a:latin typeface="Calibri" pitchFamily="34" charset="0"/>
              </a:rPr>
              <a:t>МЕНЮ НА ИНОСТРАННЫХ ЯЗЫКАХ</a:t>
            </a:r>
            <a:endParaRPr lang="en-US" sz="1600" b="1" i="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 defTabSz="914400">
              <a:buNone/>
            </a:pPr>
            <a:endParaRPr lang="en-US" sz="1600" b="1" dirty="0" smtClean="0">
              <a:solidFill>
                <a:srgbClr val="002060"/>
              </a:solidFill>
              <a:latin typeface="Calibri" pitchFamily="34" charset="0"/>
              <a:cs typeface="Times New Roman"/>
            </a:endParaRPr>
          </a:p>
          <a:p>
            <a:pPr algn="l" defTabSz="914400">
              <a:buNone/>
            </a:pPr>
            <a:endParaRPr lang="en-US" sz="1600" b="1" dirty="0" smtClean="0">
              <a:solidFill>
                <a:srgbClr val="002060"/>
              </a:solidFill>
              <a:latin typeface="Calibri" pitchFamily="34" charset="0"/>
              <a:cs typeface="Times New Roman"/>
            </a:endParaRPr>
          </a:p>
          <a:p>
            <a:pPr algn="l" defTabSz="914400">
              <a:buNone/>
            </a:pPr>
            <a:endParaRPr lang="en-US" sz="1600" b="1" dirty="0">
              <a:solidFill>
                <a:srgbClr val="002060"/>
              </a:solidFill>
              <a:latin typeface="Calibri" pitchFamily="34" charset="0"/>
              <a:cs typeface="Times New Roman"/>
            </a:endParaRPr>
          </a:p>
        </p:txBody>
      </p:sp>
      <p:pic>
        <p:nvPicPr>
          <p:cNvPr id="32" name="Рисунок 31" descr="big.photo.jpg"/>
          <p:cNvPicPr>
            <a:picLocks noChangeAspect="1"/>
          </p:cNvPicPr>
          <p:nvPr/>
        </p:nvPicPr>
        <p:blipFill>
          <a:blip r:embed="rId6" cstate="print"/>
          <a:srcRect r="10000"/>
          <a:stretch>
            <a:fillRect/>
          </a:stretch>
        </p:blipFill>
        <p:spPr>
          <a:xfrm>
            <a:off x="179512" y="3645024"/>
            <a:ext cx="2736304" cy="2026892"/>
          </a:xfrm>
          <a:prstGeom prst="rect">
            <a:avLst/>
          </a:prstGeom>
        </p:spPr>
      </p:pic>
      <p:pic>
        <p:nvPicPr>
          <p:cNvPr id="33" name="Рисунок 32" descr="ivan-vasilyevich.jpg"/>
          <p:cNvPicPr>
            <a:picLocks noChangeAspect="1"/>
          </p:cNvPicPr>
          <p:nvPr/>
        </p:nvPicPr>
        <p:blipFill>
          <a:blip r:embed="rId7" cstate="print"/>
          <a:srcRect t="8262" r="11778"/>
          <a:stretch>
            <a:fillRect/>
          </a:stretch>
        </p:blipFill>
        <p:spPr>
          <a:xfrm>
            <a:off x="4211960" y="1628800"/>
            <a:ext cx="4932040" cy="3412841"/>
          </a:xfrm>
          <a:prstGeom prst="rect">
            <a:avLst/>
          </a:prstGeom>
        </p:spPr>
      </p:pic>
      <p:pic>
        <p:nvPicPr>
          <p:cNvPr id="34" name="Рисунок 33" descr="caption.jpg"/>
          <p:cNvPicPr>
            <a:picLocks noChangeAspect="1"/>
          </p:cNvPicPr>
          <p:nvPr/>
        </p:nvPicPr>
        <p:blipFill>
          <a:blip r:embed="rId8" cstate="print"/>
          <a:srcRect l="8990"/>
          <a:stretch>
            <a:fillRect/>
          </a:stretch>
        </p:blipFill>
        <p:spPr>
          <a:xfrm>
            <a:off x="179512" y="1556792"/>
            <a:ext cx="2757462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3" name="Рисунок 2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836712"/>
            <a:ext cx="8455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ЯРОСЛАВСКАЯ ОБЛАСТЬ –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ТЕРРИТОРИЯ  ГОСТЕПРИИМСТВА!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Рисунок 8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16216" y="5826750"/>
            <a:ext cx="2160240" cy="33855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WWW.YARREGION.RU</a:t>
            </a:r>
            <a:endParaRPr lang="en-US" sz="1600" b="1" dirty="0">
              <a:latin typeface="Calibri" pitchFamily="34" charset="0"/>
              <a:cs typeface="Arial"/>
            </a:endParaRPr>
          </a:p>
        </p:txBody>
      </p:sp>
      <p:pic>
        <p:nvPicPr>
          <p:cNvPr id="10" name="Рисунок 9" descr="qr-co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01008"/>
            <a:ext cx="2325985" cy="22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r="16952"/>
          <a:stretch>
            <a:fillRect/>
          </a:stretch>
        </p:blipFill>
        <p:spPr bwMode="auto">
          <a:xfrm>
            <a:off x="827584" y="2161321"/>
            <a:ext cx="4104456" cy="422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21000" contrast="-29000"/>
          </a:blip>
          <a:srcRect/>
          <a:stretch>
            <a:fillRect/>
          </a:stretch>
        </p:blipFill>
        <p:spPr bwMode="auto">
          <a:xfrm>
            <a:off x="2411760" y="2348880"/>
            <a:ext cx="4068776" cy="341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08720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715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None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ЯРОСЛАВСКАЯ ОБЛАСТЬ  – ЦЕНТР ТУРИСТИЧЕСКОГО МАРШРУТА РОССИИ – ЗОЛОТОЕ КОЛЬЦО!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Прямоугольник 22"/>
          <p:cNvSpPr>
            <a:spLocks noChangeArrowheads="1"/>
          </p:cNvSpPr>
          <p:nvPr/>
        </p:nvSpPr>
        <p:spPr bwMode="auto">
          <a:xfrm>
            <a:off x="882650" y="3644900"/>
            <a:ext cx="3627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Wingdings" pitchFamily="2" charset="2"/>
              <a:buChar char="v"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Прямоугольник 22"/>
          <p:cNvSpPr>
            <a:spLocks noChangeArrowheads="1"/>
          </p:cNvSpPr>
          <p:nvPr/>
        </p:nvSpPr>
        <p:spPr bwMode="auto">
          <a:xfrm>
            <a:off x="-3924944" y="3933056"/>
            <a:ext cx="2999564" cy="19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655" tIns="36827" rIns="73655" bIns="36827">
            <a:spAutoFit/>
          </a:bodyPr>
          <a:lstStyle/>
          <a:p>
            <a:pPr marL="276206" indent="-276206" eaLnBrk="0" hangingPunct="0">
              <a:buFont typeface="Wingdings" pitchFamily="2" charset="2"/>
              <a:buChar char="v"/>
            </a:pPr>
            <a:endParaRPr lang="ru-RU" sz="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" name="Группа 33"/>
          <p:cNvGrpSpPr>
            <a:grpSpLocks noChangeAspect="1"/>
          </p:cNvGrpSpPr>
          <p:nvPr/>
        </p:nvGrpSpPr>
        <p:grpSpPr>
          <a:xfrm>
            <a:off x="899592" y="1268760"/>
            <a:ext cx="1585297" cy="1296144"/>
            <a:chOff x="2669668" y="1396699"/>
            <a:chExt cx="2064715" cy="1796362"/>
          </a:xfrm>
        </p:grpSpPr>
        <p:sp>
          <p:nvSpPr>
            <p:cNvPr id="50" name="Прямоугольник 49"/>
            <p:cNvSpPr/>
            <p:nvPr/>
          </p:nvSpPr>
          <p:spPr>
            <a:xfrm rot="16200000">
              <a:off x="2982023" y="1396699"/>
              <a:ext cx="1439999" cy="1440000"/>
            </a:xfrm>
            <a:prstGeom prst="rect">
              <a:avLst/>
            </a:prstGeom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76206" indent="-276206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Духовный центр России</a:t>
              </a:r>
              <a:endParaRPr lang="ru-RU" sz="9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1661" y="1772954"/>
              <a:ext cx="72072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Прямоугольник 51"/>
            <p:cNvSpPr/>
            <p:nvPr/>
          </p:nvSpPr>
          <p:spPr>
            <a:xfrm>
              <a:off x="2669668" y="2711091"/>
              <a:ext cx="2064715" cy="48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Ростов Великий</a:t>
              </a:r>
              <a:endParaRPr lang="ru-RU" sz="1000" dirty="0"/>
            </a:p>
          </p:txBody>
        </p:sp>
      </p:grpSp>
      <p:grpSp>
        <p:nvGrpSpPr>
          <p:cNvPr id="3" name="Группа 32"/>
          <p:cNvGrpSpPr>
            <a:grpSpLocks noChangeAspect="1"/>
          </p:cNvGrpSpPr>
          <p:nvPr/>
        </p:nvGrpSpPr>
        <p:grpSpPr>
          <a:xfrm>
            <a:off x="3491880" y="1052736"/>
            <a:ext cx="1224136" cy="1152128"/>
            <a:chOff x="971600" y="1412936"/>
            <a:chExt cx="1440000" cy="1719348"/>
          </a:xfrm>
        </p:grpSpPr>
        <p:sp>
          <p:nvSpPr>
            <p:cNvPr id="54" name="Объект 2"/>
            <p:cNvSpPr txBox="1">
              <a:spLocks/>
            </p:cNvSpPr>
            <p:nvPr/>
          </p:nvSpPr>
          <p:spPr bwMode="auto">
            <a:xfrm>
              <a:off x="1309345" y="2869732"/>
              <a:ext cx="1102255" cy="26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Ярославль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5" name="Рисунок 30" descr="Мишка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5468" y="1439814"/>
              <a:ext cx="1245669" cy="1476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Прямоугольник 55"/>
            <p:cNvSpPr/>
            <p:nvPr/>
          </p:nvSpPr>
          <p:spPr>
            <a:xfrm rot="16200000">
              <a:off x="971600" y="1412936"/>
              <a:ext cx="1440000" cy="1440000"/>
            </a:xfrm>
            <a:prstGeom prst="rect">
              <a:avLst/>
            </a:prstGeom>
          </p:spPr>
          <p:txBody>
            <a:bodyPr wrap="none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Столица Золотого Кольца </a:t>
              </a:r>
              <a:r>
                <a:rPr 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100" dirty="0"/>
            </a:p>
          </p:txBody>
        </p:sp>
      </p:grpSp>
      <p:grpSp>
        <p:nvGrpSpPr>
          <p:cNvPr id="4" name="Группа 35"/>
          <p:cNvGrpSpPr>
            <a:grpSpLocks noChangeAspect="1"/>
          </p:cNvGrpSpPr>
          <p:nvPr/>
        </p:nvGrpSpPr>
        <p:grpSpPr>
          <a:xfrm>
            <a:off x="0" y="2852936"/>
            <a:ext cx="2302135" cy="1204347"/>
            <a:chOff x="-648599" y="2721075"/>
            <a:chExt cx="2784209" cy="1549935"/>
          </a:xfrm>
        </p:grpSpPr>
        <p:sp>
          <p:nvSpPr>
            <p:cNvPr id="58" name="Прямоугольник 10"/>
            <p:cNvSpPr>
              <a:spLocks noChangeArrowheads="1"/>
            </p:cNvSpPr>
            <p:nvPr/>
          </p:nvSpPr>
          <p:spPr bwMode="auto">
            <a:xfrm rot="16200000">
              <a:off x="23501" y="2721075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76206" indent="-276206" algn="ctr" eaLnBrk="0" hangingPunct="0">
                <a:defRPr/>
              </a:pP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Родина русского флота 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9" name="Picture 18" descr="F:\Гербы\pereslavl_2002_l[1]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3139" y="2997200"/>
              <a:ext cx="720725" cy="9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Прямоугольник 59"/>
            <p:cNvSpPr/>
            <p:nvPr/>
          </p:nvSpPr>
          <p:spPr>
            <a:xfrm>
              <a:off x="-648599" y="3789041"/>
              <a:ext cx="2784209" cy="4819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Переславль-Залесский</a:t>
              </a:r>
              <a:endParaRPr lang="ru-RU" sz="1000" dirty="0"/>
            </a:p>
          </p:txBody>
        </p:sp>
      </p:grpSp>
      <p:grpSp>
        <p:nvGrpSpPr>
          <p:cNvPr id="5" name="Группа 37"/>
          <p:cNvGrpSpPr>
            <a:grpSpLocks noChangeAspect="1"/>
          </p:cNvGrpSpPr>
          <p:nvPr/>
        </p:nvGrpSpPr>
        <p:grpSpPr>
          <a:xfrm>
            <a:off x="323528" y="4437112"/>
            <a:ext cx="1077539" cy="954242"/>
            <a:chOff x="900313" y="3990974"/>
            <a:chExt cx="1982154" cy="1867896"/>
          </a:xfrm>
        </p:grpSpPr>
        <p:sp>
          <p:nvSpPr>
            <p:cNvPr id="62" name="Прямоугольник 61"/>
            <p:cNvSpPr/>
            <p:nvPr/>
          </p:nvSpPr>
          <p:spPr>
            <a:xfrm rot="16200000">
              <a:off x="1171389" y="3990975"/>
              <a:ext cx="1440001" cy="1440000"/>
            </a:xfrm>
            <a:prstGeom prst="rect">
              <a:avLst/>
            </a:prstGeom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76206" indent="-276206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Православная столица России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900313" y="5376901"/>
              <a:ext cx="1982154" cy="481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Сергиев Посад </a:t>
              </a:r>
              <a:endParaRPr lang="ru-RU" sz="1000" dirty="0"/>
            </a:p>
          </p:txBody>
        </p:sp>
      </p:grpSp>
      <p:grpSp>
        <p:nvGrpSpPr>
          <p:cNvPr id="8" name="Группа 39"/>
          <p:cNvGrpSpPr>
            <a:grpSpLocks noChangeAspect="1"/>
          </p:cNvGrpSpPr>
          <p:nvPr/>
        </p:nvGrpSpPr>
        <p:grpSpPr>
          <a:xfrm>
            <a:off x="1331640" y="5373216"/>
            <a:ext cx="932229" cy="1041151"/>
            <a:chOff x="311533" y="5217204"/>
            <a:chExt cx="1440000" cy="2038017"/>
          </a:xfrm>
        </p:grpSpPr>
        <p:sp>
          <p:nvSpPr>
            <p:cNvPr id="65" name="Прямоугольник 2"/>
            <p:cNvSpPr>
              <a:spLocks noChangeArrowheads="1"/>
            </p:cNvSpPr>
            <p:nvPr/>
          </p:nvSpPr>
          <p:spPr bwMode="auto">
            <a:xfrm rot="16200000">
              <a:off x="311532" y="5217205"/>
              <a:ext cx="1440001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30172" indent="-230172" algn="ctr">
                <a:defRPr/>
              </a:pPr>
              <a:r>
                <a:rPr lang="ru-RU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Столица нашей Родины </a:t>
              </a:r>
              <a:endParaRPr lang="ru-RU" sz="1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486090" y="6773252"/>
              <a:ext cx="1099504" cy="481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Москва</a:t>
              </a:r>
              <a:endParaRPr lang="ru-RU" sz="1000" dirty="0"/>
            </a:p>
          </p:txBody>
        </p:sp>
      </p:grpSp>
      <p:grpSp>
        <p:nvGrpSpPr>
          <p:cNvPr id="12" name="Группа 41"/>
          <p:cNvGrpSpPr>
            <a:grpSpLocks noChangeAspect="1"/>
          </p:cNvGrpSpPr>
          <p:nvPr/>
        </p:nvGrpSpPr>
        <p:grpSpPr>
          <a:xfrm>
            <a:off x="6372200" y="1052736"/>
            <a:ext cx="1512168" cy="1556539"/>
            <a:chOff x="4632013" y="1712963"/>
            <a:chExt cx="1440000" cy="1577294"/>
          </a:xfrm>
        </p:grpSpPr>
        <p:sp>
          <p:nvSpPr>
            <p:cNvPr id="68" name="Прямоугольник 17"/>
            <p:cNvSpPr>
              <a:spLocks noChangeArrowheads="1"/>
            </p:cNvSpPr>
            <p:nvPr/>
          </p:nvSpPr>
          <p:spPr bwMode="auto">
            <a:xfrm rot="16200000">
              <a:off x="4632013" y="1712963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30172" indent="-230172" algn="ctr">
                <a:defRPr/>
              </a:pP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Ювелирная столица России 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3800" y="1989138"/>
              <a:ext cx="72707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Прямоугольник 69"/>
            <p:cNvSpPr/>
            <p:nvPr/>
          </p:nvSpPr>
          <p:spPr>
            <a:xfrm>
              <a:off x="4684649" y="2808288"/>
              <a:ext cx="1374708" cy="4819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Кострома</a:t>
              </a:r>
              <a:endParaRPr lang="ru-RU" sz="1000" dirty="0"/>
            </a:p>
          </p:txBody>
        </p:sp>
      </p:grpSp>
      <p:grpSp>
        <p:nvGrpSpPr>
          <p:cNvPr id="13" name="Группа 43"/>
          <p:cNvGrpSpPr>
            <a:grpSpLocks noChangeAspect="1"/>
          </p:cNvGrpSpPr>
          <p:nvPr/>
        </p:nvGrpSpPr>
        <p:grpSpPr>
          <a:xfrm>
            <a:off x="7524328" y="2564904"/>
            <a:ext cx="1050940" cy="1128963"/>
            <a:chOff x="4632013" y="2696924"/>
            <a:chExt cx="1440000" cy="1646095"/>
          </a:xfrm>
        </p:grpSpPr>
        <p:sp>
          <p:nvSpPr>
            <p:cNvPr id="72" name="Прямоугольник 8"/>
            <p:cNvSpPr>
              <a:spLocks noChangeArrowheads="1"/>
            </p:cNvSpPr>
            <p:nvPr/>
          </p:nvSpPr>
          <p:spPr bwMode="auto">
            <a:xfrm rot="16200000">
              <a:off x="4632013" y="2696924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30172" indent="-230172" algn="ctr">
                <a:defRPr/>
              </a:pPr>
              <a:r>
                <a:rPr lang="ru-RU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Город невест</a:t>
              </a:r>
              <a:endParaRPr lang="ru-RU" sz="1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3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91651" y="2924175"/>
              <a:ext cx="720725" cy="103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Прямоугольник 73"/>
            <p:cNvSpPr/>
            <p:nvPr/>
          </p:nvSpPr>
          <p:spPr>
            <a:xfrm>
              <a:off x="4719215" y="3861049"/>
              <a:ext cx="1265605" cy="48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Иваново</a:t>
              </a:r>
              <a:endParaRPr lang="ru-RU" sz="1000" dirty="0"/>
            </a:p>
          </p:txBody>
        </p:sp>
      </p:grpSp>
      <p:grpSp>
        <p:nvGrpSpPr>
          <p:cNvPr id="14" name="Группа 47"/>
          <p:cNvGrpSpPr>
            <a:grpSpLocks noChangeAspect="1"/>
          </p:cNvGrpSpPr>
          <p:nvPr/>
        </p:nvGrpSpPr>
        <p:grpSpPr>
          <a:xfrm>
            <a:off x="7596336" y="4077072"/>
            <a:ext cx="782813" cy="970735"/>
            <a:chOff x="4199966" y="3272988"/>
            <a:chExt cx="1440000" cy="1900180"/>
          </a:xfrm>
        </p:grpSpPr>
        <p:sp>
          <p:nvSpPr>
            <p:cNvPr id="76" name="Прямоугольник 24"/>
            <p:cNvSpPr>
              <a:spLocks noChangeArrowheads="1"/>
            </p:cNvSpPr>
            <p:nvPr/>
          </p:nvSpPr>
          <p:spPr bwMode="auto">
            <a:xfrm rot="16200000">
              <a:off x="4199965" y="3272989"/>
              <a:ext cx="1440001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30172" indent="-230172" algn="ctr">
                <a:defRPr/>
              </a:pPr>
              <a:r>
                <a:rPr lang="ru-RU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Город-музей</a:t>
              </a:r>
              <a:endParaRPr lang="ru-RU" sz="1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4387141" y="4691199"/>
              <a:ext cx="1215477" cy="481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Суздаль</a:t>
              </a:r>
              <a:endParaRPr lang="ru-RU" sz="1000" dirty="0"/>
            </a:p>
          </p:txBody>
        </p:sp>
      </p:grpSp>
      <p:grpSp>
        <p:nvGrpSpPr>
          <p:cNvPr id="15" name="Группа 46"/>
          <p:cNvGrpSpPr>
            <a:grpSpLocks noChangeAspect="1"/>
          </p:cNvGrpSpPr>
          <p:nvPr/>
        </p:nvGrpSpPr>
        <p:grpSpPr>
          <a:xfrm>
            <a:off x="6647496" y="5085184"/>
            <a:ext cx="1011573" cy="1273672"/>
            <a:chOff x="4704021" y="4641141"/>
            <a:chExt cx="1440000" cy="1929360"/>
          </a:xfrm>
        </p:grpSpPr>
        <p:sp>
          <p:nvSpPr>
            <p:cNvPr id="79" name="Прямоугольник 2"/>
            <p:cNvSpPr>
              <a:spLocks noChangeArrowheads="1"/>
            </p:cNvSpPr>
            <p:nvPr/>
          </p:nvSpPr>
          <p:spPr bwMode="auto">
            <a:xfrm rot="16200000">
              <a:off x="4704021" y="4641141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Circle">
                <a:avLst/>
              </a:prstTxWarp>
              <a:spAutoFit/>
            </a:bodyPr>
            <a:lstStyle/>
            <a:p>
              <a:pPr marL="230172" indent="-230172" algn="ctr">
                <a:defRPr/>
              </a:pPr>
              <a:r>
                <a:rPr lang="ru-RU" sz="11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Ворота Золотого кольца</a:t>
              </a:r>
              <a:endParaRPr lang="ru-RU" sz="1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4711602" y="6088531"/>
              <a:ext cx="1424841" cy="48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Владимир</a:t>
              </a:r>
              <a:endParaRPr lang="ru-RU" sz="1000" dirty="0"/>
            </a:p>
          </p:txBody>
        </p:sp>
      </p:grpSp>
      <p:pic>
        <p:nvPicPr>
          <p:cNvPr id="81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0634" y="4569069"/>
            <a:ext cx="473813" cy="63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5" descr="F:\Гербы\suzdal0[1]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4221088"/>
            <a:ext cx="473814" cy="60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4477" y="5352666"/>
            <a:ext cx="612275" cy="81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22" descr="gerb_moscow.wm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3790" y="5520074"/>
            <a:ext cx="50723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496" y="48543"/>
            <a:ext cx="8136904" cy="49244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914400">
              <a:buNone/>
            </a:pPr>
            <a:r>
              <a:rPr lang="ru-RU" sz="2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ЯРОСЛАВЛЬ – АДМИНИСТРАТИВНЫЙ ЦЕНТР ОБЛАСТИ</a:t>
            </a:r>
            <a:endParaRPr lang="en-US" sz="26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7381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908720"/>
            <a:ext cx="2090737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492896"/>
            <a:ext cx="32226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4156626"/>
            <a:ext cx="1152128" cy="227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 l="4066" r="2184"/>
          <a:stretch>
            <a:fillRect/>
          </a:stretch>
        </p:blipFill>
        <p:spPr bwMode="auto">
          <a:xfrm>
            <a:off x="7144" y="4042778"/>
            <a:ext cx="5788991" cy="247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581128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/>
          <a:srcRect t="2837" b="3551"/>
          <a:stretch>
            <a:fillRect/>
          </a:stretch>
        </p:blipFill>
        <p:spPr bwMode="auto">
          <a:xfrm>
            <a:off x="3779912" y="697797"/>
            <a:ext cx="5367147" cy="334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923928" y="836712"/>
            <a:ext cx="5220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ИСТОРИЧЕСКИЙ ЦЕНТР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ЯРОСЛАВЛЯ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– 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СПИСКЕ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ВСЕМИРНОГО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НАСЛЕДИЯ ЮНЕСКО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3501008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1010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 – ГОД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ОСНОВАНИЯ  ЯРОСЛАВЛЯ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Область11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1835696" y="712166"/>
            <a:ext cx="5600116" cy="5813178"/>
          </a:xfrm>
          <a:prstGeom prst="rect">
            <a:avLst/>
          </a:prstGeom>
        </p:spPr>
      </p:pic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836712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-27384"/>
            <a:ext cx="8064896" cy="83099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914400">
              <a:buNone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ЯРОСЛАВСКАЯ ОБЛАСТЬ – </a:t>
            </a:r>
            <a:endParaRPr lang="en-US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>
              <a:buNone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ПУТЕШЕСТВИЕ В ПОДЛИННУЮ РОССИЮ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en-US" sz="24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5373216"/>
            <a:ext cx="1512168" cy="1017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12032"/>
            <a:ext cx="1800200" cy="104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4932040" y="4797152"/>
            <a:ext cx="941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cs typeface="Arial"/>
              </a:rPr>
              <a:t>РОСТОВ</a:t>
            </a:r>
            <a:endParaRPr lang="en-GB" sz="1200" b="1" dirty="0" smtClean="0">
              <a:cs typeface="Arial"/>
            </a:endParaRPr>
          </a:p>
        </p:txBody>
      </p:sp>
      <p:pic>
        <p:nvPicPr>
          <p:cNvPr id="31" name="Picture 4" descr="C:\USER\RECL\През букл06\През букл_09\туральбом_выдача_40\Архитектурные ансамбли\_мал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980728"/>
            <a:ext cx="1728192" cy="102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2627784" y="6021288"/>
            <a:ext cx="2617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cs typeface="Arial"/>
              </a:rPr>
              <a:t>ПЕРЕСЛАВЛЬ-ЗАЛЕССКИЙ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995936" y="1988840"/>
            <a:ext cx="1109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/>
              <a:t>РЫБИНСК</a:t>
            </a:r>
            <a:endParaRPr lang="ru-RU" sz="1400" dirty="0"/>
          </a:p>
        </p:txBody>
      </p:sp>
      <p:pic>
        <p:nvPicPr>
          <p:cNvPr id="37" name="Picture 2" descr="D:\ФИФА\ПРЕЗЕНТАЦИЯ\Фотографии\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844824"/>
            <a:ext cx="1224136" cy="1177526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2411760" y="2780928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cs typeface="Arial"/>
              </a:rPr>
              <a:t>МЫШКИН</a:t>
            </a:r>
            <a:endParaRPr lang="ru-RU" sz="1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339752" y="3789040"/>
            <a:ext cx="776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cs typeface="Arial"/>
              </a:rPr>
              <a:t>УГЛИЧ</a:t>
            </a:r>
            <a:endParaRPr lang="ru-RU" sz="1400" dirty="0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3861048"/>
            <a:ext cx="1080120" cy="122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 cstate="print"/>
          <a:srcRect l="4066" r="2184"/>
          <a:stretch>
            <a:fillRect/>
          </a:stretch>
        </p:blipFill>
        <p:spPr bwMode="auto">
          <a:xfrm>
            <a:off x="5580112" y="2276872"/>
            <a:ext cx="2593152" cy="11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44624"/>
            <a:ext cx="7920880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РОСТОВ 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</a:t>
            </a: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ДУХОВНЫЙ ЦЕНТР РОССИИ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 !</a:t>
            </a:r>
            <a:endParaRPr lang="ru-RU" sz="28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76" y="908720"/>
            <a:ext cx="11191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40662" cy="30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8590" y="1484784"/>
            <a:ext cx="2703195" cy="1777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564904"/>
            <a:ext cx="1457738" cy="36004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</a:rPr>
              <a:t>115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2 ГОДА</a:t>
            </a:r>
            <a:endParaRPr lang="ru-RU" sz="20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SmirnovaO\Desktop\IMG_73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663206"/>
            <a:ext cx="4283968" cy="285737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60033" y="699388"/>
            <a:ext cx="4287822" cy="285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5460"/>
            <a:ext cx="7565374" cy="52322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УГЛИЧ 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</a:t>
            </a: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ГОРОД </a:t>
            </a: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СЕМЬИ И ДЕТСТВА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!</a:t>
            </a:r>
            <a:endParaRPr lang="ru-RU" sz="28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193" y="1109911"/>
            <a:ext cx="11096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4036" y="2478063"/>
            <a:ext cx="1785317" cy="51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 smtClean="0">
                <a:latin typeface="Calibri" pitchFamily="34" charset="0"/>
                <a:ea typeface="+mj-ea"/>
                <a:cs typeface="+mj-cs"/>
              </a:rPr>
              <a:t>1077 </a:t>
            </a:r>
            <a:r>
              <a:rPr lang="ru-RU" sz="2400" b="1" kern="0" dirty="0" smtClean="0">
                <a:latin typeface="Calibri" pitchFamily="34" charset="0"/>
                <a:ea typeface="+mj-ea"/>
                <a:cs typeface="+mj-cs"/>
              </a:rPr>
              <a:t>лет</a:t>
            </a:r>
            <a:endParaRPr lang="ru-RU" sz="24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310313" y="-4429125"/>
            <a:ext cx="3264694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t="8834" b="6678"/>
          <a:stretch>
            <a:fillRect/>
          </a:stretch>
        </p:blipFill>
        <p:spPr bwMode="auto">
          <a:xfrm>
            <a:off x="2156646" y="3861048"/>
            <a:ext cx="356748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42330" t="38236" r="42068" b="39321"/>
          <a:stretch>
            <a:fillRect/>
          </a:stretch>
        </p:blipFill>
        <p:spPr bwMode="auto">
          <a:xfrm>
            <a:off x="215008" y="4293096"/>
            <a:ext cx="17647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kostumy-542x4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3933056"/>
            <a:ext cx="3116171" cy="234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160-11-1-201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704" y="908720"/>
            <a:ext cx="2839591" cy="2839591"/>
          </a:xfrm>
          <a:prstGeom prst="rect">
            <a:avLst/>
          </a:prstGeom>
        </p:spPr>
      </p:pic>
      <p:pic>
        <p:nvPicPr>
          <p:cNvPr id="17" name="Рисунок 16" descr="images.jpg"/>
          <p:cNvPicPr>
            <a:picLocks noChangeAspect="1"/>
          </p:cNvPicPr>
          <p:nvPr/>
        </p:nvPicPr>
        <p:blipFill>
          <a:blip r:embed="rId10" cstate="print"/>
          <a:srcRect b="9756"/>
          <a:stretch>
            <a:fillRect/>
          </a:stretch>
        </p:blipFill>
        <p:spPr>
          <a:xfrm>
            <a:off x="4788024" y="908720"/>
            <a:ext cx="4133259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9" name="Рисунок 8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Рисунок 9" descr="новый герб Я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45669"/>
            <a:ext cx="576412" cy="5750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496" y="48283"/>
            <a:ext cx="8352928" cy="46166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ПЕРЕСЛАВЛЬ-ЗАЛЕССКИЙ – «КОЛЫБЕЛЬ» РУССКОГО ФЛОТА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/>
              </a:rPr>
              <a:t>!</a:t>
            </a:r>
            <a:endParaRPr lang="ru-RU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11207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9512" y="2348880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 smtClean="0">
                <a:latin typeface="Calibri" pitchFamily="34" charset="0"/>
                <a:ea typeface="+mj-ea"/>
                <a:cs typeface="+mj-cs"/>
              </a:rPr>
              <a:t>862 года</a:t>
            </a:r>
            <a:endParaRPr lang="ru-RU" sz="24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 l="8511" r="8511"/>
          <a:stretch>
            <a:fillRect/>
          </a:stretch>
        </p:blipFill>
        <p:spPr bwMode="auto">
          <a:xfrm>
            <a:off x="3294666" y="3830188"/>
            <a:ext cx="1997414" cy="2407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 l="1852" t="15278" r="1867" b="7689"/>
          <a:stretch>
            <a:fillRect/>
          </a:stretch>
        </p:blipFill>
        <p:spPr bwMode="auto">
          <a:xfrm>
            <a:off x="5292080" y="3861048"/>
            <a:ext cx="3840045" cy="230425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23" name="Picture 3" descr="\\adm.local\res\ДепТур\Полиграфия Сувениры Карты Книги\2008 2012\Дайджесты и прочая печать\Дайджест №2\Дайджест 2 фото\Турист карендарь\туристы\Дом Берендея.JPG"/>
          <p:cNvPicPr>
            <a:picLocks noChangeAspect="1" noChangeArrowheads="1"/>
          </p:cNvPicPr>
          <p:nvPr/>
        </p:nvPicPr>
        <p:blipFill>
          <a:blip r:embed="rId7" cstate="print"/>
          <a:srcRect t="13073"/>
          <a:stretch>
            <a:fillRect/>
          </a:stretch>
        </p:blipFill>
        <p:spPr bwMode="auto">
          <a:xfrm>
            <a:off x="4788024" y="847194"/>
            <a:ext cx="4104456" cy="2815585"/>
          </a:xfrm>
          <a:prstGeom prst="rect">
            <a:avLst/>
          </a:prstGeom>
          <a:noFill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8" cstate="print"/>
          <a:srcRect l="15930" r="39" b="1610"/>
          <a:stretch>
            <a:fillRect/>
          </a:stretch>
        </p:blipFill>
        <p:spPr bwMode="auto">
          <a:xfrm>
            <a:off x="27589" y="3704709"/>
            <a:ext cx="3320275" cy="260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adm.local\res\UKOS_DATA\Отдел имиджевых проектов\ПОЛИГРАФИЯ и СУВЕНИРЫ\Дайджесты и прочая печать\ДАЙДЖЕСТ 1\Фото итог\стр 58 59\Александр Невский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9772" y="812710"/>
            <a:ext cx="2124236" cy="2832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681</Words>
  <Application>Microsoft Office PowerPoint</Application>
  <PresentationFormat>Экран (4:3)</PresentationFormat>
  <Paragraphs>221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1152 ГОДА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Администрация Яросл. обл.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Соловьев Е.А.</dc:creator>
  <cp:lastModifiedBy>SmirnovaO</cp:lastModifiedBy>
  <cp:revision>241</cp:revision>
  <dcterms:created xsi:type="dcterms:W3CDTF">2008-02-21T10:57:57Z</dcterms:created>
  <dcterms:modified xsi:type="dcterms:W3CDTF">2014-03-20T12:38:52Z</dcterms:modified>
</cp:coreProperties>
</file>