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3" r:id="rId2"/>
    <p:sldId id="257" r:id="rId3"/>
    <p:sldId id="258" r:id="rId4"/>
    <p:sldId id="262" r:id="rId5"/>
    <p:sldId id="272" r:id="rId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8B8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0435" autoAdjust="0"/>
  </p:normalViewPr>
  <p:slideViewPr>
    <p:cSldViewPr snapToGrid="0">
      <p:cViewPr>
        <p:scale>
          <a:sx n="95" d="100"/>
          <a:sy n="95" d="100"/>
        </p:scale>
        <p:origin x="-1098" y="28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1ADAE-10BF-49D6-B8F6-BF3AF602E37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A39C6-1F61-4E87-853A-6F6986EA97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19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A39C6-1F61-4E87-853A-6F6986EA97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28B8F1-6B23-407C-BA10-027D0190F3D0}" type="slidenum">
              <a:rPr lang="ru-RU" smtClean="0">
                <a:latin typeface="Arial" charset="0"/>
                <a:cs typeface="Arial" charset="0"/>
              </a:rPr>
              <a:pPr/>
              <a:t>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16D296-87AF-4349-8115-1279F69B82D6}" type="slidenum">
              <a:rPr lang="ru-RU" smtClean="0">
                <a:latin typeface="Arial" charset="0"/>
                <a:cs typeface="Arial" charset="0"/>
              </a:rPr>
              <a:pPr/>
              <a:t>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32A8AB-4B02-4074-AC8D-004A03FB603A}" type="slidenum">
              <a:rPr lang="ru-RU" smtClean="0">
                <a:latin typeface="Arial" charset="0"/>
                <a:cs typeface="Arial" charset="0"/>
              </a:rPr>
              <a:pPr/>
              <a:t>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A39C6-1F61-4E87-853A-6F6986EA971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98FE-3B9E-4692-B6CE-2462825ACAD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402D1-5F2A-42E7-A406-6D637F72C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rgashin@adm.kalug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190" y="605036"/>
            <a:ext cx="2185420" cy="9692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741" y="2274838"/>
            <a:ext cx="89128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«Нарисуем – будем жить!»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1600" b="1" dirty="0" smtClean="0"/>
              <a:t>номинация – «лучший туристический путеводитель (печатное издание)»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49684" y="5539864"/>
            <a:ext cx="806631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</a:t>
            </a:r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27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ей\Desktop\Документы на лучший маршрут\презентация Боровск\list_01_a [преобразованный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0501" y="1345333"/>
            <a:ext cx="5275384" cy="4139711"/>
          </a:xfrm>
          <a:prstGeom prst="rect">
            <a:avLst/>
          </a:prstGeom>
          <a:noFill/>
        </p:spPr>
      </p:pic>
      <p:sp>
        <p:nvSpPr>
          <p:cNvPr id="3076" name="Прямоугольник 32"/>
          <p:cNvSpPr>
            <a:spLocks noChangeArrowheads="1"/>
          </p:cNvSpPr>
          <p:nvPr/>
        </p:nvSpPr>
        <p:spPr bwMode="auto">
          <a:xfrm>
            <a:off x="820738" y="1556792"/>
            <a:ext cx="4953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20700" algn="l"/>
              </a:tabLst>
            </a:pPr>
            <a:r>
              <a:rPr lang="ru-RU" sz="1400" dirty="0" smtClean="0">
                <a:latin typeface="Calibri" pitchFamily="34" charset="0"/>
              </a:rPr>
              <a:t>Название:</a:t>
            </a:r>
            <a:endParaRPr lang="ru-RU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endParaRPr lang="en-US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endParaRPr lang="en-US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r>
              <a:rPr lang="ru-RU" sz="1400" dirty="0" smtClean="0">
                <a:latin typeface="Calibri" pitchFamily="34" charset="0"/>
              </a:rPr>
              <a:t>Категория:</a:t>
            </a:r>
            <a:endParaRPr lang="ru-RU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endParaRPr lang="en-US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endParaRPr lang="en-US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r>
              <a:rPr lang="ru-RU" sz="1400" dirty="0" smtClean="0">
                <a:latin typeface="Calibri" pitchFamily="34" charset="0"/>
              </a:rPr>
              <a:t>Авторы:</a:t>
            </a:r>
            <a:endParaRPr lang="en-US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endParaRPr lang="en-US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endParaRPr lang="en-US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endParaRPr lang="ru-RU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endParaRPr lang="ru-RU" sz="1400" dirty="0" smtClean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r>
              <a:rPr lang="ru-RU" sz="1400" dirty="0" smtClean="0">
                <a:latin typeface="Calibri" pitchFamily="34" charset="0"/>
              </a:rPr>
              <a:t>Пользователи:</a:t>
            </a:r>
            <a:endParaRPr lang="ru-RU" sz="1400" dirty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r>
              <a:rPr lang="ru-RU" sz="1400" b="1" dirty="0" smtClean="0">
                <a:latin typeface="Calibri" pitchFamily="34" charset="0"/>
              </a:rPr>
              <a:t>Москва и Московская </a:t>
            </a:r>
          </a:p>
          <a:p>
            <a:pPr>
              <a:tabLst>
                <a:tab pos="520700" algn="l"/>
              </a:tabLst>
            </a:pPr>
            <a:r>
              <a:rPr lang="ru-RU" sz="1400" b="1" dirty="0" smtClean="0">
                <a:latin typeface="Calibri" pitchFamily="34" charset="0"/>
              </a:rPr>
              <a:t>область </a:t>
            </a:r>
            <a:r>
              <a:rPr lang="ru-RU" sz="1400" dirty="0" smtClean="0">
                <a:latin typeface="Calibri" pitchFamily="34" charset="0"/>
              </a:rPr>
              <a:t>(более 19 млн.человек)</a:t>
            </a:r>
            <a:endParaRPr lang="ru-RU" sz="1400" b="1" dirty="0" smtClean="0">
              <a:latin typeface="Calibri" pitchFamily="34" charset="0"/>
            </a:endParaRPr>
          </a:p>
          <a:p>
            <a:pPr>
              <a:tabLst>
                <a:tab pos="520700" algn="l"/>
              </a:tabLst>
            </a:pPr>
            <a:r>
              <a:rPr lang="ru-RU" sz="1400" b="1" dirty="0" smtClean="0">
                <a:latin typeface="Calibri" pitchFamily="34" charset="0"/>
              </a:rPr>
              <a:t>Калужская область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(</a:t>
            </a:r>
            <a:r>
              <a:rPr lang="ru-RU" sz="1400" dirty="0" smtClean="0">
                <a:latin typeface="Calibri" pitchFamily="34" charset="0"/>
              </a:rPr>
              <a:t>более 1 млн. человек )</a:t>
            </a:r>
            <a:endParaRPr lang="ru-RU" sz="1400" dirty="0">
              <a:latin typeface="Calibri" pitchFamily="34" charset="0"/>
            </a:endParaRPr>
          </a:p>
          <a:p>
            <a:pPr indent="361950">
              <a:tabLst>
                <a:tab pos="520700" algn="l"/>
              </a:tabLst>
            </a:pPr>
            <a:endParaRPr lang="ru-RU" sz="1200" dirty="0" smtClean="0">
              <a:latin typeface="Calibri" pitchFamily="34" charset="0"/>
            </a:endParaRPr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863602" y="1859617"/>
            <a:ext cx="2064091" cy="3103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ts val="1700"/>
              </a:lnSpc>
              <a:tabLst>
                <a:tab pos="5207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Нарисуем – будем жить!</a:t>
            </a:r>
            <a:endParaRPr lang="ru-RU" sz="1400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8" name="Прямоугольник 49"/>
          <p:cNvSpPr>
            <a:spLocks noChangeArrowheads="1"/>
          </p:cNvSpPr>
          <p:nvPr/>
        </p:nvSpPr>
        <p:spPr bwMode="auto">
          <a:xfrm>
            <a:off x="873125" y="2500173"/>
            <a:ext cx="1909562" cy="3103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ts val="1700"/>
              </a:lnSpc>
              <a:tabLst>
                <a:tab pos="5207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Альбом -путеводитель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81" name="Прямоугольник 49"/>
          <p:cNvSpPr>
            <a:spLocks noChangeArrowheads="1"/>
          </p:cNvSpPr>
          <p:nvPr/>
        </p:nvSpPr>
        <p:spPr bwMode="auto">
          <a:xfrm>
            <a:off x="863071" y="3173022"/>
            <a:ext cx="2749727" cy="7392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ts val="1700"/>
              </a:lnSpc>
              <a:tabLst>
                <a:tab pos="5207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Художник Владимир Овчинников</a:t>
            </a:r>
          </a:p>
          <a:p>
            <a:pPr>
              <a:lnSpc>
                <a:spcPts val="1700"/>
              </a:lnSpc>
              <a:tabLst>
                <a:tab pos="5207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ТИЦ «Калужский край»</a:t>
            </a:r>
          </a:p>
          <a:p>
            <a:pPr>
              <a:lnSpc>
                <a:spcPts val="1700"/>
              </a:lnSpc>
              <a:tabLst>
                <a:tab pos="5207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Дизайн-студия «25-й кадр»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6" name="Группа 23"/>
          <p:cNvGrpSpPr>
            <a:grpSpLocks/>
          </p:cNvGrpSpPr>
          <p:nvPr/>
        </p:nvGrpSpPr>
        <p:grpSpPr bwMode="auto">
          <a:xfrm>
            <a:off x="119064" y="92077"/>
            <a:ext cx="9667875" cy="6632575"/>
            <a:chOff x="119063" y="92075"/>
            <a:chExt cx="9667875" cy="6632575"/>
          </a:xfrm>
        </p:grpSpPr>
        <p:sp>
          <p:nvSpPr>
            <p:cNvPr id="18" name="Объект 2"/>
            <p:cNvSpPr txBox="1">
              <a:spLocks/>
            </p:cNvSpPr>
            <p:nvPr/>
          </p:nvSpPr>
          <p:spPr bwMode="auto">
            <a:xfrm>
              <a:off x="1298575" y="598488"/>
              <a:ext cx="79978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b="1" dirty="0">
                  <a:solidFill>
                    <a:srgbClr val="0D0D0D"/>
                  </a:solidFill>
                  <a:latin typeface="Calibri" pitchFamily="34" charset="0"/>
                </a:rPr>
                <a:t>ОБЩАЯ ИНФОРМАЦИЯ</a:t>
              </a:r>
              <a:r>
                <a:rPr lang="en-US" b="1" dirty="0">
                  <a:solidFill>
                    <a:srgbClr val="0D0D0D"/>
                  </a:solidFill>
                  <a:latin typeface="Calibri" pitchFamily="34" charset="0"/>
                </a:rPr>
                <a:t> </a:t>
              </a:r>
              <a:r>
                <a:rPr lang="ru-RU" b="1" dirty="0">
                  <a:solidFill>
                    <a:srgbClr val="0D0D0D"/>
                  </a:solidFill>
                  <a:latin typeface="Calibri" pitchFamily="34" charset="0"/>
                </a:rPr>
                <a:t>О </a:t>
              </a:r>
              <a:r>
                <a:rPr lang="ru-RU" b="1" dirty="0" smtClean="0">
                  <a:solidFill>
                    <a:srgbClr val="0D0D0D"/>
                  </a:solidFill>
                  <a:latin typeface="Calibri" pitchFamily="34" charset="0"/>
                </a:rPr>
                <a:t>ПУТЕВОДИТЕЛЕ</a:t>
              </a:r>
              <a:endParaRPr lang="ru-RU" b="1" dirty="0">
                <a:solidFill>
                  <a:srgbClr val="0D0D0D"/>
                </a:solidFill>
                <a:latin typeface="Calibri" pitchFamily="34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19063" y="92075"/>
              <a:ext cx="9667875" cy="6632575"/>
            </a:xfrm>
            <a:prstGeom prst="roundRect">
              <a:avLst>
                <a:gd name="adj" fmla="val 2087"/>
              </a:avLst>
            </a:prstGeom>
            <a:no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Прямоугольник 2"/>
            <p:cNvSpPr/>
            <p:nvPr/>
          </p:nvSpPr>
          <p:spPr>
            <a:xfrm>
              <a:off x="385763" y="460375"/>
              <a:ext cx="733425" cy="714375"/>
            </a:xfrm>
            <a:custGeom>
              <a:avLst/>
              <a:gdLst>
                <a:gd name="connsiteX0" fmla="*/ 0 w 733425"/>
                <a:gd name="connsiteY0" fmla="*/ 0 h 714375"/>
                <a:gd name="connsiteX1" fmla="*/ 733425 w 733425"/>
                <a:gd name="connsiteY1" fmla="*/ 0 h 714375"/>
                <a:gd name="connsiteX2" fmla="*/ 733425 w 733425"/>
                <a:gd name="connsiteY2" fmla="*/ 714375 h 714375"/>
                <a:gd name="connsiteX3" fmla="*/ 0 w 733425"/>
                <a:gd name="connsiteY3" fmla="*/ 714375 h 714375"/>
                <a:gd name="connsiteX4" fmla="*/ 0 w 733425"/>
                <a:gd name="connsiteY4" fmla="*/ 0 h 714375"/>
                <a:gd name="connsiteX0" fmla="*/ 0 w 733425"/>
                <a:gd name="connsiteY0" fmla="*/ 0 h 714375"/>
                <a:gd name="connsiteX1" fmla="*/ 733425 w 733425"/>
                <a:gd name="connsiteY1" fmla="*/ 0 h 714375"/>
                <a:gd name="connsiteX2" fmla="*/ 661506 w 733425"/>
                <a:gd name="connsiteY2" fmla="*/ 611634 h 714375"/>
                <a:gd name="connsiteX3" fmla="*/ 0 w 733425"/>
                <a:gd name="connsiteY3" fmla="*/ 714375 h 714375"/>
                <a:gd name="connsiteX4" fmla="*/ 0 w 733425"/>
                <a:gd name="connsiteY4" fmla="*/ 0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25" h="714375">
                  <a:moveTo>
                    <a:pt x="0" y="0"/>
                  </a:moveTo>
                  <a:lnTo>
                    <a:pt x="733425" y="0"/>
                  </a:lnTo>
                  <a:lnTo>
                    <a:pt x="661506" y="611634"/>
                  </a:lnTo>
                  <a:lnTo>
                    <a:pt x="0" y="714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Заголовок 1"/>
            <p:cNvSpPr txBox="1">
              <a:spLocks/>
            </p:cNvSpPr>
            <p:nvPr/>
          </p:nvSpPr>
          <p:spPr bwMode="auto">
            <a:xfrm>
              <a:off x="628650" y="393700"/>
              <a:ext cx="636588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fld id="{454F10D6-B004-471D-BA27-94103026D35E}" type="slidenum">
                <a:rPr lang="ru-RU" sz="14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pPr eaLnBrk="1" hangingPunct="1"/>
                <a:t>2</a:t>
              </a:fld>
              <a:endParaRPr lang="ru-RU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3" name="Picture 2" descr="C:\Users\designer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940" y="5733256"/>
            <a:ext cx="989708" cy="4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Рисунок 3" descr="f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647702"/>
            <a:ext cx="9910763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4609976" y="1539875"/>
            <a:ext cx="0" cy="410845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Прямоугольник 34"/>
          <p:cNvSpPr>
            <a:spLocks noChangeArrowheads="1"/>
          </p:cNvSpPr>
          <p:nvPr/>
        </p:nvSpPr>
        <p:spPr bwMode="auto">
          <a:xfrm>
            <a:off x="1186145" y="3416118"/>
            <a:ext cx="27003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000" b="1" dirty="0" smtClean="0">
                <a:solidFill>
                  <a:srgbClr val="78B832"/>
                </a:solidFill>
                <a:latin typeface="Calibri" pitchFamily="34" charset="0"/>
              </a:rPr>
              <a:t>Год основания</a:t>
            </a:r>
            <a:endParaRPr lang="ru-RU" sz="2000" dirty="0">
              <a:solidFill>
                <a:srgbClr val="78B832"/>
              </a:solidFill>
              <a:latin typeface="Calibri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1358</a:t>
            </a:r>
            <a:r>
              <a:rPr lang="en-US" sz="1400" dirty="0" smtClean="0">
                <a:solidFill>
                  <a:srgbClr val="262626"/>
                </a:solidFill>
                <a:latin typeface="Calibri" pitchFamily="34" charset="0"/>
              </a:rPr>
              <a:t> </a:t>
            </a:r>
            <a:endParaRPr lang="ru-RU" sz="1400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4106" name="Прямоугольник 15"/>
          <p:cNvSpPr>
            <a:spLocks noChangeArrowheads="1"/>
          </p:cNvSpPr>
          <p:nvPr/>
        </p:nvSpPr>
        <p:spPr bwMode="auto">
          <a:xfrm>
            <a:off x="0" y="1681931"/>
            <a:ext cx="49530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 smtClean="0">
                <a:solidFill>
                  <a:srgbClr val="78B832"/>
                </a:solidFill>
                <a:latin typeface="Calibri" pitchFamily="34" charset="0"/>
              </a:rPr>
              <a:t>Незнание города</a:t>
            </a:r>
            <a:r>
              <a:rPr lang="en-US" sz="1600" b="1" dirty="0" smtClean="0">
                <a:solidFill>
                  <a:srgbClr val="78B832"/>
                </a:solidFill>
                <a:latin typeface="Calibri" pitchFamily="34" charset="0"/>
              </a:rPr>
              <a:t> </a:t>
            </a:r>
            <a:endParaRPr lang="ru-RU" sz="1600" b="1" dirty="0">
              <a:solidFill>
                <a:srgbClr val="78B832"/>
              </a:solidFill>
              <a:latin typeface="Calibri" pitchFamily="34" charset="0"/>
            </a:endParaRPr>
          </a:p>
          <a:p>
            <a:pPr algn="ctr"/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Боровск находится в «транспортном</a:t>
            </a:r>
          </a:p>
          <a:p>
            <a:pPr algn="ctr"/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удалении» – нет ж/</a:t>
            </a:r>
            <a:r>
              <a:rPr lang="ru-RU" sz="1400" dirty="0" err="1" smtClean="0">
                <a:solidFill>
                  <a:srgbClr val="262626"/>
                </a:solidFill>
                <a:latin typeface="Calibri" pitchFamily="34" charset="0"/>
              </a:rPr>
              <a:t>д</a:t>
            </a:r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 сообщения. </a:t>
            </a:r>
          </a:p>
          <a:p>
            <a:pPr algn="ctr"/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При этом и благодаря этому</a:t>
            </a:r>
          </a:p>
          <a:p>
            <a:pPr algn="ctr"/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город сохранил свою историческую</a:t>
            </a:r>
          </a:p>
          <a:p>
            <a:pPr algn="ctr"/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идентичность.</a:t>
            </a:r>
            <a:endParaRPr lang="ru-RU" sz="1400" dirty="0">
              <a:solidFill>
                <a:srgbClr val="262626"/>
              </a:solidFill>
              <a:latin typeface="Calibri" pitchFamily="34" charset="0"/>
            </a:endParaRPr>
          </a:p>
        </p:txBody>
      </p:sp>
      <p:grpSp>
        <p:nvGrpSpPr>
          <p:cNvPr id="23" name="Группа 23"/>
          <p:cNvGrpSpPr>
            <a:grpSpLocks/>
          </p:cNvGrpSpPr>
          <p:nvPr/>
        </p:nvGrpSpPr>
        <p:grpSpPr bwMode="auto">
          <a:xfrm>
            <a:off x="119064" y="92077"/>
            <a:ext cx="9667875" cy="6632575"/>
            <a:chOff x="119063" y="92075"/>
            <a:chExt cx="9667875" cy="6632575"/>
          </a:xfrm>
        </p:grpSpPr>
        <p:sp>
          <p:nvSpPr>
            <p:cNvPr id="25" name="Объект 2"/>
            <p:cNvSpPr txBox="1">
              <a:spLocks/>
            </p:cNvSpPr>
            <p:nvPr/>
          </p:nvSpPr>
          <p:spPr bwMode="auto">
            <a:xfrm>
              <a:off x="1298575" y="598488"/>
              <a:ext cx="79978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Font typeface="Arial" charset="0"/>
                <a:buNone/>
                <a:defRPr/>
              </a:pP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ПРОБЛЕМЫ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19063" y="92075"/>
              <a:ext cx="9667875" cy="6632575"/>
            </a:xfrm>
            <a:prstGeom prst="roundRect">
              <a:avLst>
                <a:gd name="adj" fmla="val 2087"/>
              </a:avLst>
            </a:prstGeom>
            <a:no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Прямоугольник 2"/>
            <p:cNvSpPr/>
            <p:nvPr/>
          </p:nvSpPr>
          <p:spPr>
            <a:xfrm>
              <a:off x="385763" y="460375"/>
              <a:ext cx="733425" cy="714375"/>
            </a:xfrm>
            <a:custGeom>
              <a:avLst/>
              <a:gdLst>
                <a:gd name="connsiteX0" fmla="*/ 0 w 733425"/>
                <a:gd name="connsiteY0" fmla="*/ 0 h 714375"/>
                <a:gd name="connsiteX1" fmla="*/ 733425 w 733425"/>
                <a:gd name="connsiteY1" fmla="*/ 0 h 714375"/>
                <a:gd name="connsiteX2" fmla="*/ 733425 w 733425"/>
                <a:gd name="connsiteY2" fmla="*/ 714375 h 714375"/>
                <a:gd name="connsiteX3" fmla="*/ 0 w 733425"/>
                <a:gd name="connsiteY3" fmla="*/ 714375 h 714375"/>
                <a:gd name="connsiteX4" fmla="*/ 0 w 733425"/>
                <a:gd name="connsiteY4" fmla="*/ 0 h 714375"/>
                <a:gd name="connsiteX0" fmla="*/ 0 w 733425"/>
                <a:gd name="connsiteY0" fmla="*/ 0 h 714375"/>
                <a:gd name="connsiteX1" fmla="*/ 733425 w 733425"/>
                <a:gd name="connsiteY1" fmla="*/ 0 h 714375"/>
                <a:gd name="connsiteX2" fmla="*/ 661506 w 733425"/>
                <a:gd name="connsiteY2" fmla="*/ 611634 h 714375"/>
                <a:gd name="connsiteX3" fmla="*/ 0 w 733425"/>
                <a:gd name="connsiteY3" fmla="*/ 714375 h 714375"/>
                <a:gd name="connsiteX4" fmla="*/ 0 w 733425"/>
                <a:gd name="connsiteY4" fmla="*/ 0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25" h="714375">
                  <a:moveTo>
                    <a:pt x="0" y="0"/>
                  </a:moveTo>
                  <a:lnTo>
                    <a:pt x="733425" y="0"/>
                  </a:lnTo>
                  <a:lnTo>
                    <a:pt x="661506" y="611634"/>
                  </a:lnTo>
                  <a:lnTo>
                    <a:pt x="0" y="714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Заголовок 1"/>
            <p:cNvSpPr txBox="1">
              <a:spLocks/>
            </p:cNvSpPr>
            <p:nvPr/>
          </p:nvSpPr>
          <p:spPr bwMode="auto">
            <a:xfrm>
              <a:off x="628650" y="393700"/>
              <a:ext cx="636588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fld id="{454F10D6-B004-471D-BA27-94103026D35E}" type="slidenum">
                <a:rPr lang="ru-RU" sz="14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pPr eaLnBrk="1" hangingPunct="1"/>
                <a:t>3</a:t>
              </a:fld>
              <a:endParaRPr lang="ru-RU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0" name="Picture 2" descr="C:\Users\designer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940" y="5733256"/>
            <a:ext cx="989708" cy="4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34"/>
          <p:cNvSpPr>
            <a:spLocks noChangeArrowheads="1"/>
          </p:cNvSpPr>
          <p:nvPr/>
        </p:nvSpPr>
        <p:spPr bwMode="auto">
          <a:xfrm>
            <a:off x="1157680" y="4271884"/>
            <a:ext cx="270033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000" b="1" dirty="0" smtClean="0">
                <a:solidFill>
                  <a:srgbClr val="78B832"/>
                </a:solidFill>
                <a:latin typeface="Calibri" pitchFamily="34" charset="0"/>
              </a:rPr>
              <a:t>Связан с</a:t>
            </a:r>
            <a:endParaRPr lang="ru-RU" sz="2000" dirty="0">
              <a:solidFill>
                <a:srgbClr val="78B832"/>
              </a:solidFill>
              <a:latin typeface="Calibri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Протопоп Аввакум</a:t>
            </a:r>
          </a:p>
          <a:p>
            <a:pPr algn="ctr">
              <a:tabLst>
                <a:tab pos="457200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Боярыня Морозова</a:t>
            </a:r>
          </a:p>
          <a:p>
            <a:pPr algn="ctr">
              <a:tabLst>
                <a:tab pos="457200" algn="l"/>
              </a:tabLst>
            </a:pPr>
            <a:r>
              <a:rPr lang="vi-VN" sz="1400" dirty="0" smtClean="0">
                <a:solidFill>
                  <a:srgbClr val="262626"/>
                </a:solidFill>
                <a:latin typeface="Calibri" pitchFamily="34" charset="0"/>
              </a:rPr>
              <a:t>Наполеон </a:t>
            </a:r>
            <a:r>
              <a:rPr lang="en-US" sz="1400" dirty="0" smtClean="0">
                <a:solidFill>
                  <a:srgbClr val="262626"/>
                </a:solidFill>
                <a:latin typeface="Calibri" pitchFamily="34" charset="0"/>
              </a:rPr>
              <a:t>I </a:t>
            </a:r>
            <a:r>
              <a:rPr lang="vi-VN" sz="1400" dirty="0" smtClean="0">
                <a:solidFill>
                  <a:srgbClr val="262626"/>
                </a:solidFill>
                <a:latin typeface="Calibri" pitchFamily="34" charset="0"/>
              </a:rPr>
              <a:t>Бонапарт</a:t>
            </a:r>
            <a:endParaRPr lang="ru-RU" sz="1400" dirty="0" smtClean="0">
              <a:solidFill>
                <a:srgbClr val="262626"/>
              </a:solidFill>
              <a:latin typeface="Calibri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К.Э. Циолковский</a:t>
            </a:r>
            <a:r>
              <a:rPr lang="en-US" sz="1400" dirty="0" smtClean="0">
                <a:solidFill>
                  <a:srgbClr val="262626"/>
                </a:solidFill>
                <a:latin typeface="Calibri" pitchFamily="34" charset="0"/>
              </a:rPr>
              <a:t> </a:t>
            </a:r>
            <a:endParaRPr lang="ru-RU" sz="1400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20" name="Прямоугольник 15"/>
          <p:cNvSpPr>
            <a:spLocks noChangeArrowheads="1"/>
          </p:cNvSpPr>
          <p:nvPr/>
        </p:nvSpPr>
        <p:spPr bwMode="auto">
          <a:xfrm>
            <a:off x="4310592" y="1683609"/>
            <a:ext cx="4953000" cy="165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 smtClean="0">
                <a:solidFill>
                  <a:srgbClr val="78B832"/>
                </a:solidFill>
                <a:latin typeface="Calibri" pitchFamily="34" charset="0"/>
              </a:rPr>
              <a:t>Легализация, сохранение фресок </a:t>
            </a:r>
            <a:endParaRPr lang="ru-RU" sz="1600" b="1" dirty="0">
              <a:solidFill>
                <a:srgbClr val="78B832"/>
              </a:solidFill>
              <a:latin typeface="Calibri" pitchFamily="34" charset="0"/>
            </a:endParaRPr>
          </a:p>
          <a:p>
            <a:pPr algn="ctr"/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Работы </a:t>
            </a:r>
            <a:r>
              <a:rPr lang="ru-RU" sz="1400" dirty="0" err="1" smtClean="0">
                <a:solidFill>
                  <a:srgbClr val="262626"/>
                </a:solidFill>
                <a:latin typeface="Calibri" pitchFamily="34" charset="0"/>
              </a:rPr>
              <a:t>В.Овчинникова</a:t>
            </a:r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 не имеют никакого</a:t>
            </a:r>
          </a:p>
          <a:p>
            <a:pPr algn="ctr"/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официального статуса. </a:t>
            </a:r>
          </a:p>
          <a:p>
            <a:pPr algn="ctr"/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Фрески периодически исчезают со стен города.</a:t>
            </a:r>
          </a:p>
          <a:p>
            <a:pPr algn="ctr"/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Каково бы не было отношение к художественной</a:t>
            </a:r>
          </a:p>
          <a:p>
            <a:pPr algn="ctr"/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 ценности работ, положительное влияние на тур. привлекательность несомненна.</a:t>
            </a:r>
          </a:p>
        </p:txBody>
      </p:sp>
      <p:sp>
        <p:nvSpPr>
          <p:cNvPr id="21" name="Прямоугольник 34"/>
          <p:cNvSpPr>
            <a:spLocks noChangeArrowheads="1"/>
          </p:cNvSpPr>
          <p:nvPr/>
        </p:nvSpPr>
        <p:spPr bwMode="auto">
          <a:xfrm>
            <a:off x="5418033" y="3417798"/>
            <a:ext cx="27003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000" b="1" dirty="0" smtClean="0">
                <a:solidFill>
                  <a:srgbClr val="78B832"/>
                </a:solidFill>
                <a:latin typeface="Calibri" pitchFamily="34" charset="0"/>
              </a:rPr>
              <a:t>Количество работ </a:t>
            </a:r>
          </a:p>
          <a:p>
            <a:pPr algn="ctr">
              <a:tabLst>
                <a:tab pos="457200" algn="l"/>
              </a:tabLst>
            </a:pPr>
            <a:r>
              <a:rPr lang="ru-RU" sz="2000" b="1" dirty="0" smtClean="0">
                <a:solidFill>
                  <a:srgbClr val="78B832"/>
                </a:solidFill>
                <a:latin typeface="Calibri" pitchFamily="34" charset="0"/>
              </a:rPr>
              <a:t>художника </a:t>
            </a:r>
            <a:endParaRPr lang="ru-RU" sz="2000" dirty="0">
              <a:solidFill>
                <a:srgbClr val="78B832"/>
              </a:solidFill>
              <a:latin typeface="Calibri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24 (на 2013 год)</a:t>
            </a:r>
            <a:endParaRPr lang="ru-RU" sz="1400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22" name="Прямоугольник 34"/>
          <p:cNvSpPr>
            <a:spLocks noChangeArrowheads="1"/>
          </p:cNvSpPr>
          <p:nvPr/>
        </p:nvSpPr>
        <p:spPr bwMode="auto">
          <a:xfrm>
            <a:off x="5409664" y="4273564"/>
            <a:ext cx="270033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endParaRPr lang="ru-RU" sz="2000" b="1" dirty="0" smtClean="0">
              <a:solidFill>
                <a:srgbClr val="78B832"/>
              </a:solidFill>
              <a:latin typeface="Calibri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2000" b="1" dirty="0" smtClean="0">
                <a:solidFill>
                  <a:srgbClr val="78B832"/>
                </a:solidFill>
                <a:latin typeface="Calibri" pitchFamily="34" charset="0"/>
              </a:rPr>
              <a:t>Несохранившиеся работы</a:t>
            </a:r>
          </a:p>
          <a:p>
            <a:pPr algn="ctr">
              <a:tabLst>
                <a:tab pos="457200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Calibri" pitchFamily="34" charset="0"/>
              </a:rPr>
              <a:t>8 (на 2013 год)</a:t>
            </a:r>
            <a:endParaRPr lang="ru-RU" sz="1400" dirty="0">
              <a:solidFill>
                <a:srgbClr val="26262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365666" y="400089"/>
            <a:ext cx="9129712" cy="6035675"/>
          </a:xfrm>
          <a:prstGeom prst="roundRect">
            <a:avLst>
              <a:gd name="adj" fmla="val 185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8" name="Рисунок 3" descr="f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947" y="1500751"/>
            <a:ext cx="7815263" cy="421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Объект 2"/>
          <p:cNvSpPr txBox="1">
            <a:spLocks/>
          </p:cNvSpPr>
          <p:nvPr/>
        </p:nvSpPr>
        <p:spPr bwMode="auto">
          <a:xfrm>
            <a:off x="1491746" y="724968"/>
            <a:ext cx="5064125" cy="7318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62" name="Прямоугольник 42"/>
          <p:cNvSpPr>
            <a:spLocks noChangeArrowheads="1"/>
          </p:cNvSpPr>
          <p:nvPr/>
        </p:nvSpPr>
        <p:spPr bwMode="auto">
          <a:xfrm>
            <a:off x="3743829" y="2843303"/>
            <a:ext cx="23204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СТАТЬЯ Е.НИКОЛАЕВОЙ «В ФОРМАТЕ СИКЕЙРОСА»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44" name="Прямоугольник 44"/>
          <p:cNvSpPr>
            <a:spLocks noChangeArrowheads="1"/>
          </p:cNvSpPr>
          <p:nvPr/>
        </p:nvSpPr>
        <p:spPr bwMode="auto">
          <a:xfrm>
            <a:off x="6497534" y="2866804"/>
            <a:ext cx="23212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ФОТОГРАФИИ РАБОТ В.ОВЧИННИКОВА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46" name="Прямоугольник 43"/>
          <p:cNvSpPr>
            <a:spLocks noChangeArrowheads="1"/>
          </p:cNvSpPr>
          <p:nvPr/>
        </p:nvSpPr>
        <p:spPr bwMode="auto">
          <a:xfrm>
            <a:off x="1001672" y="2868700"/>
            <a:ext cx="2320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КАРТА МАРШРУТА С РАСПОЛОЖЕНИЕМ РАБОТ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5" name="Прямоугольник 43"/>
          <p:cNvSpPr>
            <a:spLocks noChangeArrowheads="1"/>
          </p:cNvSpPr>
          <p:nvPr/>
        </p:nvSpPr>
        <p:spPr bwMode="auto">
          <a:xfrm>
            <a:off x="1045632" y="3782731"/>
            <a:ext cx="2320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СТАТЬЯ Н.НИКУЛИНОЙ «БОРОВСКИЙ ПОРТАЛ»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6" name="Прямоугольник 43"/>
          <p:cNvSpPr>
            <a:spLocks noChangeArrowheads="1"/>
          </p:cNvSpPr>
          <p:nvPr/>
        </p:nvSpPr>
        <p:spPr bwMode="auto">
          <a:xfrm>
            <a:off x="3713673" y="3782731"/>
            <a:ext cx="2320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СТИХИ Э.ЧАСТИКОВОЙ</a:t>
            </a:r>
            <a:endParaRPr lang="en-US" sz="1400" dirty="0">
              <a:latin typeface="Calibri" pitchFamily="34" charset="0"/>
            </a:endParaRPr>
          </a:p>
        </p:txBody>
      </p:sp>
      <p:grpSp>
        <p:nvGrpSpPr>
          <p:cNvPr id="26" name="Группа 23"/>
          <p:cNvGrpSpPr>
            <a:grpSpLocks/>
          </p:cNvGrpSpPr>
          <p:nvPr/>
        </p:nvGrpSpPr>
        <p:grpSpPr bwMode="auto">
          <a:xfrm>
            <a:off x="119064" y="92077"/>
            <a:ext cx="9667875" cy="6632575"/>
            <a:chOff x="119063" y="92075"/>
            <a:chExt cx="9667875" cy="6632575"/>
          </a:xfrm>
        </p:grpSpPr>
        <p:sp>
          <p:nvSpPr>
            <p:cNvPr id="28" name="Объект 2"/>
            <p:cNvSpPr txBox="1">
              <a:spLocks/>
            </p:cNvSpPr>
            <p:nvPr/>
          </p:nvSpPr>
          <p:spPr bwMode="auto">
            <a:xfrm>
              <a:off x="1298575" y="598488"/>
              <a:ext cx="79978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Font typeface="Arial" charset="0"/>
                <a:buNone/>
                <a:defRPr/>
              </a:pP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СТРУКТУРА ПУТЕВОДИТЕЛЯ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19063" y="92075"/>
              <a:ext cx="9667875" cy="6632575"/>
            </a:xfrm>
            <a:prstGeom prst="roundRect">
              <a:avLst>
                <a:gd name="adj" fmla="val 2087"/>
              </a:avLst>
            </a:prstGeom>
            <a:no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Прямоугольник 2"/>
            <p:cNvSpPr/>
            <p:nvPr/>
          </p:nvSpPr>
          <p:spPr>
            <a:xfrm>
              <a:off x="385763" y="460375"/>
              <a:ext cx="733425" cy="714375"/>
            </a:xfrm>
            <a:custGeom>
              <a:avLst/>
              <a:gdLst>
                <a:gd name="connsiteX0" fmla="*/ 0 w 733425"/>
                <a:gd name="connsiteY0" fmla="*/ 0 h 714375"/>
                <a:gd name="connsiteX1" fmla="*/ 733425 w 733425"/>
                <a:gd name="connsiteY1" fmla="*/ 0 h 714375"/>
                <a:gd name="connsiteX2" fmla="*/ 733425 w 733425"/>
                <a:gd name="connsiteY2" fmla="*/ 714375 h 714375"/>
                <a:gd name="connsiteX3" fmla="*/ 0 w 733425"/>
                <a:gd name="connsiteY3" fmla="*/ 714375 h 714375"/>
                <a:gd name="connsiteX4" fmla="*/ 0 w 733425"/>
                <a:gd name="connsiteY4" fmla="*/ 0 h 714375"/>
                <a:gd name="connsiteX0" fmla="*/ 0 w 733425"/>
                <a:gd name="connsiteY0" fmla="*/ 0 h 714375"/>
                <a:gd name="connsiteX1" fmla="*/ 733425 w 733425"/>
                <a:gd name="connsiteY1" fmla="*/ 0 h 714375"/>
                <a:gd name="connsiteX2" fmla="*/ 661506 w 733425"/>
                <a:gd name="connsiteY2" fmla="*/ 611634 h 714375"/>
                <a:gd name="connsiteX3" fmla="*/ 0 w 733425"/>
                <a:gd name="connsiteY3" fmla="*/ 714375 h 714375"/>
                <a:gd name="connsiteX4" fmla="*/ 0 w 733425"/>
                <a:gd name="connsiteY4" fmla="*/ 0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25" h="714375">
                  <a:moveTo>
                    <a:pt x="0" y="0"/>
                  </a:moveTo>
                  <a:lnTo>
                    <a:pt x="733425" y="0"/>
                  </a:lnTo>
                  <a:lnTo>
                    <a:pt x="661506" y="611634"/>
                  </a:lnTo>
                  <a:lnTo>
                    <a:pt x="0" y="714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Заголовок 1"/>
            <p:cNvSpPr txBox="1">
              <a:spLocks/>
            </p:cNvSpPr>
            <p:nvPr/>
          </p:nvSpPr>
          <p:spPr bwMode="auto">
            <a:xfrm>
              <a:off x="628650" y="393700"/>
              <a:ext cx="636588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fld id="{454F10D6-B004-471D-BA27-94103026D35E}" type="slidenum">
                <a:rPr lang="ru-RU" sz="14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pPr eaLnBrk="1" hangingPunct="1"/>
                <a:t>4</a:t>
              </a:fld>
              <a:endParaRPr lang="ru-RU"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4" name="Picture 2" descr="C:\Users\designer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940" y="5733256"/>
            <a:ext cx="989708" cy="4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ей\Desktop\borovsk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085" y="1215852"/>
            <a:ext cx="2597627" cy="1618397"/>
          </a:xfrm>
          <a:prstGeom prst="rect">
            <a:avLst/>
          </a:prstGeom>
          <a:noFill/>
        </p:spPr>
      </p:pic>
      <p:pic>
        <p:nvPicPr>
          <p:cNvPr id="2" name="Picture 3" descr="C:\Users\Алексей\Desktop\borovsk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5290" y="984871"/>
            <a:ext cx="1822851" cy="1847194"/>
          </a:xfrm>
          <a:prstGeom prst="rect">
            <a:avLst/>
          </a:prstGeom>
          <a:noFill/>
        </p:spPr>
      </p:pic>
      <p:pic>
        <p:nvPicPr>
          <p:cNvPr id="5" name="Picture 4" descr="C:\Users\Алексей\Desktop\borovsk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6161" y="1055076"/>
            <a:ext cx="1778805" cy="1792637"/>
          </a:xfrm>
          <a:prstGeom prst="rect">
            <a:avLst/>
          </a:prstGeom>
          <a:noFill/>
        </p:spPr>
      </p:pic>
      <p:pic>
        <p:nvPicPr>
          <p:cNvPr id="1029" name="Picture 5" descr="C:\Users\Алексей\Desktop\borovsk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2154" y="4282951"/>
            <a:ext cx="1486376" cy="1504898"/>
          </a:xfrm>
          <a:prstGeom prst="rect">
            <a:avLst/>
          </a:prstGeom>
          <a:noFill/>
        </p:spPr>
      </p:pic>
      <p:pic>
        <p:nvPicPr>
          <p:cNvPr id="1030" name="Picture 6" descr="C:\Users\Алексей\Desktop\borovsk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25378" y="4505586"/>
            <a:ext cx="1451462" cy="1469549"/>
          </a:xfrm>
          <a:prstGeom prst="rect">
            <a:avLst/>
          </a:prstGeom>
          <a:noFill/>
        </p:spPr>
      </p:pic>
      <p:sp>
        <p:nvSpPr>
          <p:cNvPr id="32" name="Прямоугольник 44"/>
          <p:cNvSpPr>
            <a:spLocks noChangeArrowheads="1"/>
          </p:cNvSpPr>
          <p:nvPr/>
        </p:nvSpPr>
        <p:spPr bwMode="auto">
          <a:xfrm>
            <a:off x="6499214" y="3802948"/>
            <a:ext cx="24036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</a:rPr>
              <a:t>УКАЗАТЕЛЬ ТУР. ОБЪЕКТОВ БОРОВСКА И КАЛУЖСКОЙ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031" name="Picture 7" descr="C:\Users\Алексей\Desktop\borovsk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9252" y="4515901"/>
            <a:ext cx="3216851" cy="16203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190" y="605036"/>
            <a:ext cx="2185420" cy="9692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741" y="2274838"/>
            <a:ext cx="8912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СПАСИБО ЗА ВНИМАНИЕ</a:t>
            </a:r>
            <a:endParaRPr lang="ru-RU" sz="3600" b="1" dirty="0" smtClean="0"/>
          </a:p>
          <a:p>
            <a:pPr algn="ctr"/>
            <a:endParaRPr lang="ru-RU" sz="36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549684" y="5539864"/>
            <a:ext cx="806631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201</a:t>
            </a:r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4844" y="4973934"/>
            <a:ext cx="267130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Каргашин Алексей Игоревич</a:t>
            </a:r>
          </a:p>
          <a:p>
            <a:r>
              <a:rPr lang="ru-RU" sz="1600" dirty="0" smtClean="0"/>
              <a:t>ТИЦ «Калужский край»</a:t>
            </a:r>
          </a:p>
          <a:p>
            <a:r>
              <a:rPr lang="en-US" sz="1600" dirty="0" smtClean="0">
                <a:hlinkClick r:id="rId4"/>
              </a:rPr>
              <a:t>kargashin@adm.kaluga.ru</a:t>
            </a:r>
            <a:endParaRPr lang="en-US" sz="1600" dirty="0" smtClean="0"/>
          </a:p>
          <a:p>
            <a:r>
              <a:rPr lang="en-US" sz="1600" dirty="0" smtClean="0"/>
              <a:t>+7(910) 601 99 75</a:t>
            </a:r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4277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221</Words>
  <Application>Microsoft Office PowerPoint</Application>
  <PresentationFormat>Лист A4 (210x297 мм)</PresentationFormat>
  <Paragraphs>72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АРРКО</dc:creator>
  <cp:lastModifiedBy>Алексей</cp:lastModifiedBy>
  <cp:revision>48</cp:revision>
  <dcterms:created xsi:type="dcterms:W3CDTF">2013-01-30T07:53:14Z</dcterms:created>
  <dcterms:modified xsi:type="dcterms:W3CDTF">2014-05-20T13:03:30Z</dcterms:modified>
</cp:coreProperties>
</file>