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20"/>
  </p:notesMasterIdLst>
  <p:handoutMasterIdLst>
    <p:handoutMasterId r:id="rId21"/>
  </p:handoutMasterIdLst>
  <p:sldIdLst>
    <p:sldId id="265" r:id="rId5"/>
    <p:sldId id="291" r:id="rId6"/>
    <p:sldId id="302" r:id="rId7"/>
    <p:sldId id="312" r:id="rId8"/>
    <p:sldId id="309" r:id="rId9"/>
    <p:sldId id="313" r:id="rId10"/>
    <p:sldId id="300" r:id="rId11"/>
    <p:sldId id="292" r:id="rId12"/>
    <p:sldId id="301" r:id="rId13"/>
    <p:sldId id="306" r:id="rId14"/>
    <p:sldId id="303" r:id="rId15"/>
    <p:sldId id="304" r:id="rId16"/>
    <p:sldId id="290" r:id="rId17"/>
    <p:sldId id="274" r:id="rId18"/>
    <p:sldId id="30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pos="6816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BDA03"/>
    <a:srgbClr val="40BFD8"/>
    <a:srgbClr val="E7ED01"/>
    <a:srgbClr val="6DD8E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7" autoAdjust="0"/>
    <p:restoredTop sz="79619" autoAdjust="0"/>
  </p:normalViewPr>
  <p:slideViewPr>
    <p:cSldViewPr>
      <p:cViewPr>
        <p:scale>
          <a:sx n="70" d="100"/>
          <a:sy n="70" d="100"/>
        </p:scale>
        <p:origin x="66" y="-648"/>
      </p:cViewPr>
      <p:guideLst>
        <p:guide orient="horz" pos="2160"/>
        <p:guide pos="3840"/>
        <p:guide pos="6816"/>
        <p:guide pos="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2802" y="10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20EA5F0D-C1DC-412F-A146-DDB3A74B588F}" type="datetimeFigureOut">
              <a:rPr lang="ru-RU"/>
              <a:pPr/>
              <a:t>13.08.2014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7BAE14B8-3CC9-472D-9BC5-A84D80684DE2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A8CDE508-72C8-4AB5-AA9C-1584D31690E0}" type="datetimeFigureOut">
              <a:rPr lang="ru-RU" smtClean="0"/>
              <a:pPr/>
              <a:t>13.08.2014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7FB667E1-E601-4AAF-B95C-B25720D70A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737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475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ru-RU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931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2256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046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36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0466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0466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0466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0466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ru-RU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0466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10BBF-CEDB-43B8-BABB-E4AAD9730333}" type="datetimeFigureOut">
              <a:rPr lang="ru-RU" smtClean="0"/>
              <a:pPr/>
              <a:t>13.08.2014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1593-B38F-45B9-82ED-1CBAE681D3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13.08.2014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13.08.2014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13.08.2014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13.08.2014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ru-RU" smtClean="0"/>
              <a:pPr/>
              <a:t>13.08.2014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13.08.2014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13.08.2014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13.08.2014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13.08.2014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pPr/>
              <a:t>13.08.2014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83DDF-CA54-461A-A486-592D2374C532}" type="datetimeFigureOut">
              <a:rPr lang="ru-RU" smtClean="0"/>
              <a:pPr/>
              <a:t>13.08.2014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63" y="-23813"/>
            <a:ext cx="12192000" cy="6881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676400" y="2895600"/>
            <a:ext cx="86868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БЕЛГОРОДСКАЯ ОБЛАСТЬ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352800" y="5715000"/>
            <a:ext cx="5562600" cy="762000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Путеводитель | ИД "Мир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Белогорья</a:t>
            </a:r>
            <a:r>
              <a:rPr lang="arn-CL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”</a:t>
            </a:r>
            <a:endParaRPr lang="ru-RU" dirty="0" smtClean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arn-CL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arn-CL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www.belpressa.ru </a:t>
            </a:r>
            <a:endParaRPr lang="ru-RU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Рисунок 6" descr="airport48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218919">
            <a:off x="6150093" y="358894"/>
            <a:ext cx="914400" cy="9144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Рисунок 7" descr="apartment26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14800" y="1586914"/>
            <a:ext cx="1450200" cy="14502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7" name="Рисунок 16" descr="apartment26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74200" y="2120314"/>
            <a:ext cx="916800" cy="9168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8" name="Рисунок 17" descr="cottage26.png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4600" y="2348914"/>
            <a:ext cx="688200" cy="6882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" name="Рисунок 19" descr="forest26.png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62600" y="2046514"/>
            <a:ext cx="990600" cy="9906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Рисунок 21" descr="1.png"/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30000"/>
          </a:blip>
          <a:stretch>
            <a:fillRect/>
          </a:stretch>
        </p:blipFill>
        <p:spPr>
          <a:xfrm>
            <a:off x="8229600" y="1295400"/>
            <a:ext cx="1219200" cy="1741714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23" name="Рисунок 22" descr="2.png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30000"/>
          </a:blip>
          <a:stretch>
            <a:fillRect/>
          </a:stretch>
        </p:blipFill>
        <p:spPr>
          <a:xfrm>
            <a:off x="6477000" y="2046514"/>
            <a:ext cx="1754537" cy="990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24" name="Рисунок 23" descr="gerb_Belgorodskoy_oblast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0" y="4038600"/>
            <a:ext cx="1219200" cy="14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880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gift48.png"/>
          <p:cNvPicPr>
            <a:picLocks noChangeAspect="1"/>
          </p:cNvPicPr>
          <p:nvPr/>
        </p:nvPicPr>
        <p:blipFill>
          <a:blip r:embed="rId3" cstate="print">
            <a:lum bright="70000" contrast="20000"/>
          </a:blip>
          <a:stretch>
            <a:fillRect/>
          </a:stretch>
        </p:blipFill>
        <p:spPr>
          <a:xfrm>
            <a:off x="7315200" y="1752600"/>
            <a:ext cx="4724400" cy="47244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0" y="3810000"/>
            <a:ext cx="2438400" cy="2438400"/>
          </a:xfrm>
        </p:spPr>
        <p:txBody>
          <a:bodyPr>
            <a:noAutofit/>
          </a:bodyPr>
          <a:lstStyle/>
          <a:p>
            <a:pPr lvl="0" algn="ctr"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Товары для дома</a:t>
            </a:r>
            <a:endParaRPr lang="ru-RU" sz="1800" dirty="0" smtClean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ru-RU" sz="1400" dirty="0" err="1" smtClean="0">
                <a:latin typeface="Century Gothic" pitchFamily="34" charset="0"/>
              </a:rPr>
              <a:t>Веничный</a:t>
            </a:r>
            <a:r>
              <a:rPr lang="ru-RU" sz="1400" dirty="0" smtClean="0">
                <a:latin typeface="Century Gothic" pitchFamily="34" charset="0"/>
              </a:rPr>
              <a:t> промысел</a:t>
            </a:r>
          </a:p>
          <a:p>
            <a:r>
              <a:rPr lang="ru-RU" sz="1400" dirty="0" err="1" smtClean="0">
                <a:latin typeface="Century Gothic" pitchFamily="34" charset="0"/>
              </a:rPr>
              <a:t>Борисовская</a:t>
            </a:r>
            <a:r>
              <a:rPr lang="ru-RU" sz="1400" dirty="0" smtClean="0">
                <a:latin typeface="Century Gothic" pitchFamily="34" charset="0"/>
              </a:rPr>
              <a:t> керамика </a:t>
            </a:r>
          </a:p>
          <a:p>
            <a:r>
              <a:rPr lang="ru-RU" sz="1400" dirty="0" smtClean="0">
                <a:latin typeface="Century Gothic" pitchFamily="34" charset="0"/>
              </a:rPr>
              <a:t>Берестяная продукция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0" y="3733800"/>
            <a:ext cx="19812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Мастерская работа</a:t>
            </a:r>
            <a:endParaRPr lang="ru-RU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«Мастера Белогорья» - работы белгородских художников</a:t>
            </a: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>
              <a:latin typeface="Century Gothic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57200" y="1600200"/>
            <a:ext cx="2133600" cy="21336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743200" y="1600200"/>
            <a:ext cx="2133600" cy="213360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029200" y="1600200"/>
            <a:ext cx="2133600" cy="213360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7315200" y="1600200"/>
            <a:ext cx="2133600" cy="213360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9601200" y="1600200"/>
            <a:ext cx="2133600" cy="2133600"/>
          </a:xfrm>
          <a:prstGeom prst="ellipse">
            <a:avLst/>
          </a:prstGeom>
          <a:blipFill>
            <a:blip r:embed="rId8" cstate="print">
              <a:lum bright="-4000" contrast="10000"/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57200" y="3810000"/>
            <a:ext cx="20574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Сувенирная продукция с логотипом</a:t>
            </a:r>
            <a:endParaRPr lang="ru-RU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Штамповочные - магниты, футболки, ручки, календари, блокноты, ручки, </a:t>
            </a: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чашки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590800" y="3810000"/>
            <a:ext cx="24384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Продукты питания</a:t>
            </a:r>
            <a:endParaRPr lang="ru-RU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Century Gothic" pitchFamily="34" charset="0"/>
              </a:rPr>
              <a:t>Овощные консервы,  минеральная вода, квас, медовуха, пиво, кондитерские изделия.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err="1" smtClean="0">
                <a:latin typeface="Century Gothic" pitchFamily="34" charset="0"/>
              </a:rPr>
              <a:t>Валуйский</a:t>
            </a:r>
            <a:r>
              <a:rPr lang="ru-RU" sz="1400" dirty="0" smtClean="0">
                <a:latin typeface="Century Gothic" pitchFamily="34" charset="0"/>
              </a:rPr>
              <a:t> ликероводочный  завод: бальзам «</a:t>
            </a:r>
            <a:r>
              <a:rPr lang="ru-RU" sz="1400" dirty="0" err="1" smtClean="0">
                <a:latin typeface="Century Gothic" pitchFamily="34" charset="0"/>
              </a:rPr>
              <a:t>Валуйский</a:t>
            </a:r>
            <a:r>
              <a:rPr lang="ru-RU" sz="1400" dirty="0" smtClean="0">
                <a:latin typeface="Century Gothic" pitchFamily="34" charset="0"/>
              </a:rPr>
              <a:t>», водка «Белгородский герб», рябиновая настойка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601200" y="3733800"/>
            <a:ext cx="23622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Приятные мелочи</a:t>
            </a:r>
            <a:endParaRPr lang="ru-RU" dirty="0" smtClean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Century Gothic" pitchFamily="34" charset="0"/>
              </a:rPr>
              <a:t>В музей «Третье ратное поле  России» - изготавливают уникальные сувениры для посетителей.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err="1" smtClean="0">
                <a:latin typeface="Century Gothic" pitchFamily="34" charset="0"/>
              </a:rPr>
              <a:t>Старооскольская</a:t>
            </a:r>
            <a:r>
              <a:rPr lang="ru-RU" sz="1400" dirty="0" smtClean="0">
                <a:latin typeface="Century Gothic" pitchFamily="34" charset="0"/>
              </a:rPr>
              <a:t> глиняная игрушка 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0" y="0"/>
              <a:ext cx="12192000" cy="1066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14400" y="5334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Что привезти с </a:t>
            </a:r>
            <a:r>
              <a:rPr lang="ru-RU" sz="2400" b="1" dirty="0" err="1" smtClean="0">
                <a:solidFill>
                  <a:schemeClr val="bg1"/>
                </a:solidFill>
                <a:latin typeface="Century Gothic" pitchFamily="34" charset="0"/>
              </a:rPr>
              <a:t>Белгородчины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14534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cross32.png"/>
          <p:cNvPicPr>
            <a:picLocks noChangeAspect="1"/>
          </p:cNvPicPr>
          <p:nvPr/>
        </p:nvPicPr>
        <p:blipFill>
          <a:blip r:embed="rId3" cstate="print">
            <a:lum bright="70000" contrast="20000"/>
          </a:blip>
          <a:stretch>
            <a:fillRect/>
          </a:stretch>
        </p:blipFill>
        <p:spPr>
          <a:xfrm>
            <a:off x="7162800" y="1676400"/>
            <a:ext cx="4800600" cy="4800600"/>
          </a:xfrm>
          <a:prstGeom prst="rect">
            <a:avLst/>
          </a:prstGeom>
        </p:spPr>
      </p:pic>
      <p:sp>
        <p:nvSpPr>
          <p:cNvPr id="25" name="Объект 2"/>
          <p:cNvSpPr txBox="1">
            <a:spLocks/>
          </p:cNvSpPr>
          <p:nvPr/>
        </p:nvSpPr>
        <p:spPr>
          <a:xfrm>
            <a:off x="457200" y="3886200"/>
            <a:ext cx="2209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  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Чернянский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район</a:t>
            </a:r>
            <a:r>
              <a:rPr lang="ru-RU" sz="1400" dirty="0" smtClean="0">
                <a:latin typeface="Century Gothic" pitchFamily="34" charset="0"/>
              </a:rPr>
              <a:t>     </a:t>
            </a:r>
            <a:r>
              <a:rPr lang="ru-RU" sz="1400" dirty="0" err="1" smtClean="0">
                <a:latin typeface="Century Gothic" pitchFamily="34" charset="0"/>
              </a:rPr>
              <a:t>Холковский</a:t>
            </a:r>
            <a:r>
              <a:rPr lang="ru-RU" sz="1400" dirty="0" smtClean="0">
                <a:latin typeface="Century Gothic" pitchFamily="34" charset="0"/>
              </a:rPr>
              <a:t> пещерный монастырь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031671" y="3886200"/>
            <a:ext cx="2149929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с. Ракитное </a:t>
            </a:r>
            <a:endParaRPr lang="ru-RU" b="1" dirty="0" smtClean="0">
              <a:latin typeface="Century Gothic" pitchFamily="34" charset="0"/>
            </a:endParaRPr>
          </a:p>
          <a:p>
            <a:r>
              <a:rPr lang="ru-RU" sz="1400" dirty="0" smtClean="0">
                <a:latin typeface="Century Gothic" pitchFamily="34" charset="0"/>
              </a:rPr>
              <a:t>Свято-Никольский храм</a:t>
            </a:r>
          </a:p>
          <a:p>
            <a:pPr marL="27432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5181600" y="3886200"/>
            <a:ext cx="22860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с. Борисовка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</a:t>
            </a:r>
            <a:endParaRPr lang="ru-RU" sz="1400" dirty="0" smtClean="0">
              <a:latin typeface="Century Gothic" pitchFamily="34" charset="0"/>
            </a:endParaRPr>
          </a:p>
          <a:p>
            <a:r>
              <a:rPr lang="ru-RU" sz="1400" dirty="0" smtClean="0">
                <a:latin typeface="Century Gothic" pitchFamily="34" charset="0"/>
              </a:rPr>
              <a:t>Михайловский храм</a:t>
            </a:r>
          </a:p>
          <a:p>
            <a:pPr marL="27432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7467600" y="3886200"/>
            <a:ext cx="2057400" cy="1899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г. Грайворон</a:t>
            </a:r>
            <a:endParaRPr lang="ru-RU" b="1" dirty="0" smtClean="0">
              <a:latin typeface="Century Gothic" pitchFamily="34" charset="0"/>
            </a:endParaRPr>
          </a:p>
          <a:p>
            <a:r>
              <a:rPr lang="ru-RU" sz="1400" dirty="0" smtClean="0">
                <a:latin typeface="Century Gothic" pitchFamily="34" charset="0"/>
              </a:rPr>
              <a:t>Духовно-просветительский центр во имя святителя </a:t>
            </a:r>
            <a:r>
              <a:rPr lang="ru-RU" sz="1400" dirty="0" err="1" smtClean="0">
                <a:latin typeface="Century Gothic" pitchFamily="34" charset="0"/>
              </a:rPr>
              <a:t>Иосафа</a:t>
            </a:r>
            <a:endParaRPr lang="ru-RU" sz="1400" dirty="0" smtClean="0">
              <a:latin typeface="Century Gothic" pitchFamily="34" charset="0"/>
            </a:endParaRP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9644743" y="3886200"/>
            <a:ext cx="2242457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пос. Прохоровка</a:t>
            </a:r>
            <a:endParaRPr lang="ru-RU" b="1" dirty="0" smtClean="0">
              <a:latin typeface="Century Gothic" pitchFamily="34" charset="0"/>
            </a:endParaRPr>
          </a:p>
          <a:p>
            <a:r>
              <a:rPr lang="ru-RU" sz="1400" dirty="0" smtClean="0">
                <a:latin typeface="Century Gothic" pitchFamily="34" charset="0"/>
              </a:rPr>
              <a:t>Храм святых Апостолов Петра и Павла</a:t>
            </a: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457200" y="1600200"/>
            <a:ext cx="2133600" cy="21336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2743200" y="1600200"/>
            <a:ext cx="2133600" cy="213360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029200" y="1600200"/>
            <a:ext cx="2133600" cy="213360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7315200" y="1600200"/>
            <a:ext cx="2133600" cy="213360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9601200" y="1600200"/>
            <a:ext cx="2133600" cy="2133600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0"/>
              <a:ext cx="12192000" cy="1066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14400" y="533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Паломнические поездки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14534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leaf.pn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7162800" y="1219200"/>
            <a:ext cx="4876800" cy="48768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00" y="1524000"/>
            <a:ext cx="46482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«Лето красное» </a:t>
            </a: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Международный фольклорный</a:t>
            </a: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«Маланья»</a:t>
            </a: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Фестиваль народности и исторических реконструкций</a:t>
            </a: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«Третье ратное поле России» </a:t>
            </a: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Праздник на </a:t>
            </a:r>
            <a:r>
              <a:rPr lang="ru-RU" sz="1400" dirty="0" err="1" smtClean="0">
                <a:latin typeface="Century Gothic" pitchFamily="34" charset="0"/>
              </a:rPr>
              <a:t>Прохороском</a:t>
            </a:r>
            <a:r>
              <a:rPr lang="ru-RU" sz="1400" dirty="0" smtClean="0">
                <a:latin typeface="Century Gothic" pitchFamily="34" charset="0"/>
              </a:rPr>
              <a:t> поле</a:t>
            </a: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«Белгородская слобода» </a:t>
            </a: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Международный фестиваль-ярмарка славянской культуры </a:t>
            </a:r>
          </a:p>
          <a:p>
            <a:pPr>
              <a:buNone/>
            </a:pPr>
            <a:endParaRPr lang="ru-RU" sz="1400" dirty="0">
              <a:latin typeface="Century Gothic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81000" y="5257800"/>
            <a:ext cx="1295400" cy="12954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04800" y="1143000"/>
            <a:ext cx="1295400" cy="129540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04800" y="3886200"/>
            <a:ext cx="1295400" cy="129540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04800" y="2514600"/>
            <a:ext cx="1295400" cy="129540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248400" y="5257800"/>
            <a:ext cx="1295400" cy="1295400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172200" y="1143000"/>
            <a:ext cx="1295400" cy="1295400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172200" y="3886200"/>
            <a:ext cx="1295400" cy="1295400"/>
          </a:xfrm>
          <a:prstGeom prst="ellipse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172200" y="2514600"/>
            <a:ext cx="1295400" cy="1295400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772400" y="1524000"/>
            <a:ext cx="4114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«Яблочные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осенины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» 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Фестиваль-ярмарка </a:t>
            </a: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Хотмыжская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осень» </a:t>
            </a: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Международный фестиваль славянской культуры</a:t>
            </a: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«Белгородская забава»</a:t>
            </a: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Международный фестиваль театров кукол</a:t>
            </a: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«Актёры России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-  Михаилу Щепкину»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Всероссийский театральный фестиваль</a:t>
            </a:r>
          </a:p>
          <a:p>
            <a:endParaRPr lang="ru-RU" sz="1400" dirty="0">
              <a:latin typeface="Century Gothic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0"/>
              <a:ext cx="12192000" cy="1066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14400" y="5334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Календарь фестивалей и праздников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14534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полоса путеводитель БИ_Страница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01016">
            <a:off x="5984673" y="1493244"/>
            <a:ext cx="3202167" cy="4193406"/>
          </a:xfrm>
          <a:prstGeom prst="rect">
            <a:avLst/>
          </a:prstGeom>
        </p:spPr>
      </p:pic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24033">
            <a:off x="8212176" y="1251591"/>
            <a:ext cx="3290256" cy="46373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Группа 21"/>
          <p:cNvGrpSpPr/>
          <p:nvPr/>
        </p:nvGrpSpPr>
        <p:grpSpPr>
          <a:xfrm>
            <a:off x="609600" y="1905000"/>
            <a:ext cx="3179991" cy="4343400"/>
            <a:chOff x="609600" y="1600200"/>
            <a:chExt cx="2819400" cy="3810000"/>
          </a:xfrm>
        </p:grpSpPr>
        <p:pic>
          <p:nvPicPr>
            <p:cNvPr id="16" name="Рисунок 15" descr="IMG_686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3657600"/>
              <a:ext cx="2790161" cy="1752600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  <p:pic>
          <p:nvPicPr>
            <p:cNvPr id="18" name="Рисунок 17" descr="IMG_6919с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1600200"/>
              <a:ext cx="2819400" cy="1958779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 rot="21142150">
            <a:off x="8018130" y="3060340"/>
            <a:ext cx="3816145" cy="2807869"/>
            <a:chOff x="1524217" y="152400"/>
            <a:chExt cx="9906652" cy="6858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7" name="Рисунок 6" descr="Статья В. Кумейко_Страница_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4217" y="152400"/>
              <a:ext cx="4952783" cy="6858000"/>
            </a:xfrm>
            <a:prstGeom prst="rect">
              <a:avLst/>
            </a:prstGeom>
          </p:spPr>
        </p:pic>
        <p:pic>
          <p:nvPicPr>
            <p:cNvPr id="8" name="Рисунок 7" descr="Статья В. Кумейко_Страница_2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77000" y="152400"/>
              <a:ext cx="4953869" cy="685800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0" y="0"/>
              <a:ext cx="12192000" cy="1066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3400" y="1444823"/>
            <a:ext cx="3696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Презентация путеводителя  27.03.2013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6" name="Название 1"/>
          <p:cNvSpPr txBox="1">
            <a:spLocks/>
          </p:cNvSpPr>
          <p:nvPr/>
        </p:nvSpPr>
        <p:spPr>
          <a:xfrm>
            <a:off x="685800" y="381000"/>
            <a:ext cx="4495800" cy="6238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Медиа</a:t>
            </a: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 - сопровождение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677400" y="6553200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n-CL" sz="1400" dirty="0" smtClean="0">
                <a:solidFill>
                  <a:schemeClr val="bg1"/>
                </a:solidFill>
                <a:latin typeface="Century Gothic" pitchFamily="34" charset="0"/>
              </a:rPr>
              <a:t>www.belpressa.ru</a:t>
            </a:r>
            <a:endParaRPr lang="ru-R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162800" y="60960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Публикации статей в газете «Смена», «Белгородские известия» и  журнал «</a:t>
            </a:r>
            <a:r>
              <a:rPr lang="ru-RU" sz="1400" b="1" dirty="0" err="1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ОнОнас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423862" y="6172200"/>
            <a:ext cx="1824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Рекламный макет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4" name="Рисунок 13" descr="Реклама путеводитель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083863">
            <a:off x="4275381" y="2596386"/>
            <a:ext cx="2363949" cy="3343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6586598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315200" y="5181600"/>
            <a:ext cx="4419600" cy="200054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itchFamily="34" charset="0"/>
              </a:rPr>
              <a:t>Владимир Бабич, Сергей Егоров, Михаил Малыхин, Валерий </a:t>
            </a:r>
            <a:r>
              <a:rPr lang="ru-RU" sz="1400" dirty="0" err="1">
                <a:latin typeface="Century Gothic" pitchFamily="34" charset="0"/>
              </a:rPr>
              <a:t>Морев</a:t>
            </a:r>
            <a:r>
              <a:rPr lang="ru-RU" sz="1400" dirty="0">
                <a:latin typeface="Century Gothic" pitchFamily="34" charset="0"/>
              </a:rPr>
              <a:t>, Вадим Москалёв, Ольга </a:t>
            </a:r>
            <a:r>
              <a:rPr lang="ru-RU" sz="1400" dirty="0" err="1">
                <a:latin typeface="Century Gothic" pitchFamily="34" charset="0"/>
              </a:rPr>
              <a:t>Муштаева</a:t>
            </a:r>
            <a:r>
              <a:rPr lang="ru-RU" sz="1400" dirty="0">
                <a:latin typeface="Century Gothic" pitchFamily="34" charset="0"/>
              </a:rPr>
              <a:t>,  Алёна Рогожа, Дмитрий Романенко, Алексей </a:t>
            </a:r>
            <a:r>
              <a:rPr lang="ru-RU" sz="1400" dirty="0" err="1">
                <a:latin typeface="Century Gothic" pitchFamily="34" charset="0"/>
              </a:rPr>
              <a:t>Севриков</a:t>
            </a:r>
            <a:r>
              <a:rPr lang="ru-RU" sz="1400" dirty="0">
                <a:latin typeface="Century Gothic" pitchFamily="34" charset="0"/>
              </a:rPr>
              <a:t>, Алексей </a:t>
            </a:r>
            <a:r>
              <a:rPr lang="ru-RU" sz="1400" dirty="0" err="1">
                <a:latin typeface="Century Gothic" pitchFamily="34" charset="0"/>
              </a:rPr>
              <a:t>Стопичев</a:t>
            </a:r>
            <a:r>
              <a:rPr lang="ru-RU" sz="1400" dirty="0">
                <a:latin typeface="Century Gothic" pitchFamily="34" charset="0"/>
              </a:rPr>
              <a:t>, Владимир Юрченко, Николай Ярцев</a:t>
            </a:r>
          </a:p>
          <a:p>
            <a:r>
              <a:rPr lang="ru-RU" dirty="0">
                <a:latin typeface="Century Gothic" pitchFamily="34" charset="0"/>
              </a:rPr>
              <a:t/>
            </a:r>
            <a:br>
              <a:rPr lang="ru-RU" dirty="0">
                <a:latin typeface="Century Gothic" pitchFamily="34" charset="0"/>
              </a:rPr>
            </a:br>
            <a:endParaRPr lang="ru-RU" dirty="0">
              <a:latin typeface="Century Gothic" pitchFamily="34" charset="0"/>
            </a:endParaRPr>
          </a:p>
          <a:p>
            <a:pPr algn="ctr"/>
            <a:endParaRPr lang="ru-RU" dirty="0">
              <a:latin typeface="Century Gothic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0" y="0"/>
              <a:ext cx="12192000" cy="1066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6" name="Объект 2"/>
          <p:cNvSpPr txBox="1">
            <a:spLocks/>
          </p:cNvSpPr>
          <p:nvPr/>
        </p:nvSpPr>
        <p:spPr>
          <a:xfrm>
            <a:off x="804876" y="3839856"/>
            <a:ext cx="3081324" cy="23323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Сергей Антонов, Владимир Бабич, Сергей Егоров, Наталия Козлова, Вадим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Кумейко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, Ярослав Макаров, Ольга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Муштаева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, Светлана Непомнящая, Виктория Передерий, Елена Песчаная, Алексей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Севриков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, Алексей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Стопичев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, Евгений Филиппов, Олег Шевцов, Сергей Шевченко</a:t>
            </a:r>
          </a:p>
          <a:p>
            <a:pPr marL="4572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</a:b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3729" y="609600"/>
            <a:ext cx="25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_BodoniNova" pitchFamily="18" charset="-52"/>
              </a:rPr>
              <a:t>ИД «Мир Белогорья»</a:t>
            </a:r>
            <a:endParaRPr lang="ru-RU" dirty="0">
              <a:solidFill>
                <a:schemeClr val="bg1"/>
              </a:solidFill>
              <a:latin typeface="a_BodoniNova" pitchFamily="18" charset="-52"/>
            </a:endParaRPr>
          </a:p>
        </p:txBody>
      </p:sp>
      <p:pic>
        <p:nvPicPr>
          <p:cNvPr id="10" name="Рисунок 9" descr="brushpencil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7100" y="2743200"/>
            <a:ext cx="687156" cy="68715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1" name="Рисунок 10" descr="camera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7100" y="4191000"/>
            <a:ext cx="687156" cy="68715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303444" y="4906656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Фотоматериалы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39000" y="3464690"/>
            <a:ext cx="348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Дизайн рекламных макетов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838200" y="228600"/>
            <a:ext cx="6355080" cy="776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Над путеводителем работали: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5478" y="3763656"/>
            <a:ext cx="2776322" cy="11387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itchFamily="34" charset="0"/>
              </a:rPr>
              <a:t>      </a:t>
            </a:r>
            <a:r>
              <a:rPr lang="ru-RU" sz="1400" dirty="0" smtClean="0">
                <a:latin typeface="Century Gothic" pitchFamily="34" charset="0"/>
              </a:rPr>
              <a:t>Екатерина  </a:t>
            </a:r>
            <a:r>
              <a:rPr lang="ru-RU" sz="1400" dirty="0" err="1">
                <a:latin typeface="Century Gothic" pitchFamily="34" charset="0"/>
              </a:rPr>
              <a:t>Инченко</a:t>
            </a:r>
            <a:endParaRPr lang="ru-RU" sz="1400" dirty="0">
              <a:latin typeface="Century Gothic" pitchFamily="34" charset="0"/>
            </a:endParaRPr>
          </a:p>
          <a:p>
            <a:r>
              <a:rPr lang="ru-RU" dirty="0">
                <a:latin typeface="Century Gothic" pitchFamily="34" charset="0"/>
              </a:rPr>
              <a:t/>
            </a:r>
            <a:br>
              <a:rPr lang="ru-RU" dirty="0">
                <a:latin typeface="Century Gothic" pitchFamily="34" charset="0"/>
              </a:rPr>
            </a:br>
            <a:endParaRPr lang="ru-RU" dirty="0">
              <a:latin typeface="Century Gothic" pitchFamily="34" charset="0"/>
            </a:endParaRPr>
          </a:p>
          <a:p>
            <a:endParaRPr lang="ru-RU" dirty="0">
              <a:latin typeface="Century Gothic" pitchFamily="34" charset="0"/>
            </a:endParaRPr>
          </a:p>
        </p:txBody>
      </p:sp>
      <p:pic>
        <p:nvPicPr>
          <p:cNvPr id="12" name="Рисунок 11" descr="compose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86478" y="4191000"/>
            <a:ext cx="687156" cy="68715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5" name="Рисунок 14" descr="news.png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86478" y="2743200"/>
            <a:ext cx="687156" cy="68715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6" name="Рисунок 15" descr="profle.png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4400" y="1303644"/>
            <a:ext cx="687156" cy="68715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7" name="Рисунок 16" descr="profle.png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4400" y="2743200"/>
            <a:ext cx="687156" cy="68715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838200" y="1981200"/>
            <a:ext cx="1792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Руководитель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38200" y="3464690"/>
            <a:ext cx="2690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Авторский коллектив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10278" y="3464690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Дизайн и вёрстка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10278" y="4918324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Корректура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286000"/>
            <a:ext cx="1879529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Century Gothic" pitchFamily="34" charset="0"/>
              </a:rPr>
              <a:t>Олег </a:t>
            </a:r>
            <a:r>
              <a:rPr lang="ru-RU" sz="1400" dirty="0">
                <a:latin typeface="Century Gothic" pitchFamily="34" charset="0"/>
              </a:rPr>
              <a:t>Шевцов</a:t>
            </a:r>
          </a:p>
          <a:p>
            <a:pPr algn="ctr"/>
            <a:r>
              <a:rPr lang="ru-RU" sz="1400" dirty="0">
                <a:latin typeface="Century Gothic" pitchFamily="34" charset="0"/>
              </a:rPr>
              <a:t/>
            </a:r>
            <a:br>
              <a:rPr lang="ru-RU" sz="1400" dirty="0">
                <a:latin typeface="Century Gothic" pitchFamily="34" charset="0"/>
              </a:rPr>
            </a:br>
            <a:endParaRPr lang="ru-RU" sz="1400" dirty="0">
              <a:latin typeface="Century Gothic" pitchFamily="34" charset="0"/>
            </a:endParaRPr>
          </a:p>
          <a:p>
            <a:pPr algn="ctr"/>
            <a:endParaRPr lang="ru-RU" sz="1400" dirty="0">
              <a:latin typeface="Century Gothic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677400" y="6553200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n-CL" sz="1400" dirty="0" smtClean="0">
                <a:solidFill>
                  <a:schemeClr val="bg1"/>
                </a:solidFill>
                <a:latin typeface="Century Gothic" pitchFamily="34" charset="0"/>
              </a:rPr>
              <a:t>www.belpressa.ru</a:t>
            </a:r>
            <a:endParaRPr lang="ru-RU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4310278" y="5181600"/>
            <a:ext cx="2776322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 Gothic" pitchFamily="34" charset="0"/>
              </a:rPr>
              <a:t>Ирина </a:t>
            </a:r>
            <a:r>
              <a:rPr lang="ru-RU" sz="1400" dirty="0" err="1" smtClean="0">
                <a:latin typeface="Century Gothic" pitchFamily="34" charset="0"/>
              </a:rPr>
              <a:t>Камышанова</a:t>
            </a:r>
            <a:r>
              <a:rPr lang="ru-RU" sz="1400" dirty="0" smtClean="0">
                <a:latin typeface="Century Gothic" pitchFamily="34" charset="0"/>
              </a:rPr>
              <a:t>, </a:t>
            </a:r>
          </a:p>
          <a:p>
            <a:r>
              <a:rPr lang="ru-RU" sz="1400" dirty="0" smtClean="0">
                <a:latin typeface="Century Gothic" pitchFamily="34" charset="0"/>
              </a:rPr>
              <a:t>Елена Петухова </a:t>
            </a:r>
            <a:r>
              <a:rPr lang="ru-RU" dirty="0">
                <a:latin typeface="Century Gothic" pitchFamily="34" charset="0"/>
              </a:rPr>
              <a:t/>
            </a:r>
            <a:br>
              <a:rPr lang="ru-RU" dirty="0">
                <a:latin typeface="Century Gothic" pitchFamily="34" charset="0"/>
              </a:rPr>
            </a:br>
            <a:endParaRPr lang="ru-RU" dirty="0">
              <a:latin typeface="Century Gothic" pitchFamily="34" charset="0"/>
            </a:endParaRPr>
          </a:p>
          <a:p>
            <a:endParaRPr lang="ru-RU" dirty="0">
              <a:latin typeface="Century Gothic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39000" y="3810000"/>
            <a:ext cx="2776322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 Gothic" pitchFamily="34" charset="0"/>
              </a:rPr>
              <a:t>Екатерина Касаткина </a:t>
            </a:r>
            <a:r>
              <a:rPr lang="ru-RU" dirty="0">
                <a:latin typeface="Century Gothic" pitchFamily="34" charset="0"/>
              </a:rPr>
              <a:t/>
            </a:r>
            <a:br>
              <a:rPr lang="ru-RU" dirty="0">
                <a:latin typeface="Century Gothic" pitchFamily="34" charset="0"/>
              </a:rPr>
            </a:br>
            <a:endParaRPr lang="ru-RU" dirty="0">
              <a:latin typeface="Century Gothic" pitchFamily="34" charset="0"/>
            </a:endParaRPr>
          </a:p>
          <a:p>
            <a:endParaRPr lang="ru-RU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81738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5" name="Название 1"/>
          <p:cNvSpPr txBox="1">
            <a:spLocks/>
          </p:cNvSpPr>
          <p:nvPr/>
        </p:nvSpPr>
        <p:spPr>
          <a:xfrm>
            <a:off x="457200" y="2971800"/>
            <a:ext cx="9829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b="1" noProof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СПАСИБО ЗА ВНИМАНИЕ!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Подзаголовок 3"/>
          <p:cNvSpPr txBox="1">
            <a:spLocks/>
          </p:cNvSpPr>
          <p:nvPr/>
        </p:nvSpPr>
        <p:spPr>
          <a:xfrm>
            <a:off x="457200" y="4114800"/>
            <a:ext cx="5562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rPr>
              <a:t>Путеводитель | ИД "Мир Белогорья</a:t>
            </a:r>
            <a:r>
              <a:rPr kumimoji="0" lang="arn-C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rPr>
              <a:t>”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kumimoji="0" lang="arn-C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rPr>
              <a:t> www.belpressa.ru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0" y="0"/>
              <a:ext cx="12192000" cy="1066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66800" y="5334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Тактико-технические характеристики: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524000" y="2971800"/>
            <a:ext cx="525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Формат:</a:t>
            </a:r>
            <a:r>
              <a:rPr lang="ru-RU" b="1" dirty="0" smtClean="0">
                <a:latin typeface="Century Gothic" pitchFamily="34" charset="0"/>
              </a:rPr>
              <a:t> </a:t>
            </a:r>
            <a:r>
              <a:rPr lang="ru-RU" dirty="0" smtClean="0">
                <a:latin typeface="Century Gothic" pitchFamily="34" charset="0"/>
              </a:rPr>
              <a:t>А5</a:t>
            </a:r>
            <a:endParaRPr lang="ru-RU" dirty="0" smtClean="0">
              <a:latin typeface="Century Gothic" pitchFamily="34" charset="0"/>
            </a:endParaRPr>
          </a:p>
          <a:p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Полноцветная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печать</a:t>
            </a:r>
            <a:endParaRPr lang="ru-RU" dirty="0" smtClean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Страниц: </a:t>
            </a:r>
            <a:r>
              <a:rPr lang="ru-RU" dirty="0" smtClean="0">
                <a:latin typeface="Century Gothic" pitchFamily="34" charset="0"/>
              </a:rPr>
              <a:t>200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Тираж: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dirty="0" smtClean="0">
                <a:latin typeface="Century Gothic" pitchFamily="34" charset="0"/>
              </a:rPr>
              <a:t>3 000 </a:t>
            </a:r>
            <a:r>
              <a:rPr lang="ru-RU" dirty="0" err="1" smtClean="0">
                <a:latin typeface="Century Gothic" pitchFamily="34" charset="0"/>
              </a:rPr>
              <a:t>экземпмляров</a:t>
            </a:r>
            <a:endParaRPr lang="ru-RU" dirty="0" smtClean="0">
              <a:latin typeface="Century Gothic" pitchFamily="34" charset="0"/>
            </a:endParaRPr>
          </a:p>
          <a:p>
            <a:endParaRPr lang="ru-RU" dirty="0" smtClean="0">
              <a:latin typeface="Century Gothic" pitchFamily="34" charset="0"/>
            </a:endParaRPr>
          </a:p>
          <a:p>
            <a:endParaRPr lang="ru-RU" dirty="0" smtClean="0">
              <a:latin typeface="Century Gothic" pitchFamily="34" charset="0"/>
            </a:endParaRPr>
          </a:p>
          <a:p>
            <a:endParaRPr lang="ru-RU" dirty="0" smtClean="0">
              <a:latin typeface="Century Gothic" pitchFamily="34" charset="0"/>
            </a:endParaRPr>
          </a:p>
          <a:p>
            <a:pPr>
              <a:buNone/>
            </a:pPr>
            <a:endParaRPr lang="ru-RU" dirty="0" smtClean="0">
              <a:latin typeface="Century Gothic" pitchFamily="34" charset="0"/>
            </a:endParaRPr>
          </a:p>
        </p:txBody>
      </p:sp>
      <p:pic>
        <p:nvPicPr>
          <p:cNvPr id="27" name="Рисунок 26" descr="Безымянный-1.pn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 rot="475541">
            <a:off x="4817528" y="1175156"/>
            <a:ext cx="5235782" cy="5029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9345536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одержимое 20"/>
          <p:cNvSpPr>
            <a:spLocks noGrp="1"/>
          </p:cNvSpPr>
          <p:nvPr>
            <p:ph idx="1"/>
          </p:nvPr>
        </p:nvSpPr>
        <p:spPr>
          <a:xfrm>
            <a:off x="2438400" y="1828800"/>
            <a:ext cx="7848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жителей и гостей региона, планирующих поездку выходного дня;</a:t>
            </a: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родителей, которые хотят организовать детский отдых;</a:t>
            </a: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сторонников здорового образа жизни (информация о рыболовецких хозяйствах, </a:t>
            </a: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ледовых аренах, бассейнах, спортивных залах и т.д.);</a:t>
            </a: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активистов велосипедного движения;</a:t>
            </a: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любителей сельского отдыха (информация о сельских усадьбах и т.д.);</a:t>
            </a: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православных верующих (информация паломнических поездках). </a:t>
            </a:r>
          </a:p>
          <a:p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0" y="0"/>
              <a:ext cx="12192000" cy="1066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524000" y="5334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Целевая аудитория: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524000" y="1295400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Путеводитель содержит разделы, ориентированные на: </a:t>
            </a:r>
          </a:p>
        </p:txBody>
      </p:sp>
      <p:pic>
        <p:nvPicPr>
          <p:cNvPr id="35" name="Рисунок 34" descr="cross32.png"/>
          <p:cNvPicPr>
            <a:picLocks noChangeAspect="1"/>
          </p:cNvPicPr>
          <p:nvPr/>
        </p:nvPicPr>
        <p:blipFill>
          <a:blip r:embed="rId3" cstate="print">
            <a:lum bright="40000" contrast="-40000"/>
          </a:blip>
          <a:stretch>
            <a:fillRect/>
          </a:stretch>
        </p:blipFill>
        <p:spPr>
          <a:xfrm>
            <a:off x="1655600" y="5715000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37" name="Рисунок 36" descr="log.png"/>
          <p:cNvPicPr>
            <a:picLocks noChangeAspect="1"/>
          </p:cNvPicPr>
          <p:nvPr/>
        </p:nvPicPr>
        <p:blipFill>
          <a:blip r:embed="rId4" cstate="print">
            <a:lum bright="40000" contrast="-40000"/>
          </a:blip>
          <a:stretch>
            <a:fillRect/>
          </a:stretch>
        </p:blipFill>
        <p:spPr>
          <a:xfrm>
            <a:off x="1693700" y="4953000"/>
            <a:ext cx="533400" cy="5334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38" name="Рисунок 37" descr="toilet26.png"/>
          <p:cNvPicPr>
            <a:picLocks noChangeAspect="1"/>
          </p:cNvPicPr>
          <p:nvPr/>
        </p:nvPicPr>
        <p:blipFill>
          <a:blip r:embed="rId5" cstate="print">
            <a:lum bright="40000" contrast="-40000"/>
          </a:blip>
          <a:stretch>
            <a:fillRect/>
          </a:stretch>
        </p:blipFill>
        <p:spPr>
          <a:xfrm>
            <a:off x="1676400" y="1828800"/>
            <a:ext cx="535800" cy="5358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40" name="Рисунок 39" descr="stroller48.png"/>
          <p:cNvPicPr>
            <a:picLocks noChangeAspect="1"/>
          </p:cNvPicPr>
          <p:nvPr/>
        </p:nvPicPr>
        <p:blipFill>
          <a:blip r:embed="rId6" cstate="print">
            <a:lum bright="40000" contrast="-40000"/>
          </a:blip>
          <a:stretch>
            <a:fillRect/>
          </a:stretch>
        </p:blipFill>
        <p:spPr>
          <a:xfrm>
            <a:off x="1600200" y="2497300"/>
            <a:ext cx="626900" cy="6269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41" name="Рисунок 40" descr="вело.png"/>
          <p:cNvPicPr>
            <a:picLocks noChangeAspect="1"/>
          </p:cNvPicPr>
          <p:nvPr/>
        </p:nvPicPr>
        <p:blipFill>
          <a:blip r:embed="rId7" cstate="print">
            <a:lum bright="40000" contrast="-40000"/>
          </a:blip>
          <a:stretch>
            <a:fillRect/>
          </a:stretch>
        </p:blipFill>
        <p:spPr>
          <a:xfrm>
            <a:off x="1639500" y="4191000"/>
            <a:ext cx="641801" cy="5334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42" name="Рисунок 41" descr="спр.png"/>
          <p:cNvPicPr>
            <a:picLocks noChangeAspect="1"/>
          </p:cNvPicPr>
          <p:nvPr/>
        </p:nvPicPr>
        <p:blipFill>
          <a:blip r:embed="rId8" cstate="print">
            <a:lum bright="40000" contrast="-40000"/>
          </a:blip>
          <a:stretch>
            <a:fillRect/>
          </a:stretch>
        </p:blipFill>
        <p:spPr>
          <a:xfrm>
            <a:off x="1676400" y="3453382"/>
            <a:ext cx="509018" cy="509018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51114534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77000" y="1752600"/>
            <a:ext cx="4495800" cy="4572000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Century Gothic" pitchFamily="34" charset="0"/>
              </a:rPr>
              <a:t>Потребитель  может</a:t>
            </a:r>
            <a:r>
              <a:rPr lang="ru-RU" sz="1400" b="1" dirty="0" smtClean="0">
                <a:latin typeface="Century Gothic" pitchFamily="34" charset="0"/>
              </a:rPr>
              <a:t> самостоятельно </a:t>
            </a:r>
            <a:r>
              <a:rPr lang="ru-RU" sz="1400" dirty="0" smtClean="0">
                <a:latin typeface="Century Gothic" pitchFamily="34" charset="0"/>
              </a:rPr>
              <a:t>спланировать маршрут, учитывая расписание внутриобластного транспорта, время работы музеев, стоимость услуг объектов размещения и так далее.</a:t>
            </a:r>
          </a:p>
          <a:p>
            <a:r>
              <a:rPr lang="ru-RU" sz="1400" dirty="0" smtClean="0">
                <a:latin typeface="Century Gothic" pitchFamily="34" charset="0"/>
              </a:rPr>
              <a:t>Каждый раздел – своего рода популярный справочник по муниципальному образованию: </a:t>
            </a:r>
          </a:p>
          <a:p>
            <a:pPr lvl="0"/>
            <a:r>
              <a:rPr lang="ru-RU" sz="1400" dirty="0" smtClean="0">
                <a:latin typeface="Century Gothic" pitchFamily="34" charset="0"/>
              </a:rPr>
              <a:t>подробная карта и ориентиры на местности;</a:t>
            </a:r>
          </a:p>
          <a:p>
            <a:pPr lvl="0"/>
            <a:r>
              <a:rPr lang="ru-RU" sz="1400" dirty="0" smtClean="0">
                <a:latin typeface="Century Gothic" pitchFamily="34" charset="0"/>
              </a:rPr>
              <a:t>время работы музеев;</a:t>
            </a:r>
          </a:p>
          <a:p>
            <a:pPr lvl="0"/>
            <a:r>
              <a:rPr lang="ru-RU" sz="1400" dirty="0" smtClean="0">
                <a:latin typeface="Century Gothic" pitchFamily="34" charset="0"/>
              </a:rPr>
              <a:t>расписание общественного транспорта;</a:t>
            </a:r>
          </a:p>
          <a:p>
            <a:pPr lvl="0"/>
            <a:r>
              <a:rPr lang="ru-RU" sz="1400" dirty="0" smtClean="0">
                <a:latin typeface="Century Gothic" pitchFamily="34" charset="0"/>
              </a:rPr>
              <a:t>полезные адреса и телефоны;</a:t>
            </a:r>
          </a:p>
          <a:p>
            <a:pPr lvl="0"/>
            <a:r>
              <a:rPr lang="ru-RU" sz="1400" dirty="0" smtClean="0">
                <a:latin typeface="Century Gothic" pitchFamily="34" charset="0"/>
              </a:rPr>
              <a:t>описание достопримечательностей;</a:t>
            </a:r>
          </a:p>
          <a:p>
            <a:pPr lvl="0"/>
            <a:r>
              <a:rPr lang="ru-RU" sz="1400" dirty="0" smtClean="0">
                <a:latin typeface="Century Gothic" pitchFamily="34" charset="0"/>
              </a:rPr>
              <a:t>рейтинг объектов размещения.</a:t>
            </a:r>
          </a:p>
          <a:p>
            <a:endParaRPr lang="ru-RU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066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66800" y="533400"/>
            <a:ext cx="1043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Конкурентное преимущество – </a:t>
            </a:r>
            <a:r>
              <a:rPr lang="ru-RU" sz="2400" b="1" dirty="0" err="1" smtClean="0">
                <a:solidFill>
                  <a:schemeClr val="bg1"/>
                </a:solidFill>
                <a:latin typeface="Century Gothic" pitchFamily="34" charset="0"/>
              </a:rPr>
              <a:t>клиентоориентированность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143000" y="3048000"/>
            <a:ext cx="1600200" cy="1600200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143000" y="1295400"/>
            <a:ext cx="1600200" cy="16002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143000" y="4800600"/>
            <a:ext cx="1600200" cy="1600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819400" y="3581400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Карты  и ориентиры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19400" y="5334000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Достопримечательности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19400" y="1840468"/>
            <a:ext cx="2295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Полезные адреса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066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38200" y="533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Конкурентное преимущество – утилитарный характер</a:t>
            </a:r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600201"/>
            <a:ext cx="10591800" cy="44196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9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Это НЕ краеведческая</a:t>
            </a:r>
          </a:p>
          <a:p>
            <a:pPr algn="ctr">
              <a:buNone/>
            </a:pPr>
            <a:r>
              <a:rPr lang="ru-RU" sz="39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литература:</a:t>
            </a:r>
          </a:p>
          <a:p>
            <a:pPr algn="ctr">
              <a:buNone/>
            </a:pPr>
            <a:endParaRPr lang="ru-RU" sz="3900" b="1" dirty="0" smtClean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  <a:p>
            <a:pPr algn="ctr">
              <a:buNone/>
            </a:pPr>
            <a:r>
              <a:rPr lang="ru-RU" sz="1800" dirty="0" smtClean="0">
                <a:latin typeface="Century Gothic" pitchFamily="34" charset="0"/>
              </a:rPr>
              <a:t>вместо длинных описаний – сжатая и полезная информация </a:t>
            </a:r>
          </a:p>
          <a:p>
            <a:pPr algn="ctr">
              <a:buNone/>
            </a:pPr>
            <a:r>
              <a:rPr lang="ru-RU" sz="1800" dirty="0" smtClean="0">
                <a:latin typeface="Century Gothic" pitchFamily="34" charset="0"/>
              </a:rPr>
              <a:t>в увлекательной форме.</a:t>
            </a:r>
          </a:p>
          <a:p>
            <a:pPr algn="ctr">
              <a:buNone/>
            </a:pPr>
            <a:endParaRPr lang="ru-RU" sz="1800" dirty="0" smtClean="0">
              <a:latin typeface="Century Gothic" pitchFamily="34" charset="0"/>
            </a:endParaRPr>
          </a:p>
          <a:p>
            <a:pPr algn="ctr">
              <a:buNone/>
            </a:pPr>
            <a:endParaRPr lang="ru-RU" sz="1800" dirty="0" smtClean="0">
              <a:latin typeface="Century Gothic" pitchFamily="34" charset="0"/>
            </a:endParaRPr>
          </a:p>
          <a:p>
            <a:pPr algn="ctr">
              <a:buNone/>
            </a:pPr>
            <a:r>
              <a:rPr lang="ru-RU" sz="39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Это НЕ тяжёлый </a:t>
            </a:r>
          </a:p>
          <a:p>
            <a:pPr algn="ctr">
              <a:buNone/>
            </a:pPr>
            <a:r>
              <a:rPr lang="ru-RU" sz="39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подарочный фотоальбом, </a:t>
            </a:r>
          </a:p>
          <a:p>
            <a:pPr algn="ctr">
              <a:buNone/>
            </a:pPr>
            <a:endParaRPr lang="ru-RU" sz="3900" b="1" dirty="0" smtClean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  <a:p>
            <a:pPr algn="ctr">
              <a:buNone/>
            </a:pPr>
            <a:r>
              <a:rPr lang="ru-RU" sz="1800" dirty="0" smtClean="0">
                <a:latin typeface="Century Gothic" pitchFamily="34" charset="0"/>
              </a:rPr>
              <a:t>а удобный и эстетичный справочник, </a:t>
            </a:r>
          </a:p>
          <a:p>
            <a:pPr algn="ctr">
              <a:buNone/>
            </a:pPr>
            <a:r>
              <a:rPr lang="ru-RU" sz="1800" dirty="0" smtClean="0">
                <a:latin typeface="Century Gothic" pitchFamily="34" charset="0"/>
              </a:rPr>
              <a:t>который легко помещается в кармане. </a:t>
            </a:r>
          </a:p>
          <a:p>
            <a:endParaRPr lang="ru-RU" sz="1800" dirty="0"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066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38200" y="533400"/>
            <a:ext cx="1112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Конкурентное преимущество – ориентация на лучшие образцы:</a:t>
            </a:r>
            <a:endParaRPr lang="ru-RU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: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09600" y="1371600"/>
            <a:ext cx="11353800" cy="449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5600" y="2286000"/>
            <a:ext cx="4724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 Gothic" pitchFamily="34" charset="0"/>
              </a:rPr>
              <a:t>Разработчики путеводителя ориентировались на наиболее успешные серии изданий для самостоятельных путешественников как российских («Вокруг света», «Оранжевый гид»), так и зарубежных издательств («Томас Кук», «</a:t>
            </a:r>
            <a:r>
              <a:rPr lang="ru-RU" sz="1400" dirty="0" err="1" smtClean="0">
                <a:latin typeface="Century Gothic" pitchFamily="34" charset="0"/>
              </a:rPr>
              <a:t>Дорлинг</a:t>
            </a:r>
            <a:r>
              <a:rPr lang="ru-RU" sz="1400" dirty="0" smtClean="0">
                <a:latin typeface="Century Gothic" pitchFamily="34" charset="0"/>
              </a:rPr>
              <a:t> </a:t>
            </a:r>
            <a:r>
              <a:rPr lang="ru-RU" sz="1400" dirty="0" err="1" smtClean="0">
                <a:latin typeface="Century Gothic" pitchFamily="34" charset="0"/>
              </a:rPr>
              <a:t>Киндерсли</a:t>
            </a:r>
            <a:r>
              <a:rPr lang="ru-RU" sz="1400" dirty="0" smtClean="0">
                <a:latin typeface="Century Gothic" pitchFamily="34" charset="0"/>
              </a:rPr>
              <a:t>»). </a:t>
            </a:r>
          </a:p>
          <a:p>
            <a:r>
              <a:rPr lang="ru-RU" sz="1400" dirty="0" smtClean="0">
                <a:latin typeface="Century Gothic" pitchFamily="34" charset="0"/>
              </a:rPr>
              <a:t>В то же время путеводитель «Белгородская область» не является копированием какого-то конкретного формата, органично сочетая в себе лучшие наработки различных издательств. </a:t>
            </a:r>
          </a:p>
          <a:p>
            <a:endParaRPr lang="ru-RU" sz="1400" dirty="0">
              <a:latin typeface="Century Gothic" pitchFamily="34" charset="0"/>
            </a:endParaRPr>
          </a:p>
        </p:txBody>
      </p:sp>
      <p:pic>
        <p:nvPicPr>
          <p:cNvPr id="10" name="Рисунок 9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2209800"/>
            <a:ext cx="2237799" cy="305154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6526" y="2209800"/>
            <a:ext cx="2237799" cy="305154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051" y="2209800"/>
            <a:ext cx="2237799" cy="305154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0888" y="2282456"/>
            <a:ext cx="2237799" cy="305154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а.png"/>
          <p:cNvPicPr>
            <a:picLocks noChangeAspect="1"/>
          </p:cNvPicPr>
          <p:nvPr/>
        </p:nvPicPr>
        <p:blipFill>
          <a:blip r:embed="rId3" cstate="print"/>
          <a:srcRect r="4068"/>
          <a:stretch>
            <a:fillRect/>
          </a:stretch>
        </p:blipFill>
        <p:spPr>
          <a:xfrm>
            <a:off x="3810000" y="1219200"/>
            <a:ext cx="7913649" cy="5334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4400" y="2057400"/>
            <a:ext cx="2590800" cy="5334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entury Gothic" pitchFamily="34" charset="0"/>
              </a:rPr>
              <a:t>7 чудес </a:t>
            </a:r>
            <a:r>
              <a:rPr lang="ru-RU" sz="1400" b="1" dirty="0" err="1" smtClean="0">
                <a:latin typeface="Century Gothic" pitchFamily="34" charset="0"/>
              </a:rPr>
              <a:t>Белгородчины</a:t>
            </a:r>
            <a:endParaRPr lang="ru-RU" sz="1400" b="1" dirty="0">
              <a:latin typeface="Century Gothic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4400" y="2743200"/>
            <a:ext cx="2590800" cy="533400"/>
          </a:xfrm>
          <a:prstGeom prst="rect">
            <a:avLst/>
          </a:prstGeom>
          <a:solidFill>
            <a:srgbClr val="EBDA03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entury Gothic" pitchFamily="34" charset="0"/>
              </a:rPr>
              <a:t>5 идей отдыха с детьми</a:t>
            </a:r>
            <a:endParaRPr lang="ru-RU" sz="1400" b="1" dirty="0"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14400" y="3429000"/>
            <a:ext cx="25908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Паломнические поездки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" y="4800600"/>
            <a:ext cx="2590800" cy="533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entury Gothic" pitchFamily="34" charset="0"/>
              </a:rPr>
              <a:t>Календарь фестивалей и праздников</a:t>
            </a:r>
            <a:endParaRPr lang="ru-RU" sz="1400" b="1" dirty="0">
              <a:latin typeface="Century Gothic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14400" y="4114800"/>
            <a:ext cx="2590800" cy="5334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entury Gothic" pitchFamily="34" charset="0"/>
              </a:rPr>
              <a:t>Что привезти с </a:t>
            </a:r>
            <a:r>
              <a:rPr lang="ru-RU" sz="1400" b="1" dirty="0" err="1" smtClean="0">
                <a:latin typeface="Century Gothic" pitchFamily="34" charset="0"/>
              </a:rPr>
              <a:t>Белгородчины</a:t>
            </a:r>
            <a:r>
              <a:rPr lang="ru-RU" sz="1400" b="1" dirty="0" smtClean="0">
                <a:latin typeface="Century Gothic" pitchFamily="34" charset="0"/>
              </a:rPr>
              <a:t>?</a:t>
            </a:r>
            <a:endParaRPr lang="ru-RU" sz="1400" b="1" dirty="0">
              <a:latin typeface="Century Gothic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0" y="0"/>
              <a:ext cx="12192000" cy="1066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38200" y="5334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Что вы можете узнать о </a:t>
            </a:r>
            <a:r>
              <a:rPr lang="ru-RU" sz="2400" b="1" smtClean="0">
                <a:solidFill>
                  <a:schemeClr val="bg1"/>
                </a:solidFill>
                <a:latin typeface="Century Gothic" pitchFamily="34" charset="0"/>
              </a:rPr>
              <a:t>Белгородской области: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6858000" y="2286000"/>
            <a:ext cx="228600" cy="2286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6172200" y="3962400"/>
            <a:ext cx="228600" cy="2286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6019800" y="4648200"/>
            <a:ext cx="228600" cy="2286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9067800" y="5486400"/>
            <a:ext cx="228600" cy="2286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8534400" y="2971800"/>
            <a:ext cx="228600" cy="2286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6019800" y="3962400"/>
            <a:ext cx="228600" cy="228600"/>
          </a:xfrm>
          <a:prstGeom prst="ellipse">
            <a:avLst/>
          </a:prstGeom>
          <a:solidFill>
            <a:srgbClr val="EBDA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6781800" y="2590800"/>
            <a:ext cx="228600" cy="228600"/>
          </a:xfrm>
          <a:prstGeom prst="ellipse">
            <a:avLst/>
          </a:prstGeom>
          <a:solidFill>
            <a:srgbClr val="EBDA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4191000" y="3886200"/>
            <a:ext cx="228600" cy="228600"/>
          </a:xfrm>
          <a:prstGeom prst="ellipse">
            <a:avLst/>
          </a:prstGeom>
          <a:solidFill>
            <a:srgbClr val="EBDA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7772400" y="1828800"/>
            <a:ext cx="228600" cy="228600"/>
          </a:xfrm>
          <a:prstGeom prst="ellipse">
            <a:avLst/>
          </a:prstGeom>
          <a:solidFill>
            <a:srgbClr val="EBDA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8534400" y="3505200"/>
            <a:ext cx="228600" cy="228600"/>
          </a:xfrm>
          <a:prstGeom prst="ellipse">
            <a:avLst/>
          </a:prstGeom>
          <a:solidFill>
            <a:srgbClr val="EBDA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8382000" y="2971800"/>
            <a:ext cx="228600" cy="228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4953000" y="2819400"/>
            <a:ext cx="228600" cy="228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5867400" y="4648200"/>
            <a:ext cx="228600" cy="228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4038600" y="3886200"/>
            <a:ext cx="228600" cy="228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6629400" y="2590800"/>
            <a:ext cx="228600" cy="228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5867400" y="39624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5715000" y="46482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6705600" y="22860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7315200" y="32766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6477000" y="25908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8229600" y="29718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8915400" y="54864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562600" y="46482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6324600" y="25908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715000" y="39624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553200" y="22860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9220200" y="2209800"/>
            <a:ext cx="228600" cy="228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6830398"/>
      </p:ext>
    </p:extLst>
  </p:cSld>
  <p:clrMapOvr>
    <a:masterClrMapping/>
  </p:clrMapOvr>
  <p:transition spd="med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8077201" y="61853"/>
            <a:ext cx="4114799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7</a:t>
            </a:r>
            <a:endParaRPr lang="ru-RU" sz="50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1524000"/>
            <a:ext cx="548640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«Уникальный природный объект» </a:t>
            </a:r>
          </a:p>
          <a:p>
            <a:pPr>
              <a:buNone/>
            </a:pPr>
            <a:r>
              <a:rPr lang="ru-RU" sz="1400" dirty="0" err="1">
                <a:latin typeface="Century Gothic" pitchFamily="34" charset="0"/>
              </a:rPr>
              <a:t>Ж</a:t>
            </a:r>
            <a:r>
              <a:rPr lang="ru-RU" sz="1400" dirty="0" err="1" smtClean="0">
                <a:latin typeface="Century Gothic" pitchFamily="34" charset="0"/>
              </a:rPr>
              <a:t>елезнорудные</a:t>
            </a:r>
            <a:r>
              <a:rPr lang="ru-RU" sz="1400" dirty="0" smtClean="0">
                <a:latin typeface="Century Gothic" pitchFamily="34" charset="0"/>
              </a:rPr>
              <a:t> местонахождения КМА на территории Белгородской области</a:t>
            </a:r>
          </a:p>
          <a:p>
            <a:pPr>
              <a:buNone/>
            </a:pPr>
            <a:endParaRPr lang="ru-RU" sz="1400" dirty="0" smtClean="0">
              <a:solidFill>
                <a:srgbClr val="0070C0"/>
              </a:solidFill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solidFill>
                <a:srgbClr val="0070C0"/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«Культурный или исторический объект»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</a:t>
            </a:r>
            <a:endParaRPr lang="ru-RU" sz="1400" dirty="0" smtClean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 Государственный военно-исторический музей</a:t>
            </a: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заповедник «</a:t>
            </a:r>
            <a:r>
              <a:rPr lang="ru-RU" sz="1400" dirty="0" err="1" smtClean="0">
                <a:latin typeface="Century Gothic" pitchFamily="34" charset="0"/>
              </a:rPr>
              <a:t>Прохоровское</a:t>
            </a:r>
            <a:r>
              <a:rPr lang="ru-RU" sz="1400" dirty="0" smtClean="0">
                <a:latin typeface="Century Gothic" pitchFamily="34" charset="0"/>
              </a:rPr>
              <a:t> поле»</a:t>
            </a:r>
          </a:p>
          <a:p>
            <a:pPr>
              <a:buNone/>
            </a:pPr>
            <a:endParaRPr lang="ru-RU" sz="1400" dirty="0" smtClean="0">
              <a:solidFill>
                <a:srgbClr val="0070C0"/>
              </a:solidFill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solidFill>
                <a:srgbClr val="0070C0"/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«Объект духовного наследия» </a:t>
            </a: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Свято-Троицкий </a:t>
            </a:r>
            <a:r>
              <a:rPr lang="ru-RU" sz="1400" dirty="0" err="1" smtClean="0">
                <a:latin typeface="Century Gothic" pitchFamily="34" charset="0"/>
              </a:rPr>
              <a:t>Холковский</a:t>
            </a:r>
            <a:r>
              <a:rPr lang="ru-RU" sz="1400" dirty="0" smtClean="0">
                <a:latin typeface="Century Gothic" pitchFamily="34" charset="0"/>
              </a:rPr>
              <a:t> мужской монастырь</a:t>
            </a:r>
          </a:p>
          <a:p>
            <a:pPr>
              <a:buNone/>
            </a:pPr>
            <a:endParaRPr lang="ru-RU" sz="1400" dirty="0" smtClean="0">
              <a:solidFill>
                <a:srgbClr val="0070C0"/>
              </a:solidFill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solidFill>
                <a:srgbClr val="0070C0"/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«Выдающийся результат интеллектуальной деятельности»</a:t>
            </a:r>
          </a:p>
          <a:p>
            <a:pPr>
              <a:buNone/>
            </a:pPr>
            <a:r>
              <a:rPr lang="ru-RU" sz="1800" b="1" dirty="0" smtClean="0">
                <a:latin typeface="Century Gothic" pitchFamily="34" charset="0"/>
              </a:rPr>
              <a:t> </a:t>
            </a:r>
            <a:r>
              <a:rPr lang="ru-RU" sz="1400" dirty="0" smtClean="0">
                <a:latin typeface="Century Gothic" pitchFamily="34" charset="0"/>
              </a:rPr>
              <a:t>интеллектуальное наследие В. Г. Шухова </a:t>
            </a:r>
          </a:p>
          <a:p>
            <a:pPr>
              <a:buNone/>
            </a:pPr>
            <a:endParaRPr lang="ru-RU" sz="1400" dirty="0" smtClean="0">
              <a:solidFill>
                <a:srgbClr val="0070C0"/>
              </a:solidFill>
              <a:latin typeface="Century Gothic" pitchFamily="34" charset="0"/>
            </a:endParaRPr>
          </a:p>
          <a:p>
            <a:pPr>
              <a:buNone/>
            </a:pPr>
            <a:endParaRPr lang="ru-RU" sz="1400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0" y="1447800"/>
            <a:ext cx="396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«Произведения искусства» </a:t>
            </a: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полотно музея-диорамы «Курская битва. Белгородское направление»</a:t>
            </a:r>
          </a:p>
          <a:p>
            <a:pPr>
              <a:buNone/>
            </a:pPr>
            <a:endParaRPr lang="ru-RU" sz="1400" dirty="0" smtClean="0"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solidFill>
                <a:srgbClr val="0070C0"/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«Историческая личность» </a:t>
            </a: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генерал армии Герой Советского Союзе Никола Ватутин</a:t>
            </a:r>
          </a:p>
          <a:p>
            <a:pPr>
              <a:buNone/>
            </a:pPr>
            <a:endParaRPr lang="ru-RU" sz="1400" dirty="0" smtClean="0">
              <a:solidFill>
                <a:srgbClr val="0070C0"/>
              </a:solidFill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solidFill>
                <a:srgbClr val="0070C0"/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«Уникальная традиция, событие» </a:t>
            </a:r>
          </a:p>
          <a:p>
            <a:pPr>
              <a:buNone/>
            </a:pPr>
            <a:r>
              <a:rPr lang="ru-RU" sz="1400" dirty="0" smtClean="0">
                <a:latin typeface="Century Gothic" pitchFamily="34" charset="0"/>
              </a:rPr>
              <a:t>премия В. Я. Горина</a:t>
            </a:r>
          </a:p>
          <a:p>
            <a:endParaRPr lang="ru-RU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81000" y="5257800"/>
            <a:ext cx="1295400" cy="12954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553200" y="1143000"/>
            <a:ext cx="1295400" cy="12954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04800" y="1143000"/>
            <a:ext cx="1295400" cy="129540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04800" y="3886200"/>
            <a:ext cx="1295400" cy="129540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04800" y="2514600"/>
            <a:ext cx="1295400" cy="129540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553200" y="2514600"/>
            <a:ext cx="1295400" cy="1295400"/>
          </a:xfrm>
          <a:prstGeom prst="ellipse">
            <a:avLst/>
          </a:prstGeom>
          <a:blipFill>
            <a:blip r:embed="rId8" cstate="print">
              <a:grayscl/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553200" y="3886200"/>
            <a:ext cx="1295400" cy="1295400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Franklin Gothic Medium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0" y="0"/>
              <a:ext cx="12192000" cy="10668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14400" y="533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7 чудес </a:t>
            </a:r>
            <a:r>
              <a:rPr lang="ru-RU" sz="2400" b="1" dirty="0" err="1" smtClean="0">
                <a:solidFill>
                  <a:schemeClr val="bg1"/>
                </a:solidFill>
                <a:latin typeface="Century Gothic" pitchFamily="34" charset="0"/>
              </a:rPr>
              <a:t>Белгородчины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14534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6629400"/>
              <a:ext cx="12192000" cy="228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0" y="0"/>
              <a:ext cx="12192000" cy="1066800"/>
            </a:xfrm>
            <a:prstGeom prst="rect">
              <a:avLst/>
            </a:prstGeom>
            <a:solidFill>
              <a:srgbClr val="EBDA0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92D050"/>
                </a:solidFill>
                <a:latin typeface="Franklin Gothic Medium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8077201" y="0"/>
            <a:ext cx="4114799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5</a:t>
            </a:r>
            <a:endParaRPr lang="ru-RU" sz="50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3886200"/>
            <a:ext cx="2133600" cy="1676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г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. Белгород</a:t>
            </a:r>
            <a:endParaRPr lang="ru-RU" sz="18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  <a:p>
            <a:pPr algn="ctr">
              <a:buNone/>
            </a:pPr>
            <a:r>
              <a:rPr lang="ru-RU" sz="1400" dirty="0" smtClean="0">
                <a:solidFill>
                  <a:schemeClr val="bg1"/>
                </a:solidFill>
                <a:latin typeface="Century Gothic" pitchFamily="34" charset="0"/>
              </a:rPr>
              <a:t>      </a:t>
            </a:r>
            <a:r>
              <a:rPr lang="ru-RU" sz="1400" dirty="0" smtClean="0">
                <a:latin typeface="Century Gothic" pitchFamily="34" charset="0"/>
              </a:rPr>
              <a:t>Белгородский городской парк культуры и отдыха им. В. И. Ленина</a:t>
            </a:r>
          </a:p>
          <a:p>
            <a:pPr>
              <a:buNone/>
            </a:pPr>
            <a:endParaRPr lang="ru-RU" sz="1800" b="1" dirty="0" smtClean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  <a:p>
            <a:pPr>
              <a:buNone/>
            </a:pPr>
            <a:endParaRPr lang="ru-RU" sz="1400" dirty="0" smtClean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  <a:p>
            <a:pPr>
              <a:buNone/>
            </a:pPr>
            <a:endParaRPr lang="ru-RU" sz="14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590800" y="3886200"/>
            <a:ext cx="23622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lvl="0" indent="-228600" algn="ctr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г</a:t>
            </a:r>
            <a:r>
              <a:rPr lang="ru-RU" b="1" noProof="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. Грайворон</a:t>
            </a:r>
            <a:r>
              <a:rPr lang="ru-RU" sz="1400" dirty="0" smtClean="0">
                <a:latin typeface="Century Gothic" pitchFamily="34" charset="0"/>
              </a:rPr>
              <a:t>     Зоопарк «птичье     счастье» 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800600" y="3886200"/>
            <a:ext cx="25908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indent="-228600" algn="ctr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пос. Прохоровка </a:t>
            </a:r>
            <a:r>
              <a:rPr lang="ru-RU" sz="1400" dirty="0" err="1" smtClean="0">
                <a:latin typeface="Century Gothic" pitchFamily="34" charset="0"/>
              </a:rPr>
              <a:t>Прохоровское</a:t>
            </a:r>
            <a:r>
              <a:rPr lang="ru-RU" sz="1400" dirty="0" smtClean="0">
                <a:latin typeface="Century Gothic" pitchFamily="34" charset="0"/>
              </a:rPr>
              <a:t> поле </a:t>
            </a: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7391400" y="3886200"/>
            <a:ext cx="2133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г</a:t>
            </a:r>
            <a:r>
              <a:rPr lang="ru-RU" b="1" noProof="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. Губкин        </a:t>
            </a:r>
            <a:r>
              <a:rPr lang="ru-RU" sz="1400" dirty="0" smtClean="0">
                <a:latin typeface="Century Gothic" pitchFamily="34" charset="0"/>
              </a:rPr>
              <a:t>Парк развлечений «</a:t>
            </a:r>
            <a:r>
              <a:rPr lang="ru-RU" sz="1400" dirty="0" err="1" smtClean="0">
                <a:latin typeface="Century Gothic" pitchFamily="34" charset="0"/>
              </a:rPr>
              <a:t>Чудо-юдо-град</a:t>
            </a:r>
            <a:r>
              <a:rPr lang="ru-RU" sz="1400" dirty="0" smtClean="0">
                <a:latin typeface="Century Gothic" pitchFamily="34" charset="0"/>
              </a:rPr>
              <a:t>»</a:t>
            </a: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9448800" y="3886200"/>
            <a:ext cx="25908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г</a:t>
            </a:r>
            <a:r>
              <a:rPr lang="ru-RU" b="1" noProof="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. Новый Оскол    </a:t>
            </a:r>
            <a:r>
              <a:rPr lang="ru-RU" sz="1400" dirty="0" smtClean="0">
                <a:latin typeface="Century Gothic" pitchFamily="34" charset="0"/>
              </a:rPr>
              <a:t>Парк отдыха им. Горького в Новом Осколе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  <a:p>
            <a:pPr marL="274320" marR="0" lvl="0" indent="-2286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57200" y="1600200"/>
            <a:ext cx="2133600" cy="21336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781300" y="1600200"/>
            <a:ext cx="2133600" cy="21336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105400" y="1600200"/>
            <a:ext cx="2133600" cy="213360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7391400" y="1600200"/>
            <a:ext cx="2133600" cy="213360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677400" y="1600200"/>
            <a:ext cx="2133600" cy="213360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14400" y="533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5 идей отдыха с детьми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14534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Форма библиотеки документов</Display>
  <Edit>Форма библиотеки документов</Edit>
  <New>Форма библиотеки документов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Это значение указывает на число сохранений и редакций. Программа отвечает за обновление этого значения после каждой редакции.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4A0AB41-DD6B-45B8-84A1-115B114C3F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D90948-693C-495E-A997-F81FB6D13E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54B5336-6EAA-48CF-9D13-474FDE2931C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</TotalTime>
  <Words>809</Words>
  <Application>Microsoft Office PowerPoint</Application>
  <PresentationFormat>Произвольный</PresentationFormat>
  <Paragraphs>203</Paragraphs>
  <Slides>15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БЕЛГОРОДСКАЯ ОБЛАСТЬ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бизнес-проекта</dc:title>
  <dc:creator>Турбина</dc:creator>
  <cp:lastModifiedBy>Турбина</cp:lastModifiedBy>
  <cp:revision>130</cp:revision>
  <dcterms:created xsi:type="dcterms:W3CDTF">2013-04-05T19:58:21Z</dcterms:created>
  <dcterms:modified xsi:type="dcterms:W3CDTF">2014-08-13T10:11:26Z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