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3" r:id="rId1"/>
  </p:sldMasterIdLst>
  <p:notesMasterIdLst>
    <p:notesMasterId r:id="rId31"/>
  </p:notesMasterIdLst>
  <p:sldIdLst>
    <p:sldId id="296" r:id="rId2"/>
    <p:sldId id="309" r:id="rId3"/>
    <p:sldId id="291" r:id="rId4"/>
    <p:sldId id="257" r:id="rId5"/>
    <p:sldId id="262" r:id="rId6"/>
    <p:sldId id="293" r:id="rId7"/>
    <p:sldId id="286" r:id="rId8"/>
    <p:sldId id="287" r:id="rId9"/>
    <p:sldId id="290" r:id="rId10"/>
    <p:sldId id="285" r:id="rId11"/>
    <p:sldId id="294" r:id="rId12"/>
    <p:sldId id="274" r:id="rId13"/>
    <p:sldId id="275" r:id="rId14"/>
    <p:sldId id="280" r:id="rId15"/>
    <p:sldId id="283" r:id="rId16"/>
    <p:sldId id="297" r:id="rId17"/>
    <p:sldId id="298" r:id="rId18"/>
    <p:sldId id="301" r:id="rId19"/>
    <p:sldId id="310" r:id="rId20"/>
    <p:sldId id="311" r:id="rId21"/>
    <p:sldId id="299" r:id="rId22"/>
    <p:sldId id="300" r:id="rId23"/>
    <p:sldId id="302" r:id="rId24"/>
    <p:sldId id="303" r:id="rId25"/>
    <p:sldId id="304" r:id="rId26"/>
    <p:sldId id="305" r:id="rId27"/>
    <p:sldId id="306" r:id="rId28"/>
    <p:sldId id="307" r:id="rId29"/>
    <p:sldId id="308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CCCC"/>
    <a:srgbClr val="99A64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1691" autoAdjust="0"/>
    <p:restoredTop sz="94709" autoAdjust="0"/>
  </p:normalViewPr>
  <p:slideViewPr>
    <p:cSldViewPr>
      <p:cViewPr varScale="1">
        <p:scale>
          <a:sx n="69" d="100"/>
          <a:sy n="69" d="100"/>
        </p:scale>
        <p:origin x="-205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969B8-1990-4EA3-A028-49C6F61523E9}" type="datetimeFigureOut">
              <a:rPr lang="ru-RU" smtClean="0"/>
              <a:pPr/>
              <a:t>10.07.2014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8EBE1-6E02-4477-A3D5-4D267770A4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0D9835-8E33-4D42-A9D9-71106DA434EE}" type="datetime1">
              <a:rPr lang="ru-RU" smtClean="0"/>
              <a:pPr>
                <a:defRPr/>
              </a:pPr>
              <a:t>10.07.2014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002C88-DDDA-44B4-B624-24631FEB0A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3346CA-AE55-47AA-BF06-AE56D056AACB}" type="datetime1">
              <a:rPr lang="ru-RU" smtClean="0"/>
              <a:pPr>
                <a:defRPr/>
              </a:pPr>
              <a:t>10.07.2014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46F062-5E94-4845-B109-B7AF6A2CA9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1F624D-DAF6-48F0-8BF1-BEED5A8DA01A}" type="datetime1">
              <a:rPr lang="ru-RU" smtClean="0"/>
              <a:pPr>
                <a:defRPr/>
              </a:pPr>
              <a:t>10.07.2014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CA74B5-E93A-401A-A492-B8E31C1920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1DD7B9-3567-4CD3-8388-E54F97CAB5DD}" type="datetime1">
              <a:rPr lang="ru-RU" smtClean="0"/>
              <a:pPr>
                <a:defRPr/>
              </a:pPr>
              <a:t>10.07.2014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252211-B6D4-4BFE-88F0-DE16DAF717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106E3C-355D-4ECF-82E8-6FDB30A6C310}" type="datetime1">
              <a:rPr lang="ru-RU" smtClean="0"/>
              <a:pPr>
                <a:defRPr/>
              </a:pPr>
              <a:t>10.07.2014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ADA674-EE89-41B6-B7F5-B6AE1FD8DD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FF0D65-68E6-40AA-83D5-363B7CABA777}" type="datetime1">
              <a:rPr lang="ru-RU" smtClean="0"/>
              <a:pPr>
                <a:defRPr/>
              </a:pPr>
              <a:t>10.07.2014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E22E61-D345-4555-8E9F-0131D9C4C1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49B1CD-F2FE-4EAD-8A36-1D519B35C8D3}" type="datetime1">
              <a:rPr lang="ru-RU" smtClean="0"/>
              <a:pPr>
                <a:defRPr/>
              </a:pPr>
              <a:t>10.07.2014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B65C86-F6ED-434B-9FD7-3646CFEE78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FE0B9-AF79-4642-BBA6-DA21AE86F839}" type="datetime1">
              <a:rPr lang="ru-RU" smtClean="0"/>
              <a:pPr>
                <a:defRPr/>
              </a:pPr>
              <a:t>10.07.2014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16720D-A15A-4A87-B920-9B046BABD7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62CEA5-CB91-47D2-88FD-9168B9E74FD4}" type="datetime1">
              <a:rPr lang="ru-RU" smtClean="0"/>
              <a:pPr>
                <a:defRPr/>
              </a:pPr>
              <a:t>10.07.2014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A7B441-4237-4FB0-BEC9-A262923DBF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0C334E-86A4-4658-B6BF-4DEC284C5FC5}" type="datetime1">
              <a:rPr lang="ru-RU" smtClean="0"/>
              <a:pPr>
                <a:defRPr/>
              </a:pPr>
              <a:t>10.07.2014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2C8562-5BFF-41EF-84F1-8A8F52B206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9D688B-6B0D-4ABE-A3C7-0D0CB6D83704}" type="datetime1">
              <a:rPr lang="ru-RU" smtClean="0"/>
              <a:pPr>
                <a:defRPr/>
              </a:pPr>
              <a:t>10.07.2014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C86D80-1EC8-4B26-8EF1-15479C2D69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C8B9795-AB1F-4CF8-A535-D4F495735984}" type="datetime1">
              <a:rPr lang="ru-RU" smtClean="0"/>
              <a:pPr>
                <a:defRPr/>
              </a:pPr>
              <a:t>10.07.2014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0EB3C3B-8798-473B-8496-54FA31DCD3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124744"/>
            <a:ext cx="7993063" cy="4032547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ru-RU" sz="6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briola" pitchFamily="82" charset="0"/>
                <a:cs typeface="Times New Roman" pitchFamily="18" charset="0"/>
              </a:rPr>
              <a:t>«Узоры  городов  России»</a:t>
            </a:r>
            <a:r>
              <a:rPr lang="ru-RU" sz="4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4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briola" pitchFamily="82" charset="0"/>
              </a:rPr>
              <a:t>Межрегиональный</a:t>
            </a:r>
            <a:r>
              <a:rPr lang="ru-RU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briola" pitchFamily="82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briola" pitchFamily="82" charset="0"/>
              </a:rPr>
              <a:t>культурно-познавательный кольцевой маршрут </a:t>
            </a:r>
            <a:r>
              <a:rPr lang="ru-RU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briola" pitchFamily="82" charset="0"/>
              </a:rPr>
              <a:t> </a:t>
            </a:r>
            <a:r>
              <a:rPr lang="ru-RU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3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179512" y="0"/>
            <a:ext cx="6553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i="1" dirty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Исполнение п.3 Перечня поручений президента Российской Федерации по итогам заседания Совета при Президенте Российской Федерации по культуре и искусству  от 25 сентября 2012 года о разработке комплекса мер по организации экскурсионных и туристических поездок учащихся образовательных учреждений общего образования, начального, среднего и высшего профессионального образования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5616" y="4437112"/>
            <a:ext cx="78488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План деятельности Министерства культуры Российской Федерации</a:t>
            </a:r>
          </a:p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на 2013-2018 годы</a:t>
            </a:r>
          </a:p>
          <a:p>
            <a:pPr algn="ctr"/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Gabriola" pitchFamily="82" charset="0"/>
            </a:endParaRPr>
          </a:p>
          <a:p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Цель 5. Развитие внутреннего и въездного туризма.</a:t>
            </a:r>
          </a:p>
          <a:p>
            <a:endParaRPr lang="ru-RU" sz="1400" dirty="0" smtClean="0">
              <a:solidFill>
                <a:schemeClr val="accent6">
                  <a:lumMod val="50000"/>
                </a:schemeClr>
              </a:solidFill>
              <a:latin typeface="Gabriola" pitchFamily="82" charset="0"/>
            </a:endParaRPr>
          </a:p>
          <a:p>
            <a:r>
              <a:rPr lang="ru-RU" sz="1400" i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5.9. Сформировать межрегиональные историко-культурные туристские маршруты за счет вовлечения в туристский оборот памятников истории, культуры, археологии – «Серебряное ожерелье», «Русские усадьбы», «Российские столицы», «Легенды Байкала», кольцевой маршрут </a:t>
            </a:r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«Узоры городов России»</a:t>
            </a:r>
            <a:r>
              <a:rPr lang="ru-RU" sz="1400" i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, «Города – кузницы победы», «Великий чайный путь» и др., (общее количество новых маршрутов нарастающим итогом)</a:t>
            </a:r>
            <a:endParaRPr lang="ru-RU" sz="1400" b="1" i="1" dirty="0">
              <a:solidFill>
                <a:schemeClr val="accent6">
                  <a:lumMod val="50000"/>
                </a:schemeClr>
              </a:solidFill>
              <a:latin typeface="Gabriol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350" y="0"/>
            <a:ext cx="7489825" cy="105251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Второй этап внедрения проекта </a:t>
            </a:r>
            <a:br>
              <a:rPr lang="ru-RU" sz="24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ru-RU" sz="24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«Узоры городов России»</a:t>
            </a:r>
            <a:endParaRPr lang="ru-RU" sz="2400" b="1" dirty="0">
              <a:solidFill>
                <a:schemeClr val="tx2">
                  <a:satMod val="13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22530" name="Содержимое 1"/>
          <p:cNvSpPr>
            <a:spLocks noGrp="1"/>
          </p:cNvSpPr>
          <p:nvPr>
            <p:ph idx="1"/>
          </p:nvPr>
        </p:nvSpPr>
        <p:spPr>
          <a:xfrm>
            <a:off x="971550" y="981075"/>
            <a:ext cx="8172450" cy="587692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2200" dirty="0" smtClean="0">
                <a:solidFill>
                  <a:srgbClr val="002060"/>
                </a:solidFill>
                <a:latin typeface="Gabriola" pitchFamily="82" charset="0"/>
              </a:rPr>
              <a:t>Схема работы обмена туристами в рамках межрегиональных соглашений 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200" dirty="0" smtClean="0">
                <a:solidFill>
                  <a:srgbClr val="002060"/>
                </a:solidFill>
                <a:latin typeface="Gabriola" pitchFamily="82" charset="0"/>
              </a:rPr>
              <a:t>между всеми  участниками проекта «Узоры городов России».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200" dirty="0" smtClean="0">
                <a:solidFill>
                  <a:srgbClr val="002060"/>
                </a:solidFill>
                <a:latin typeface="Gabriola" pitchFamily="82" charset="0"/>
              </a:rPr>
              <a:t>  Проект предусматривает отправку от каждого региона 40 школьников и 4 сопровождающих, согласно установленным датам  в 2014-2018 г.</a:t>
            </a:r>
          </a:p>
          <a:p>
            <a:pPr algn="ctr" eaLnBrk="1" hangingPunct="1">
              <a:buFont typeface="Wingdings 2" pitchFamily="18" charset="2"/>
              <a:buNone/>
            </a:pPr>
            <a:endParaRPr lang="ru-RU" sz="2000" dirty="0" smtClean="0">
              <a:solidFill>
                <a:srgbClr val="00206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ru-RU" dirty="0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67744" y="3284984"/>
            <a:ext cx="1368152" cy="5760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>
                <a:solidFill>
                  <a:schemeClr val="tx1"/>
                </a:solidFill>
                <a:latin typeface="Gabriola" pitchFamily="82" charset="0"/>
              </a:rPr>
              <a:t>Костромская обл.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67744" y="5805264"/>
            <a:ext cx="1152525" cy="431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>
                <a:solidFill>
                  <a:schemeClr val="tx1"/>
                </a:solidFill>
                <a:latin typeface="Gabriola" pitchFamily="82" charset="0"/>
              </a:rPr>
              <a:t>Москва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8024" y="5589240"/>
            <a:ext cx="1368152" cy="57606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>
                <a:solidFill>
                  <a:schemeClr val="tx1"/>
                </a:solidFill>
                <a:latin typeface="Gabriola" pitchFamily="82" charset="0"/>
              </a:rPr>
              <a:t>Владимирская обл.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948264" y="5157788"/>
            <a:ext cx="1511524" cy="57546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>
                <a:solidFill>
                  <a:schemeClr val="tx1"/>
                </a:solidFill>
                <a:latin typeface="Gabriola" pitchFamily="82" charset="0"/>
              </a:rPr>
              <a:t>Нижегородская обл.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44008" y="2996952"/>
            <a:ext cx="1223962" cy="576064"/>
          </a:xfrm>
          <a:prstGeom prst="roundRect">
            <a:avLst>
              <a:gd name="adj" fmla="val 26511"/>
            </a:avLst>
          </a:prstGeom>
          <a:solidFill>
            <a:schemeClr val="accent3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>
                <a:solidFill>
                  <a:schemeClr val="tx1"/>
                </a:solidFill>
                <a:latin typeface="Gabriola" pitchFamily="82" charset="0"/>
              </a:rPr>
              <a:t>Вологодская обл.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019925" y="3284538"/>
            <a:ext cx="1223963" cy="57651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>
                <a:solidFill>
                  <a:schemeClr val="tx1"/>
                </a:solidFill>
                <a:latin typeface="Gabriola" pitchFamily="82" charset="0"/>
              </a:rPr>
              <a:t>Ивановская обл.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47813" y="4292600"/>
            <a:ext cx="1223987" cy="57656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>
                <a:solidFill>
                  <a:schemeClr val="tx1"/>
                </a:solidFill>
                <a:latin typeface="Gabriola" pitchFamily="82" charset="0"/>
              </a:rPr>
              <a:t>Ярославская обл.</a:t>
            </a:r>
          </a:p>
        </p:txBody>
      </p:sp>
      <p:sp>
        <p:nvSpPr>
          <p:cNvPr id="11" name="Выгнутая влево стрелка 10"/>
          <p:cNvSpPr/>
          <p:nvPr/>
        </p:nvSpPr>
        <p:spPr>
          <a:xfrm rot="16200000">
            <a:off x="3960018" y="5552282"/>
            <a:ext cx="360363" cy="1873250"/>
          </a:xfrm>
          <a:prstGeom prst="curved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лево стрелка 11"/>
          <p:cNvSpPr/>
          <p:nvPr/>
        </p:nvSpPr>
        <p:spPr>
          <a:xfrm rot="20010584">
            <a:off x="1435100" y="4652963"/>
            <a:ext cx="455613" cy="1651000"/>
          </a:xfrm>
          <a:prstGeom prst="curved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лево стрелка 12"/>
          <p:cNvSpPr/>
          <p:nvPr/>
        </p:nvSpPr>
        <p:spPr>
          <a:xfrm rot="1672838">
            <a:off x="1403350" y="2935288"/>
            <a:ext cx="455613" cy="1651000"/>
          </a:xfrm>
          <a:prstGeom prst="curved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лево стрелка 13"/>
          <p:cNvSpPr/>
          <p:nvPr/>
        </p:nvSpPr>
        <p:spPr>
          <a:xfrm rot="5211201">
            <a:off x="3725177" y="1863123"/>
            <a:ext cx="407864" cy="1763601"/>
          </a:xfrm>
          <a:prstGeom prst="curvedRightArrow">
            <a:avLst>
              <a:gd name="adj1" fmla="val 25000"/>
              <a:gd name="adj2" fmla="val 62520"/>
              <a:gd name="adj3" fmla="val 25000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лево стрелка 14"/>
          <p:cNvSpPr/>
          <p:nvPr/>
        </p:nvSpPr>
        <p:spPr>
          <a:xfrm rot="5995899">
            <a:off x="6276733" y="2034165"/>
            <a:ext cx="455612" cy="1651000"/>
          </a:xfrm>
          <a:prstGeom prst="curved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лево стрелка 15"/>
          <p:cNvSpPr/>
          <p:nvPr/>
        </p:nvSpPr>
        <p:spPr>
          <a:xfrm rot="10219540">
            <a:off x="8382000" y="3454400"/>
            <a:ext cx="434975" cy="1751013"/>
          </a:xfrm>
          <a:prstGeom prst="curved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лево стрелка 16"/>
          <p:cNvSpPr/>
          <p:nvPr/>
        </p:nvSpPr>
        <p:spPr>
          <a:xfrm rot="14656261">
            <a:off x="6482889" y="5468917"/>
            <a:ext cx="455613" cy="1651000"/>
          </a:xfrm>
          <a:prstGeom prst="curved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2545" name="TextBox 17"/>
          <p:cNvSpPr txBox="1">
            <a:spLocks noChangeArrowheads="1"/>
          </p:cNvSpPr>
          <p:nvPr/>
        </p:nvSpPr>
        <p:spPr bwMode="auto">
          <a:xfrm>
            <a:off x="3203575" y="3860800"/>
            <a:ext cx="38893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100" b="1">
              <a:solidFill>
                <a:srgbClr val="002060"/>
              </a:solidFill>
              <a:latin typeface="Corbel" pitchFamily="34" charset="0"/>
            </a:endParaRPr>
          </a:p>
        </p:txBody>
      </p:sp>
      <p:sp>
        <p:nvSpPr>
          <p:cNvPr id="22546" name="TextBox 20"/>
          <p:cNvSpPr txBox="1">
            <a:spLocks noChangeArrowheads="1"/>
          </p:cNvSpPr>
          <p:nvPr/>
        </p:nvSpPr>
        <p:spPr bwMode="auto">
          <a:xfrm>
            <a:off x="2699792" y="3789040"/>
            <a:ext cx="4667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>
                <a:latin typeface="Gabriola" pitchFamily="82" charset="0"/>
              </a:rPr>
              <a:t>40+4</a:t>
            </a:r>
          </a:p>
        </p:txBody>
      </p:sp>
      <p:sp>
        <p:nvSpPr>
          <p:cNvPr id="22547" name="TextBox 21"/>
          <p:cNvSpPr txBox="1">
            <a:spLocks noChangeArrowheads="1"/>
          </p:cNvSpPr>
          <p:nvPr/>
        </p:nvSpPr>
        <p:spPr bwMode="auto">
          <a:xfrm>
            <a:off x="1907704" y="4797152"/>
            <a:ext cx="4988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>
                <a:latin typeface="Gabriola" pitchFamily="82" charset="0"/>
              </a:rPr>
              <a:t>40+4 </a:t>
            </a:r>
          </a:p>
        </p:txBody>
      </p:sp>
      <p:sp>
        <p:nvSpPr>
          <p:cNvPr id="22548" name="TextBox 22"/>
          <p:cNvSpPr txBox="1">
            <a:spLocks noChangeArrowheads="1"/>
          </p:cNvSpPr>
          <p:nvPr/>
        </p:nvSpPr>
        <p:spPr bwMode="auto">
          <a:xfrm>
            <a:off x="2555776" y="6165304"/>
            <a:ext cx="49244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>
                <a:latin typeface="Gabriola" pitchFamily="82" charset="0"/>
              </a:rPr>
              <a:t>40+4</a:t>
            </a:r>
            <a:r>
              <a:rPr lang="ru-RU" sz="1000" dirty="0">
                <a:latin typeface="Corbel" pitchFamily="34" charset="0"/>
              </a:rPr>
              <a:t> </a:t>
            </a:r>
          </a:p>
        </p:txBody>
      </p:sp>
      <p:sp>
        <p:nvSpPr>
          <p:cNvPr id="22549" name="TextBox 23"/>
          <p:cNvSpPr txBox="1">
            <a:spLocks noChangeArrowheads="1"/>
          </p:cNvSpPr>
          <p:nvPr/>
        </p:nvSpPr>
        <p:spPr bwMode="auto">
          <a:xfrm>
            <a:off x="5220072" y="6093296"/>
            <a:ext cx="4667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>
                <a:latin typeface="Gabriola" pitchFamily="82" charset="0"/>
              </a:rPr>
              <a:t>40+4</a:t>
            </a:r>
          </a:p>
        </p:txBody>
      </p:sp>
      <p:sp>
        <p:nvSpPr>
          <p:cNvPr id="22550" name="TextBox 24"/>
          <p:cNvSpPr txBox="1">
            <a:spLocks noChangeArrowheads="1"/>
          </p:cNvSpPr>
          <p:nvPr/>
        </p:nvSpPr>
        <p:spPr bwMode="auto">
          <a:xfrm>
            <a:off x="5004048" y="3501008"/>
            <a:ext cx="4667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>
                <a:latin typeface="Gabriola" pitchFamily="82" charset="0"/>
              </a:rPr>
              <a:t>40+4</a:t>
            </a:r>
          </a:p>
        </p:txBody>
      </p:sp>
      <p:sp>
        <p:nvSpPr>
          <p:cNvPr id="22551" name="TextBox 25"/>
          <p:cNvSpPr txBox="1">
            <a:spLocks noChangeArrowheads="1"/>
          </p:cNvSpPr>
          <p:nvPr/>
        </p:nvSpPr>
        <p:spPr bwMode="auto">
          <a:xfrm>
            <a:off x="7452320" y="3789040"/>
            <a:ext cx="4667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>
                <a:latin typeface="Gabriola" pitchFamily="82" charset="0"/>
              </a:rPr>
              <a:t>40+4</a:t>
            </a:r>
          </a:p>
        </p:txBody>
      </p:sp>
      <p:sp>
        <p:nvSpPr>
          <p:cNvPr id="22552" name="TextBox 26"/>
          <p:cNvSpPr txBox="1">
            <a:spLocks noChangeArrowheads="1"/>
          </p:cNvSpPr>
          <p:nvPr/>
        </p:nvSpPr>
        <p:spPr bwMode="auto">
          <a:xfrm>
            <a:off x="7452320" y="5661248"/>
            <a:ext cx="4667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>
                <a:latin typeface="Gabriola" pitchFamily="82" charset="0"/>
              </a:rPr>
              <a:t>40+4</a:t>
            </a:r>
          </a:p>
        </p:txBody>
      </p:sp>
      <p:graphicFrame>
        <p:nvGraphicFramePr>
          <p:cNvPr id="44" name="Таблица 43"/>
          <p:cNvGraphicFramePr>
            <a:graphicFrameLocks noGrp="1"/>
          </p:cNvGraphicFramePr>
          <p:nvPr/>
        </p:nvGraphicFramePr>
        <p:xfrm>
          <a:off x="2843213" y="4076700"/>
          <a:ext cx="5472608" cy="951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1961"/>
                <a:gridCol w="1634343"/>
                <a:gridCol w="804795"/>
                <a:gridCol w="1931509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Gabriola" pitchFamily="82" charset="0"/>
                        </a:rPr>
                        <a:t>Кол-во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Gabriola" pitchFamily="82" charset="0"/>
                        </a:rPr>
                        <a:t>участников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Gabriola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Gabriola" pitchFamily="82" charset="0"/>
                        </a:rPr>
                        <a:t>Кол-во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Gabriola" pitchFamily="82" charset="0"/>
                        </a:rPr>
                        <a:t>сопровождающих</a:t>
                      </a:r>
                      <a:endParaRPr lang="ru-RU" sz="1400" dirty="0">
                        <a:solidFill>
                          <a:schemeClr val="tx1"/>
                        </a:solidFill>
                        <a:latin typeface="Gabriola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Gabriola" pitchFamily="82" charset="0"/>
                        </a:rPr>
                        <a:t>Кол-во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Gabriola" pitchFamily="82" charset="0"/>
                        </a:rPr>
                        <a:t>(дней)</a:t>
                      </a:r>
                      <a:endParaRPr lang="ru-RU" sz="1400" dirty="0">
                        <a:solidFill>
                          <a:schemeClr val="tx1"/>
                        </a:solidFill>
                        <a:latin typeface="Gabriola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Gabriola" pitchFamily="82" charset="0"/>
                        </a:rPr>
                        <a:t>Продолжительность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Gabriola" pitchFamily="82" charset="0"/>
                        </a:rPr>
                        <a:t>программы (месяцев)</a:t>
                      </a:r>
                      <a:endParaRPr lang="ru-RU" sz="1400" dirty="0">
                        <a:solidFill>
                          <a:schemeClr val="tx1"/>
                        </a:solidFill>
                        <a:latin typeface="Gabriola" pitchFamily="82" charset="0"/>
                      </a:endParaRPr>
                    </a:p>
                  </a:txBody>
                  <a:tcPr/>
                </a:tc>
              </a:tr>
              <a:tr h="433032"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latin typeface="Gabriola" pitchFamily="82" charset="0"/>
                        </a:rPr>
                        <a:t>280</a:t>
                      </a:r>
                      <a:endParaRPr lang="ru-RU" sz="1900" b="1" dirty="0">
                        <a:latin typeface="Gabriola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latin typeface="Gabriola" pitchFamily="82" charset="0"/>
                        </a:rPr>
                        <a:t>28</a:t>
                      </a:r>
                      <a:endParaRPr lang="ru-RU" sz="1900" b="1" dirty="0">
                        <a:latin typeface="Gabriola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latin typeface="Gabriola" pitchFamily="82" charset="0"/>
                        </a:rPr>
                        <a:t>11</a:t>
                      </a:r>
                      <a:endParaRPr lang="ru-RU" sz="1900" b="1" dirty="0">
                        <a:latin typeface="Gabriola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latin typeface="Gabriola" pitchFamily="82" charset="0"/>
                        </a:rPr>
                        <a:t>2,5 </a:t>
                      </a:r>
                      <a:endParaRPr lang="ru-RU" sz="1900" b="1" dirty="0">
                        <a:latin typeface="Gabriola" pitchFamily="8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252211-B6D4-4BFE-88F0-DE16DAF717CB}" type="slidenum">
              <a:rPr lang="ru-RU" sz="1900" smtClean="0">
                <a:latin typeface="Gabriola" pitchFamily="82" charset="0"/>
              </a:rPr>
              <a:pPr>
                <a:defRPr/>
              </a:pPr>
              <a:t>10</a:t>
            </a:fld>
            <a:endParaRPr lang="ru-RU" sz="1900" dirty="0"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8064896" cy="79208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Кольцевой культурно-познавательный маршрут </a:t>
            </a:r>
            <a:b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«Узоры городов России»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>
                <a:latin typeface="Gabriola" pitchFamily="82" charset="0"/>
              </a:rPr>
              <a:t>Объекты показа </a:t>
            </a:r>
            <a:br>
              <a:rPr lang="ru-RU" sz="2400" dirty="0" smtClean="0">
                <a:latin typeface="Gabriola" pitchFamily="82" charset="0"/>
              </a:rPr>
            </a:br>
            <a:endParaRPr lang="ru-RU" sz="2400" dirty="0">
              <a:latin typeface="Gabriola" pitchFamily="82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83568" y="1340768"/>
          <a:ext cx="7992888" cy="531355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72208"/>
                <a:gridCol w="1819846"/>
                <a:gridCol w="2400793"/>
                <a:gridCol w="1900041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CCCC"/>
                          </a:solidFill>
                          <a:latin typeface="Gabriola" pitchFamily="82" charset="0"/>
                        </a:rPr>
                        <a:t>Регион</a:t>
                      </a:r>
                      <a:endParaRPr lang="ru-RU" sz="1600" dirty="0">
                        <a:solidFill>
                          <a:srgbClr val="FFCCCC"/>
                        </a:solidFill>
                        <a:latin typeface="Gabriola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CCCC"/>
                          </a:solidFill>
                          <a:latin typeface="Gabriola" pitchFamily="82" charset="0"/>
                        </a:rPr>
                        <a:t>Программа</a:t>
                      </a:r>
                      <a:endParaRPr lang="ru-RU" sz="1600" dirty="0">
                        <a:solidFill>
                          <a:srgbClr val="FFCCCC"/>
                        </a:solidFill>
                        <a:latin typeface="Gabriola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CCCC"/>
                          </a:solidFill>
                          <a:latin typeface="Gabriola" pitchFamily="82" charset="0"/>
                        </a:rPr>
                        <a:t>Приоритетный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FFCCCC"/>
                          </a:solidFill>
                          <a:latin typeface="Gabriola" pitchFamily="82" charset="0"/>
                        </a:rPr>
                        <a:t>Бренд территории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CCCC"/>
                          </a:solidFill>
                          <a:latin typeface="Gabriola" pitchFamily="82" charset="0"/>
                        </a:rPr>
                        <a:t>Народные промыслы</a:t>
                      </a:r>
                      <a:endParaRPr lang="ru-RU" sz="1600" dirty="0">
                        <a:solidFill>
                          <a:srgbClr val="FFCCCC"/>
                        </a:solidFill>
                        <a:latin typeface="Gabriola" pitchFamily="82" charset="0"/>
                      </a:endParaRPr>
                    </a:p>
                  </a:txBody>
                  <a:tcPr/>
                </a:tc>
              </a:tr>
              <a:tr h="63367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Gabriola" pitchFamily="82" charset="0"/>
                        </a:rPr>
                        <a:t>Москва</a:t>
                      </a:r>
                      <a:endParaRPr lang="ru-RU" sz="1600" b="1" dirty="0">
                        <a:latin typeface="Gabriola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latin typeface="Gabriola" pitchFamily="82" charset="0"/>
                        </a:rPr>
                        <a:t>«Московские узоры»</a:t>
                      </a:r>
                      <a:endParaRPr lang="ru-RU" sz="1600" b="1" i="1" dirty="0">
                        <a:latin typeface="Gabriola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Gabriola" pitchFamily="82" charset="0"/>
                        </a:rPr>
                        <a:t>Московские слободы, Узоры</a:t>
                      </a:r>
                      <a:r>
                        <a:rPr lang="ru-RU" sz="1600" b="1" baseline="0" dirty="0" smtClean="0">
                          <a:latin typeface="Gabriola" pitchFamily="82" charset="0"/>
                        </a:rPr>
                        <a:t> московского кремля, Коломенское</a:t>
                      </a:r>
                      <a:endParaRPr lang="ru-RU" sz="1600" b="1" dirty="0">
                        <a:latin typeface="Gabriola" pitchFamily="82" charset="0"/>
                      </a:endParaRPr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Gabriola" pitchFamily="82" charset="0"/>
                          <a:ea typeface="+mn-ea"/>
                          <a:cs typeface="+mn-cs"/>
                        </a:rPr>
                        <a:t>Миниатюрная лаковая живопись  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Gabriola" pitchFamily="82" charset="0"/>
                          <a:ea typeface="+mn-ea"/>
                          <a:cs typeface="+mn-cs"/>
                        </a:rPr>
                        <a:t>Художественная вышивка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Gabriola" pitchFamily="82" charset="0"/>
                          <a:ea typeface="+mn-ea"/>
                          <a:cs typeface="+mn-cs"/>
                        </a:rPr>
                        <a:t>Обработка металлов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Gabriola" pitchFamily="82" charset="0"/>
                          <a:ea typeface="+mn-ea"/>
                          <a:cs typeface="+mn-cs"/>
                        </a:rPr>
                        <a:t>Гончарный промысел 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Gabriola" pitchFamily="82" charset="0"/>
                          <a:ea typeface="+mn-ea"/>
                          <a:cs typeface="+mn-cs"/>
                        </a:rPr>
                        <a:t>Ткачество   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Gabriola" pitchFamily="82" charset="0"/>
                          <a:ea typeface="+mn-ea"/>
                          <a:cs typeface="+mn-cs"/>
                        </a:rPr>
                        <a:t> Лоскутное шитьё 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Gabriola" pitchFamily="82" charset="0"/>
                          <a:ea typeface="+mn-ea"/>
                          <a:cs typeface="+mn-cs"/>
                        </a:rPr>
                        <a:t>Обработка дерева и других растительных материалов 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Gabriola" pitchFamily="82" charset="0"/>
                          <a:ea typeface="+mn-ea"/>
                          <a:cs typeface="+mn-cs"/>
                        </a:rPr>
                        <a:t>Изготовление изделий из хрусталя, цветного и </a:t>
                      </a:r>
                      <a:r>
                        <a:rPr kumimoji="0" lang="ru-RU" sz="1600" kern="1200" dirty="0" err="1" smtClean="0">
                          <a:solidFill>
                            <a:schemeClr val="dk1"/>
                          </a:solidFill>
                          <a:latin typeface="Gabriola" pitchFamily="82" charset="0"/>
                          <a:ea typeface="+mn-ea"/>
                          <a:cs typeface="+mn-cs"/>
                        </a:rPr>
                        <a:t>гутного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Gabriola" pitchFamily="82" charset="0"/>
                          <a:ea typeface="+mn-ea"/>
                          <a:cs typeface="+mn-cs"/>
                        </a:rPr>
                        <a:t> стекла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Gabriola" pitchFamily="82" charset="0"/>
                          <a:ea typeface="+mn-ea"/>
                          <a:cs typeface="+mn-cs"/>
                        </a:rPr>
                        <a:t>Другие промыслы </a:t>
                      </a:r>
                      <a:endParaRPr lang="ru-RU" sz="1600" dirty="0">
                        <a:latin typeface="Gabriola" pitchFamily="82" charset="0"/>
                      </a:endParaRPr>
                    </a:p>
                  </a:txBody>
                  <a:tcPr/>
                </a:tc>
              </a:tr>
              <a:tr h="70869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Gabriola" pitchFamily="82" charset="0"/>
                        </a:rPr>
                        <a:t>Московская обл.</a:t>
                      </a:r>
                      <a:endParaRPr lang="ru-RU" sz="1600" b="1" dirty="0">
                        <a:latin typeface="Gabriola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 smtClean="0">
                          <a:latin typeface="Gabriola" pitchFamily="82" charset="0"/>
                        </a:rPr>
                        <a:t>«Узоры Подмосковья»</a:t>
                      </a:r>
                      <a:endParaRPr lang="ru-RU" sz="1600" b="1" i="1" dirty="0">
                        <a:latin typeface="Gabriola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Gabriola" pitchFamily="82" charset="0"/>
                        </a:rPr>
                        <a:t>Жостово,</a:t>
                      </a:r>
                      <a:r>
                        <a:rPr lang="ru-RU" sz="1600" b="1" baseline="0" dirty="0" smtClean="0">
                          <a:latin typeface="Gabriola" pitchFamily="82" charset="0"/>
                        </a:rPr>
                        <a:t> Федоскино, Гжель, Сергиево-Посадская игрушка, Павло-Посадский платок</a:t>
                      </a:r>
                      <a:endParaRPr lang="ru-RU" sz="1600" b="1" dirty="0">
                        <a:latin typeface="Gabriola" pitchFamily="8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8935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Gabriola" pitchFamily="82" charset="0"/>
                        </a:rPr>
                        <a:t>Владимирская обл.</a:t>
                      </a:r>
                      <a:endParaRPr lang="ru-RU" sz="1600" b="1" dirty="0">
                        <a:latin typeface="Gabriola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latin typeface="Gabriola" pitchFamily="82" charset="0"/>
                        </a:rPr>
                        <a:t>«Владимирские узоры»</a:t>
                      </a:r>
                      <a:endParaRPr lang="ru-RU" sz="1600" b="1" i="1" dirty="0">
                        <a:latin typeface="Gabriola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Gabriola" pitchFamily="82" charset="0"/>
                        </a:rPr>
                        <a:t>Мстера, Ковровская игрушка, Гусь -Хрустальный</a:t>
                      </a:r>
                      <a:endParaRPr lang="ru-RU" sz="1600" b="1" dirty="0">
                        <a:latin typeface="Gabriola" pitchFamily="8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674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Gabriola" pitchFamily="82" charset="0"/>
                        </a:rPr>
                        <a:t>Нижегородская обл.</a:t>
                      </a:r>
                      <a:endParaRPr lang="ru-RU" sz="1600" b="1" dirty="0">
                        <a:latin typeface="Gabriola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latin typeface="Gabriola" pitchFamily="82" charset="0"/>
                        </a:rPr>
                        <a:t>«Нижегородские узоры»</a:t>
                      </a:r>
                      <a:endParaRPr lang="ru-RU" sz="1600" b="1" i="1" dirty="0">
                        <a:latin typeface="Gabriola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Gabriola" pitchFamily="82" charset="0"/>
                        </a:rPr>
                        <a:t>Хохлома, Городецкая</a:t>
                      </a:r>
                      <a:r>
                        <a:rPr lang="ru-RU" sz="1600" b="1" baseline="0" dirty="0" smtClean="0">
                          <a:latin typeface="Gabriola" pitchFamily="82" charset="0"/>
                        </a:rPr>
                        <a:t> игрушка</a:t>
                      </a:r>
                      <a:endParaRPr lang="ru-RU" sz="1600" b="1" dirty="0">
                        <a:latin typeface="Gabriola" pitchFamily="8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6561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Gabriola" pitchFamily="82" charset="0"/>
                        </a:rPr>
                        <a:t>Ивановская обл.</a:t>
                      </a:r>
                      <a:endParaRPr lang="ru-RU" sz="1600" b="1" dirty="0">
                        <a:latin typeface="Gabriola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latin typeface="Gabriola" pitchFamily="82" charset="0"/>
                        </a:rPr>
                        <a:t>«Ивановские узоры»</a:t>
                      </a:r>
                      <a:endParaRPr lang="ru-RU" sz="1600" b="1" i="1" dirty="0">
                        <a:latin typeface="Gabriola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Gabriola" pitchFamily="82" charset="0"/>
                        </a:rPr>
                        <a:t>Палех, Холуй, Ивановское ткачество</a:t>
                      </a:r>
                      <a:endParaRPr lang="ru-RU" sz="1600" b="1" dirty="0">
                        <a:latin typeface="Gabriola" pitchFamily="8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0903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Gabriola" pitchFamily="82" charset="0"/>
                        </a:rPr>
                        <a:t>Костромская обл.</a:t>
                      </a:r>
                      <a:endParaRPr lang="ru-RU" sz="1600" b="1" dirty="0">
                        <a:latin typeface="Gabriola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latin typeface="Gabriola" pitchFamily="82" charset="0"/>
                        </a:rPr>
                        <a:t>«Костромские узоры»</a:t>
                      </a:r>
                      <a:endParaRPr lang="ru-RU" sz="1600" b="1" i="1" dirty="0">
                        <a:latin typeface="Gabriola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Gabriola" pitchFamily="82" charset="0"/>
                        </a:rPr>
                        <a:t>Красное</a:t>
                      </a:r>
                      <a:r>
                        <a:rPr lang="ru-RU" sz="1600" b="1" baseline="0" dirty="0" smtClean="0">
                          <a:latin typeface="Gabriola" pitchFamily="82" charset="0"/>
                        </a:rPr>
                        <a:t> на Волге, Костромские ювелиры</a:t>
                      </a:r>
                      <a:endParaRPr lang="ru-RU" sz="1600" b="1" dirty="0">
                        <a:latin typeface="Gabriola" pitchFamily="8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8935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Gabriola" pitchFamily="82" charset="0"/>
                        </a:rPr>
                        <a:t>Вологодская обл.</a:t>
                      </a:r>
                      <a:endParaRPr lang="ru-RU" sz="1600" b="1" dirty="0">
                        <a:latin typeface="Gabriola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latin typeface="Gabriola" pitchFamily="82" charset="0"/>
                        </a:rPr>
                        <a:t>«Вологодские узоры»</a:t>
                      </a:r>
                      <a:endParaRPr lang="ru-RU" sz="1600" b="1" i="1" dirty="0">
                        <a:latin typeface="Gabriola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Gabriola" pitchFamily="82" charset="0"/>
                        </a:rPr>
                        <a:t>Вологодское кружево, Северная чернь</a:t>
                      </a:r>
                      <a:endParaRPr lang="ru-RU" sz="1600" b="1" dirty="0">
                        <a:latin typeface="Gabriola" pitchFamily="8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9409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Gabriola" pitchFamily="82" charset="0"/>
                        </a:rPr>
                        <a:t>Ярославская обл.</a:t>
                      </a:r>
                      <a:endParaRPr lang="ru-RU" sz="1600" b="1" dirty="0">
                        <a:latin typeface="Gabriola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latin typeface="Gabriola" pitchFamily="82" charset="0"/>
                        </a:rPr>
                        <a:t>«Ярославские</a:t>
                      </a:r>
                      <a:r>
                        <a:rPr lang="ru-RU" sz="1600" b="1" i="1" baseline="0" dirty="0" smtClean="0">
                          <a:latin typeface="Gabriola" pitchFamily="82" charset="0"/>
                        </a:rPr>
                        <a:t> узоры»</a:t>
                      </a:r>
                      <a:endParaRPr lang="ru-RU" sz="1600" b="1" i="1" dirty="0">
                        <a:latin typeface="Gabriola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Gabriola" pitchFamily="82" charset="0"/>
                        </a:rPr>
                        <a:t>Ростовская финифть, Ярославская майолика</a:t>
                      </a:r>
                      <a:endParaRPr lang="ru-RU" sz="1600" b="1" dirty="0">
                        <a:latin typeface="Gabriola" pitchFamily="8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252211-B6D4-4BFE-88F0-DE16DAF717CB}" type="slidenum">
              <a:rPr lang="ru-RU" sz="1900" smtClean="0">
                <a:latin typeface="Gabriola" pitchFamily="82" charset="0"/>
              </a:rPr>
              <a:pPr>
                <a:defRPr/>
              </a:pPr>
              <a:t>11</a:t>
            </a:fld>
            <a:endParaRPr lang="ru-RU" sz="1900" dirty="0"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71550" y="188913"/>
            <a:ext cx="7869238" cy="10795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37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5602" name="Содержимое 2"/>
          <p:cNvSpPr txBox="1">
            <a:spLocks/>
          </p:cNvSpPr>
          <p:nvPr/>
        </p:nvSpPr>
        <p:spPr bwMode="auto">
          <a:xfrm>
            <a:off x="971550" y="1341438"/>
            <a:ext cx="7869238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200" dirty="0">
                <a:latin typeface="Gabriola" pitchFamily="82" charset="0"/>
              </a:rPr>
              <a:t>Взаимодействие </a:t>
            </a:r>
            <a:r>
              <a:rPr lang="ru-RU" sz="2200" dirty="0" smtClean="0">
                <a:latin typeface="Gabriola" pitchFamily="82" charset="0"/>
              </a:rPr>
              <a:t>в регионе-участнике проекта «Узоры городов России» с </a:t>
            </a:r>
            <a:r>
              <a:rPr lang="ru-RU" sz="2200" dirty="0">
                <a:latin typeface="Gabriola" pitchFamily="82" charset="0"/>
              </a:rPr>
              <a:t>представителями Министерства </a:t>
            </a:r>
            <a:r>
              <a:rPr lang="ru-RU" sz="2200" dirty="0" smtClean="0">
                <a:latin typeface="Gabriola" pitchFamily="82" charset="0"/>
              </a:rPr>
              <a:t>культуры, </a:t>
            </a:r>
            <a:r>
              <a:rPr lang="ru-RU" sz="2200" dirty="0">
                <a:latin typeface="Gabriola" pitchFamily="82" charset="0"/>
              </a:rPr>
              <a:t>Министерства образования и </a:t>
            </a:r>
            <a:r>
              <a:rPr lang="ru-RU" sz="2200" dirty="0" smtClean="0">
                <a:latin typeface="Gabriola" pitchFamily="82" charset="0"/>
              </a:rPr>
              <a:t>науки и др. ведомствами</a:t>
            </a:r>
            <a:endParaRPr lang="ru-RU" sz="2200" dirty="0">
              <a:latin typeface="Gabriola" pitchFamily="82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200" dirty="0">
                <a:latin typeface="Gabriola" pitchFamily="82" charset="0"/>
              </a:rPr>
              <a:t>Инициацию и реализацию программ субсидирования утвержденных маршрутов в рамках проекта, подготовку соответствующей документации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200" dirty="0">
                <a:latin typeface="Gabriola" pitchFamily="82" charset="0"/>
              </a:rPr>
              <a:t>Координацию формирования</a:t>
            </a:r>
            <a:r>
              <a:rPr lang="en-US" sz="2200" dirty="0">
                <a:latin typeface="Gabriola" pitchFamily="82" charset="0"/>
              </a:rPr>
              <a:t> </a:t>
            </a:r>
            <a:r>
              <a:rPr lang="ru-RU" sz="2200" dirty="0">
                <a:latin typeface="Gabriola" pitchFamily="82" charset="0"/>
              </a:rPr>
              <a:t>графиков маршрутов в рамках межрегиональных </a:t>
            </a:r>
            <a:r>
              <a:rPr lang="ru-RU" sz="2200" dirty="0" smtClean="0">
                <a:latin typeface="Gabriola" pitchFamily="82" charset="0"/>
              </a:rPr>
              <a:t>соглашений</a:t>
            </a:r>
            <a:endParaRPr lang="ru-RU" sz="2200" dirty="0">
              <a:latin typeface="Gabriola" pitchFamily="82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200" dirty="0">
                <a:latin typeface="Gabriola" pitchFamily="82" charset="0"/>
              </a:rPr>
              <a:t>Контроль качества и обеспечение гарантий соответствия оказываемых услуг на маршрутах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200" dirty="0">
                <a:latin typeface="Gabriola" pitchFamily="82" charset="0"/>
              </a:rPr>
              <a:t> Участие в отборе обслуживающих организаций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16013" y="115888"/>
            <a:ext cx="7777162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61161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briola" pitchFamily="82" charset="0"/>
              </a:rPr>
              <a:t>Органы исполнительной власти </a:t>
            </a:r>
            <a:endParaRPr lang="ru-RU" sz="2400" b="1" dirty="0" smtClean="0">
              <a:solidFill>
                <a:srgbClr val="61161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briola" pitchFamily="82" charset="0"/>
            </a:endParaRPr>
          </a:p>
          <a:p>
            <a:pPr algn="ctr"/>
            <a:r>
              <a:rPr lang="ru-RU" sz="2400" b="1" dirty="0" smtClean="0">
                <a:solidFill>
                  <a:srgbClr val="61161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briola" pitchFamily="82" charset="0"/>
              </a:rPr>
              <a:t>субъектов </a:t>
            </a:r>
            <a:r>
              <a:rPr lang="ru-RU" sz="2400" b="1" dirty="0">
                <a:solidFill>
                  <a:srgbClr val="61161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briola" pitchFamily="82" charset="0"/>
              </a:rPr>
              <a:t>РФ осуществляют: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252211-B6D4-4BFE-88F0-DE16DAF717CB}" type="slidenum">
              <a:rPr lang="ru-RU" sz="1900" smtClean="0">
                <a:latin typeface="Gabriola" pitchFamily="82" charset="0"/>
              </a:rPr>
              <a:pPr>
                <a:defRPr/>
              </a:pPr>
              <a:t>12</a:t>
            </a:fld>
            <a:endParaRPr lang="ru-RU" sz="1900" dirty="0"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briola" pitchFamily="82" charset="0"/>
              </a:rPr>
              <a:t>Туроператоры </a:t>
            </a:r>
            <a:b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briola" pitchFamily="82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briola" pitchFamily="82" charset="0"/>
              </a:rPr>
              <a:t>субъектов РФ осуществляют: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988840"/>
            <a:ext cx="8208912" cy="460851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200" dirty="0" smtClean="0">
                <a:latin typeface="Gabriola" pitchFamily="82" charset="0"/>
              </a:rPr>
              <a:t>Разработку программ приема в соответствии с утвержденными едиными требованиями к кольцевому маршруту «Узоры городов России»</a:t>
            </a:r>
          </a:p>
          <a:p>
            <a:pPr eaLnBrk="1" hangingPunct="1">
              <a:lnSpc>
                <a:spcPct val="80000"/>
              </a:lnSpc>
              <a:buNone/>
            </a:pPr>
            <a:endParaRPr lang="ru-RU" sz="2200" dirty="0" smtClean="0">
              <a:latin typeface="Gabriola" pitchFamily="82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200" dirty="0" smtClean="0">
                <a:latin typeface="Gabriola" pitchFamily="82" charset="0"/>
              </a:rPr>
              <a:t>Организацию и обеспечение сервисных услуг по приему туристических групп на местах в соответствии с программами, нормами и требованиями по туристическому обслуживанию детских групп</a:t>
            </a:r>
          </a:p>
          <a:p>
            <a:pPr eaLnBrk="1" hangingPunct="1">
              <a:lnSpc>
                <a:spcPct val="80000"/>
              </a:lnSpc>
              <a:buNone/>
            </a:pPr>
            <a:endParaRPr lang="ru-RU" sz="2200" dirty="0" smtClean="0">
              <a:latin typeface="Gabriola" pitchFamily="82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200" dirty="0" smtClean="0">
                <a:latin typeface="Gabriola" pitchFamily="82" charset="0"/>
              </a:rPr>
              <a:t>Подготовку экскурсионного и интерактивного сопровождения в соответствии с утвержденными программами и методическими материалами маршрута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252211-B6D4-4BFE-88F0-DE16DAF717CB}" type="slidenum">
              <a:rPr lang="ru-RU" sz="1900" smtClean="0">
                <a:latin typeface="Gabriola" pitchFamily="82" charset="0"/>
              </a:rPr>
              <a:pPr>
                <a:defRPr/>
              </a:pPr>
              <a:t>13</a:t>
            </a:fld>
            <a:endParaRPr lang="ru-RU" sz="1900" dirty="0"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476672"/>
            <a:ext cx="7715250" cy="129614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Финансирование кругового 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культурно-познавательного проекта 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«Узоры городов России»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971550" y="2349500"/>
            <a:ext cx="7715250" cy="2951708"/>
          </a:xfrm>
        </p:spPr>
        <p:txBody>
          <a:bodyPr>
            <a:normAutofit fontScale="62500" lnSpcReduction="20000"/>
          </a:bodyPr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2800" b="1" dirty="0" smtClean="0"/>
              <a:t>   </a:t>
            </a:r>
            <a:endParaRPr lang="ru-RU" sz="1800" b="1" dirty="0" smtClean="0"/>
          </a:p>
          <a:p>
            <a:pPr algn="ctr" eaLnBrk="1" hangingPunct="1">
              <a:buFont typeface="Wingdings 2" pitchFamily="18" charset="2"/>
              <a:buAutoNum type="arabicPeriod"/>
            </a:pPr>
            <a: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Социальные проекты/долевое участие:</a:t>
            </a:r>
          </a:p>
          <a:p>
            <a:pPr eaLnBrk="1" hangingPunct="1">
              <a:buNone/>
            </a:pPr>
            <a:endParaRPr lang="ru-RU" sz="1800" b="1" dirty="0" smtClean="0"/>
          </a:p>
          <a:p>
            <a:pPr eaLnBrk="1" hangingPunct="1"/>
            <a:r>
              <a:rPr lang="ru-RU" sz="3500" dirty="0" smtClean="0">
                <a:latin typeface="Gabriola" pitchFamily="82" charset="0"/>
              </a:rPr>
              <a:t>Федеральный бюджет </a:t>
            </a:r>
          </a:p>
          <a:p>
            <a:pPr eaLnBrk="1" hangingPunct="1"/>
            <a:r>
              <a:rPr lang="ru-RU" sz="3500" dirty="0" smtClean="0">
                <a:latin typeface="Gabriola" pitchFamily="82" charset="0"/>
              </a:rPr>
              <a:t>Бюджет субъектов Российской Федерации</a:t>
            </a:r>
          </a:p>
          <a:p>
            <a:pPr eaLnBrk="1" hangingPunct="1"/>
            <a:r>
              <a:rPr lang="ru-RU" sz="3500" dirty="0" smtClean="0">
                <a:latin typeface="Gabriola" pitchFamily="82" charset="0"/>
              </a:rPr>
              <a:t>Внебюджетные источники</a:t>
            </a:r>
          </a:p>
          <a:p>
            <a:pPr eaLnBrk="1" hangingPunct="1">
              <a:buNone/>
            </a:pPr>
            <a:endParaRPr lang="ru-RU" sz="1800" b="1" dirty="0" smtClean="0"/>
          </a:p>
          <a:p>
            <a:pPr algn="ctr" eaLnBrk="1" hangingPunct="1">
              <a:buAutoNum type="arabicPeriod" startAt="2"/>
            </a:pPr>
            <a: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Коммерческие проекты:</a:t>
            </a:r>
          </a:p>
          <a:p>
            <a:pPr eaLnBrk="1" hangingPunct="1">
              <a:buAutoNum type="arabicPeriod" startAt="2"/>
            </a:pPr>
            <a:endParaRPr lang="ru-RU" sz="1800" b="1" dirty="0" smtClean="0"/>
          </a:p>
          <a:p>
            <a:r>
              <a:rPr lang="ru-RU" sz="3500" dirty="0" smtClean="0">
                <a:latin typeface="Gabriola" pitchFamily="82" charset="0"/>
              </a:rPr>
              <a:t>Внебюджетные источники</a:t>
            </a:r>
          </a:p>
          <a:p>
            <a:pPr eaLnBrk="1" hangingPunct="1">
              <a:buNone/>
            </a:pPr>
            <a:endParaRPr lang="ru-RU" sz="1800" b="1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252211-B6D4-4BFE-88F0-DE16DAF717CB}" type="slidenum">
              <a:rPr lang="ru-RU" sz="1900" smtClean="0">
                <a:latin typeface="Gabriola" pitchFamily="82" charset="0"/>
              </a:rPr>
              <a:pPr>
                <a:defRPr/>
              </a:pPr>
              <a:t>14</a:t>
            </a:fld>
            <a:endParaRPr lang="ru-RU" sz="1900" dirty="0"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-387424"/>
            <a:ext cx="8172450" cy="155679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Круговой культурно-познавательный маршрут </a:t>
            </a:r>
            <a:br>
              <a:rPr lang="ru-RU" sz="24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ru-RU" sz="24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«Узоры городов России»</a:t>
            </a:r>
            <a:endParaRPr lang="ru-RU" sz="2400" b="1" dirty="0">
              <a:solidFill>
                <a:schemeClr val="tx2">
                  <a:satMod val="13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00113" y="692696"/>
            <a:ext cx="8243887" cy="6308725"/>
          </a:xfrm>
        </p:spPr>
        <p:txBody>
          <a:bodyPr>
            <a:normAutofit fontScale="85000" lnSpcReduction="20000"/>
          </a:bodyPr>
          <a:lstStyle/>
          <a:p>
            <a:pPr algn="ctr" eaLnBrk="1" hangingPunct="1"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endParaRPr lang="ru-RU" sz="1600" b="1" dirty="0" smtClean="0"/>
          </a:p>
          <a:p>
            <a:pPr algn="ctr">
              <a:lnSpc>
                <a:spcPct val="80000"/>
              </a:lnSpc>
              <a:spcBef>
                <a:spcPct val="0"/>
              </a:spcBef>
              <a:buNone/>
            </a:pPr>
            <a:r>
              <a:rPr lang="ru-RU" sz="2200" dirty="0" smtClean="0">
                <a:latin typeface="Gabriola" pitchFamily="82" charset="0"/>
              </a:rPr>
              <a:t>Программа 2 дня/1 ночь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None/>
            </a:pPr>
            <a:r>
              <a:rPr lang="ru-RU" sz="2200" dirty="0" smtClean="0">
                <a:latin typeface="Gabriola" pitchFamily="82" charset="0"/>
              </a:rPr>
              <a:t>проект Вологодской области 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None/>
            </a:pPr>
            <a:r>
              <a:rPr lang="ru-RU" sz="2200" dirty="0" smtClean="0">
                <a:latin typeface="Gabriola" pitchFamily="82" charset="0"/>
              </a:rPr>
              <a:t>«Вологодские Узоры»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None/>
            </a:pPr>
            <a:r>
              <a:rPr lang="ru-RU" sz="1900" dirty="0" smtClean="0">
                <a:latin typeface="Gabriola" pitchFamily="82" charset="0"/>
              </a:rPr>
              <a:t>(образец программы региона-участника)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endParaRPr lang="ru-RU" sz="1600" b="1" dirty="0" smtClean="0"/>
          </a:p>
          <a:p>
            <a:pPr eaLnBrk="1" hangingPunct="1">
              <a:lnSpc>
                <a:spcPct val="80000"/>
              </a:lnSpc>
            </a:pPr>
            <a:r>
              <a:rPr lang="ru-RU" sz="1900" b="1" i="1" dirty="0" smtClean="0">
                <a:latin typeface="Gabriola" pitchFamily="82" charset="0"/>
              </a:rPr>
              <a:t>Вологда – Кириллов – Ферапонтово – Сугорье – Вологда</a:t>
            </a:r>
            <a:endParaRPr lang="ru-RU" sz="1900" dirty="0" smtClean="0">
              <a:latin typeface="Gabriola" pitchFamily="82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900" i="1" dirty="0" smtClean="0">
                <a:latin typeface="Gabriola" pitchFamily="82" charset="0"/>
              </a:rPr>
              <a:t>Программы для школьных групп из цикла </a:t>
            </a:r>
            <a:r>
              <a:rPr lang="ru-RU" sz="1900" b="1" i="1" dirty="0" smtClean="0">
                <a:latin typeface="Gabriola" pitchFamily="82" charset="0"/>
              </a:rPr>
              <a:t>«Узоры городов России» </a:t>
            </a:r>
            <a:endParaRPr lang="ru-RU" sz="1900" dirty="0" smtClean="0">
              <a:latin typeface="Gabriola" pitchFamily="82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ru-RU" sz="1900" b="1" dirty="0" smtClean="0">
                <a:latin typeface="Gabriola" pitchFamily="82" charset="0"/>
              </a:rPr>
              <a:t>1 день: </a:t>
            </a:r>
          </a:p>
          <a:p>
            <a:pPr eaLnBrk="1" hangingPunct="1">
              <a:lnSpc>
                <a:spcPct val="80000"/>
              </a:lnSpc>
            </a:pPr>
            <a:r>
              <a:rPr lang="ru-RU" sz="1900" b="1" dirty="0" smtClean="0">
                <a:latin typeface="Gabriola" pitchFamily="82" charset="0"/>
              </a:rPr>
              <a:t>г. Вологда:  </a:t>
            </a:r>
            <a:endParaRPr lang="ru-RU" sz="1900" dirty="0" smtClean="0">
              <a:latin typeface="Gabriola" pitchFamily="82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900" dirty="0" smtClean="0">
                <a:latin typeface="Gabriola" pitchFamily="82" charset="0"/>
              </a:rPr>
              <a:t>Обзорные экскурсии по городу (1.5 час.)</a:t>
            </a:r>
          </a:p>
          <a:p>
            <a:pPr eaLnBrk="1" hangingPunct="1">
              <a:lnSpc>
                <a:spcPct val="80000"/>
              </a:lnSpc>
            </a:pPr>
            <a:r>
              <a:rPr lang="ru-RU" sz="1900" dirty="0" smtClean="0">
                <a:latin typeface="Gabriola" pitchFamily="82" charset="0"/>
              </a:rPr>
              <a:t>- экскурсия </a:t>
            </a:r>
            <a:r>
              <a:rPr lang="ru-RU" sz="1900" b="1" dirty="0" smtClean="0">
                <a:latin typeface="Gabriola" pitchFamily="82" charset="0"/>
              </a:rPr>
              <a:t>«Город резных палисадов»</a:t>
            </a:r>
            <a:r>
              <a:rPr lang="ru-RU" sz="1900" dirty="0" smtClean="0">
                <a:latin typeface="Gabriola" pitchFamily="82" charset="0"/>
              </a:rPr>
              <a:t> (деревянное зодчество России)</a:t>
            </a:r>
          </a:p>
          <a:p>
            <a:pPr eaLnBrk="1" hangingPunct="1">
              <a:lnSpc>
                <a:spcPct val="80000"/>
              </a:lnSpc>
            </a:pPr>
            <a:r>
              <a:rPr lang="ru-RU" sz="1900" dirty="0" smtClean="0">
                <a:latin typeface="Gabriola" pitchFamily="82" charset="0"/>
              </a:rPr>
              <a:t>- экскурсия </a:t>
            </a:r>
            <a:r>
              <a:rPr lang="ru-RU" sz="1900" b="1" dirty="0" smtClean="0">
                <a:latin typeface="Gabriola" pitchFamily="82" charset="0"/>
              </a:rPr>
              <a:t>«Каменные узоры Вологодского Кремля»</a:t>
            </a:r>
          </a:p>
          <a:p>
            <a:pPr eaLnBrk="1" hangingPunct="1">
              <a:lnSpc>
                <a:spcPct val="80000"/>
              </a:lnSpc>
            </a:pPr>
            <a:r>
              <a:rPr lang="ru-RU" sz="1900" dirty="0" smtClean="0">
                <a:latin typeface="Gabriola" pitchFamily="82" charset="0"/>
              </a:rPr>
              <a:t>Экскурсии в музеи (3 часа):  </a:t>
            </a:r>
          </a:p>
          <a:p>
            <a:pPr eaLnBrk="1" hangingPunct="1">
              <a:lnSpc>
                <a:spcPct val="80000"/>
              </a:lnSpc>
            </a:pPr>
            <a:r>
              <a:rPr lang="ru-RU" sz="1900" dirty="0" smtClean="0">
                <a:latin typeface="Gabriola" pitchFamily="82" charset="0"/>
              </a:rPr>
              <a:t>- «Музей Кружева»  -  экскурсия </a:t>
            </a:r>
            <a:r>
              <a:rPr lang="ru-RU" sz="1900" b="1" dirty="0" smtClean="0">
                <a:latin typeface="Gabriola" pitchFamily="82" charset="0"/>
              </a:rPr>
              <a:t>«Кружевная летопись России»</a:t>
            </a:r>
          </a:p>
          <a:p>
            <a:pPr eaLnBrk="1" hangingPunct="1">
              <a:lnSpc>
                <a:spcPct val="80000"/>
              </a:lnSpc>
            </a:pPr>
            <a:r>
              <a:rPr lang="ru-RU" sz="1900" dirty="0" smtClean="0">
                <a:latin typeface="Gabriola" pitchFamily="82" charset="0"/>
              </a:rPr>
              <a:t>- «Мир Забытых вещей» - экскурсия </a:t>
            </a:r>
            <a:r>
              <a:rPr lang="ru-RU" sz="1900" b="1" dirty="0" smtClean="0">
                <a:latin typeface="Gabriola" pitchFamily="82" charset="0"/>
              </a:rPr>
              <a:t>«Романтика путешествий в мир ремесел» </a:t>
            </a:r>
            <a:r>
              <a:rPr lang="ru-RU" sz="1900" dirty="0" smtClean="0">
                <a:latin typeface="Gabriola" pitchFamily="82" charset="0"/>
              </a:rPr>
              <a:t>(изучаем виды ремесел и географию по предметам народных промыслов разных стран)</a:t>
            </a:r>
          </a:p>
          <a:p>
            <a:pPr eaLnBrk="1" hangingPunct="1">
              <a:lnSpc>
                <a:spcPct val="80000"/>
              </a:lnSpc>
            </a:pPr>
            <a:r>
              <a:rPr lang="ru-RU" sz="1900" dirty="0" smtClean="0">
                <a:latin typeface="Gabriola" pitchFamily="82" charset="0"/>
              </a:rPr>
              <a:t>Посещение музея деревянного зодчества «Семенково», интерактивная программа - </a:t>
            </a:r>
            <a:r>
              <a:rPr lang="ru-RU" sz="1900" b="1" dirty="0" smtClean="0">
                <a:latin typeface="Gabriola" pitchFamily="82" charset="0"/>
              </a:rPr>
              <a:t>«Деревенские узоры» </a:t>
            </a:r>
            <a:r>
              <a:rPr lang="ru-RU" sz="1900" dirty="0" smtClean="0">
                <a:latin typeface="Gabriola" pitchFamily="82" charset="0"/>
              </a:rPr>
              <a:t>(2,5 часа);</a:t>
            </a:r>
          </a:p>
          <a:p>
            <a:pPr eaLnBrk="1" hangingPunct="1">
              <a:lnSpc>
                <a:spcPct val="80000"/>
              </a:lnSpc>
            </a:pPr>
            <a:r>
              <a:rPr lang="ru-RU" sz="1900" dirty="0" smtClean="0">
                <a:latin typeface="Gabriola" pitchFamily="82" charset="0"/>
              </a:rPr>
              <a:t>Возвращение в Вологду.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sz="1900" b="1" dirty="0" smtClean="0">
                <a:latin typeface="Gabriola" pitchFamily="82" charset="0"/>
              </a:rPr>
              <a:t>2  день</a:t>
            </a:r>
          </a:p>
          <a:p>
            <a:pPr eaLnBrk="1" hangingPunct="1">
              <a:lnSpc>
                <a:spcPct val="80000"/>
              </a:lnSpc>
            </a:pPr>
            <a:r>
              <a:rPr lang="ru-RU" sz="1900" b="1" dirty="0" smtClean="0">
                <a:latin typeface="Gabriola" pitchFamily="82" charset="0"/>
              </a:rPr>
              <a:t>г.Кириллов –  с.Ферапонтово – ТК «Сугорье» </a:t>
            </a:r>
            <a:endParaRPr lang="ru-RU" sz="1900" dirty="0" smtClean="0">
              <a:latin typeface="Gabriola" pitchFamily="82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900" dirty="0" smtClean="0">
                <a:latin typeface="Gabriola" pitchFamily="82" charset="0"/>
              </a:rPr>
              <a:t>г. Кириллов (130 км): Кирилло-Белозерский монастырь</a:t>
            </a:r>
          </a:p>
          <a:p>
            <a:pPr eaLnBrk="1" hangingPunct="1">
              <a:lnSpc>
                <a:spcPct val="80000"/>
              </a:lnSpc>
            </a:pPr>
            <a:r>
              <a:rPr lang="ru-RU" sz="1900" dirty="0" smtClean="0">
                <a:latin typeface="Gabriola" pitchFamily="82" charset="0"/>
              </a:rPr>
              <a:t> – экскурсия «Зодчество Великой России»</a:t>
            </a:r>
          </a:p>
          <a:p>
            <a:pPr eaLnBrk="1" hangingPunct="1">
              <a:lnSpc>
                <a:spcPct val="80000"/>
              </a:lnSpc>
            </a:pPr>
            <a:r>
              <a:rPr lang="ru-RU" sz="1900" dirty="0" smtClean="0">
                <a:latin typeface="Gabriola" pitchFamily="82" charset="0"/>
              </a:rPr>
              <a:t>с. Ферапонтово (20 км), Ферапонтов монастырь, фрески Дионисия</a:t>
            </a:r>
          </a:p>
          <a:p>
            <a:pPr eaLnBrk="1" hangingPunct="1">
              <a:lnSpc>
                <a:spcPct val="80000"/>
              </a:lnSpc>
            </a:pPr>
            <a:r>
              <a:rPr lang="ru-RU" sz="1900" dirty="0" smtClean="0">
                <a:latin typeface="Gabriola" pitchFamily="82" charset="0"/>
              </a:rPr>
              <a:t>-  экскурсия </a:t>
            </a:r>
            <a:r>
              <a:rPr lang="ru-RU" sz="1900" b="1" dirty="0" smtClean="0">
                <a:latin typeface="Gabriola" pitchFamily="82" charset="0"/>
              </a:rPr>
              <a:t>«Иконопись и история в красках»</a:t>
            </a:r>
          </a:p>
          <a:p>
            <a:pPr eaLnBrk="1" hangingPunct="1">
              <a:lnSpc>
                <a:spcPct val="80000"/>
              </a:lnSpc>
            </a:pPr>
            <a:r>
              <a:rPr lang="ru-RU" sz="1900" dirty="0" smtClean="0">
                <a:latin typeface="Gabriola" pitchFamily="82" charset="0"/>
              </a:rPr>
              <a:t>ТК «Сугорье»</a:t>
            </a:r>
          </a:p>
          <a:p>
            <a:pPr eaLnBrk="1" hangingPunct="1">
              <a:lnSpc>
                <a:spcPct val="80000"/>
              </a:lnSpc>
            </a:pPr>
            <a:r>
              <a:rPr lang="ru-RU" sz="1900" dirty="0" smtClean="0">
                <a:latin typeface="Gabriola" pitchFamily="82" charset="0"/>
              </a:rPr>
              <a:t>- Русь былинная - «Сугорье», интерактивная программа  «Княжеская Гридница», (обереги воинов, златотканое убранство и </a:t>
            </a:r>
            <a:r>
              <a:rPr lang="ru-RU" sz="1900" b="1" dirty="0" smtClean="0">
                <a:latin typeface="Gabriola" pitchFamily="82" charset="0"/>
              </a:rPr>
              <a:t>«Кованые кружева древней Руси»</a:t>
            </a:r>
            <a:r>
              <a:rPr lang="ru-RU" sz="1900" dirty="0" smtClean="0">
                <a:latin typeface="Gabriola" pitchFamily="82" charset="0"/>
              </a:rPr>
              <a:t>) </a:t>
            </a:r>
          </a:p>
          <a:p>
            <a:pPr eaLnBrk="1" hangingPunct="1">
              <a:lnSpc>
                <a:spcPct val="80000"/>
              </a:lnSpc>
            </a:pPr>
            <a:r>
              <a:rPr lang="ru-RU" sz="1900" dirty="0" smtClean="0">
                <a:latin typeface="Gabriola" pitchFamily="82" charset="0"/>
              </a:rPr>
              <a:t>Возвращение в Вологду.</a:t>
            </a:r>
          </a:p>
          <a:p>
            <a:pPr eaLnBrk="1" hangingPunct="1">
              <a:lnSpc>
                <a:spcPct val="80000"/>
              </a:lnSpc>
            </a:pPr>
            <a:r>
              <a:rPr lang="ru-RU" sz="1900" dirty="0" smtClean="0">
                <a:latin typeface="Gabriola" pitchFamily="82" charset="0"/>
              </a:rPr>
              <a:t>Посещение магазина </a:t>
            </a:r>
            <a:r>
              <a:rPr lang="ru-RU" sz="1900" b="1" dirty="0" smtClean="0">
                <a:latin typeface="Gabriola" pitchFamily="82" charset="0"/>
              </a:rPr>
              <a:t>" Вологодские сувениры" </a:t>
            </a:r>
            <a:r>
              <a:rPr lang="ru-RU" sz="1900" dirty="0" smtClean="0">
                <a:latin typeface="Gabriola" pitchFamily="82" charset="0"/>
              </a:rPr>
              <a:t>(вологодские кружева и изделия из них, сувениры из бересты, вологодский лен,  знаменитое вологодское масло в глиняном горшочке или берестяном туеске, сладости и другие памятные подарки)</a:t>
            </a:r>
          </a:p>
          <a:p>
            <a:pPr eaLnBrk="1" hangingPunct="1">
              <a:lnSpc>
                <a:spcPct val="80000"/>
              </a:lnSpc>
            </a:pPr>
            <a:r>
              <a:rPr lang="ru-RU" sz="1900" dirty="0" smtClean="0">
                <a:latin typeface="Gabriola" pitchFamily="82" charset="0"/>
              </a:rPr>
              <a:t>Проводы на вокзал 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endParaRPr lang="ru-RU" sz="1900" b="1" dirty="0" smtClean="0">
              <a:latin typeface="Gabriola" pitchFamily="82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252211-B6D4-4BFE-88F0-DE16DAF717CB}" type="slidenum">
              <a:rPr lang="ru-RU" sz="1900" smtClean="0">
                <a:latin typeface="Gabriola" pitchFamily="82" charset="0"/>
              </a:rPr>
              <a:pPr>
                <a:defRPr/>
              </a:pPr>
              <a:t>15</a:t>
            </a:fld>
            <a:endParaRPr lang="ru-RU" sz="1900" dirty="0"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252211-B6D4-4BFE-88F0-DE16DAF717CB}" type="slidenum">
              <a:rPr lang="ru-RU" sz="1900" smtClean="0">
                <a:latin typeface="Gabriola" pitchFamily="82" charset="0"/>
              </a:rPr>
              <a:pPr>
                <a:defRPr/>
              </a:pPr>
              <a:t>16</a:t>
            </a:fld>
            <a:endParaRPr lang="ru-RU" sz="1900" dirty="0">
              <a:latin typeface="Gabriola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476672"/>
            <a:ext cx="655272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Узоры городов России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200" dirty="0" smtClean="0">
                <a:latin typeface="Gabriola" pitchFamily="82" charset="0"/>
                <a:ea typeface="Calibri" pitchFamily="34" charset="0"/>
                <a:cs typeface="Times New Roman" pitchFamily="18" charset="0"/>
              </a:rPr>
              <a:t>межрегионального историко-культурного </a:t>
            </a:r>
            <a:br>
              <a:rPr lang="ru-RU" sz="2200" dirty="0" smtClean="0">
                <a:latin typeface="Gabriola" pitchFamily="82" charset="0"/>
                <a:ea typeface="Calibri" pitchFamily="34" charset="0"/>
                <a:cs typeface="Times New Roman" pitchFamily="18" charset="0"/>
              </a:rPr>
            </a:br>
            <a:r>
              <a:rPr lang="ru-RU" sz="2200" dirty="0" smtClean="0">
                <a:latin typeface="Gabriola" pitchFamily="82" charset="0"/>
                <a:ea typeface="Calibri" pitchFamily="34" charset="0"/>
                <a:cs typeface="Times New Roman" pitchFamily="18" charset="0"/>
              </a:rPr>
              <a:t>туристического маршрута </a:t>
            </a:r>
            <a:endParaRPr lang="ru-RU" sz="2200" dirty="0">
              <a:latin typeface="Gabriola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2204864"/>
            <a:ext cx="69847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Перспективные участники проекта для разработки «радиальных» маршрутов:</a:t>
            </a:r>
          </a:p>
          <a:p>
            <a:pPr>
              <a:buNone/>
            </a:pPr>
            <a:endParaRPr lang="ru-RU" sz="2200" b="1" dirty="0" smtClean="0">
              <a:solidFill>
                <a:schemeClr val="tx2">
                  <a:lumMod val="75000"/>
                </a:schemeClr>
              </a:solidFill>
              <a:latin typeface="Gabriola" pitchFamily="82" charset="0"/>
            </a:endParaRPr>
          </a:p>
          <a:p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Gabriola" pitchFamily="82" charset="0"/>
              </a:rPr>
              <a:t>Республика Карелия</a:t>
            </a:r>
          </a:p>
          <a:p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Gabriola" pitchFamily="82" charset="0"/>
              </a:rPr>
              <a:t>Свердловская область</a:t>
            </a:r>
          </a:p>
          <a:p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Gabriola" pitchFamily="82" charset="0"/>
              </a:rPr>
              <a:t>Тюменская область</a:t>
            </a:r>
          </a:p>
          <a:p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Gabriola" pitchFamily="82" charset="0"/>
              </a:rPr>
              <a:t>Тульская область</a:t>
            </a:r>
          </a:p>
          <a:p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Gabriola" pitchFamily="82" charset="0"/>
              </a:rPr>
              <a:t>Пермский край</a:t>
            </a:r>
          </a:p>
          <a:p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Gabriola" pitchFamily="82" charset="0"/>
              </a:rPr>
              <a:t>Калужская область</a:t>
            </a:r>
            <a:endParaRPr lang="ru-RU" sz="2200" dirty="0"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252211-B6D4-4BFE-88F0-DE16DAF717CB}" type="slidenum">
              <a:rPr lang="ru-RU" sz="1900" smtClean="0">
                <a:latin typeface="Gabriola" pitchFamily="82" charset="0"/>
              </a:rPr>
              <a:pPr>
                <a:defRPr/>
              </a:pPr>
              <a:t>17</a:t>
            </a:fld>
            <a:endParaRPr lang="ru-RU" sz="1900" dirty="0">
              <a:latin typeface="Gabriola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1124744"/>
            <a:ext cx="619268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Calibri" pitchFamily="34" charset="0"/>
                <a:cs typeface="Times New Roman" pitchFamily="18" charset="0"/>
              </a:rPr>
              <a:t>«Узоры городов России»</a:t>
            </a:r>
          </a:p>
          <a:p>
            <a:pPr algn="ctr"/>
            <a:r>
              <a:rPr lang="ru-RU" sz="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8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Gabriola" pitchFamily="82" charset="0"/>
                <a:ea typeface="Calibri" pitchFamily="34" charset="0"/>
                <a:cs typeface="Times New Roman" pitchFamily="18" charset="0"/>
              </a:rPr>
              <a:t>Культурно-познавательный межрегиональный </a:t>
            </a:r>
          </a:p>
          <a:p>
            <a:pPr algn="ctr"/>
            <a:r>
              <a:rPr lang="ru-RU" sz="2200" dirty="0" smtClean="0">
                <a:latin typeface="Gabriola" pitchFamily="82" charset="0"/>
                <a:ea typeface="Calibri" pitchFamily="34" charset="0"/>
                <a:cs typeface="Times New Roman" pitchFamily="18" charset="0"/>
              </a:rPr>
              <a:t>событийный проект</a:t>
            </a:r>
            <a:endParaRPr lang="ru-RU" sz="2200" dirty="0">
              <a:latin typeface="Gabriola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3284984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630238" algn="ctr" eaLnBrk="0" hangingPunct="0"/>
            <a:r>
              <a:rPr lang="ru-RU" sz="2200" dirty="0" smtClean="0">
                <a:latin typeface="Gabriola" pitchFamily="82" charset="0"/>
                <a:ea typeface="Calibri" pitchFamily="34" charset="0"/>
                <a:cs typeface="Times New Roman" pitchFamily="18" charset="0"/>
              </a:rPr>
              <a:t>(в рамках межрегионального историко-культурного туристического </a:t>
            </a:r>
            <a:endParaRPr lang="ru-RU" sz="2200" dirty="0" smtClean="0">
              <a:latin typeface="Gabriola" pitchFamily="82" charset="0"/>
              <a:cs typeface="Arial" pitchFamily="34" charset="0"/>
            </a:endParaRPr>
          </a:p>
          <a:p>
            <a:pPr lvl="0" indent="630238" algn="ctr" eaLnBrk="0" hangingPunct="0"/>
            <a:r>
              <a:rPr lang="ru-RU" sz="2200" dirty="0" smtClean="0">
                <a:latin typeface="Gabriola" pitchFamily="82" charset="0"/>
                <a:ea typeface="Calibri" pitchFamily="34" charset="0"/>
                <a:cs typeface="Times New Roman" pitchFamily="18" charset="0"/>
              </a:rPr>
              <a:t>Кольцевого маршрута «Узоры городов России»)</a:t>
            </a:r>
            <a:endParaRPr lang="ru-RU" sz="2200" dirty="0" smtClean="0">
              <a:latin typeface="Gabriola" pitchFamily="82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252211-B6D4-4BFE-88F0-DE16DAF717CB}" type="slidenum">
              <a:rPr lang="ru-RU" sz="1900" smtClean="0">
                <a:latin typeface="Gabriola" pitchFamily="82" charset="0"/>
              </a:rPr>
              <a:pPr>
                <a:defRPr/>
              </a:pPr>
              <a:t>18</a:t>
            </a:fld>
            <a:endParaRPr lang="ru-RU" sz="1900" dirty="0">
              <a:latin typeface="Gabriola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"/>
            <a:ext cx="806489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Узоры городов России»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/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Культурно-познавательный межрегиональный событийный проект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/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ru-RU" dirty="0" smtClean="0"/>
              <a:t> </a:t>
            </a:r>
            <a:r>
              <a:rPr lang="ru-RU" sz="2200" dirty="0" smtClean="0">
                <a:latin typeface="Gabriola" pitchFamily="82" charset="0"/>
              </a:rPr>
              <a:t>(в рамках межрегионального историко-культурного туристического </a:t>
            </a:r>
            <a:br>
              <a:rPr lang="ru-RU" sz="2200" dirty="0" smtClean="0">
                <a:latin typeface="Gabriola" pitchFamily="82" charset="0"/>
              </a:rPr>
            </a:br>
            <a:r>
              <a:rPr lang="ru-RU" sz="2200" dirty="0" smtClean="0">
                <a:latin typeface="Gabriola" pitchFamily="82" charset="0"/>
              </a:rPr>
              <a:t>кольцевого маршрута «Узоры городов России»)</a:t>
            </a:r>
            <a:br>
              <a:rPr lang="ru-RU" sz="2200" dirty="0" smtClean="0">
                <a:latin typeface="Gabriola" pitchFamily="82" charset="0"/>
              </a:rPr>
            </a:br>
            <a:endParaRPr lang="ru-RU" sz="2200" dirty="0">
              <a:latin typeface="Gabriola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628800"/>
            <a:ext cx="8280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ru-RU" sz="1200" b="1" dirty="0" smtClean="0">
                <a:latin typeface="Gabriola" pitchFamily="82" charset="0"/>
              </a:rPr>
              <a:t>В каждом регионе-участнике проекта «Узоры городов России» </a:t>
            </a:r>
            <a:r>
              <a:rPr lang="ru-RU" sz="1200" dirty="0" smtClean="0">
                <a:latin typeface="Gabriola" pitchFamily="82" charset="0"/>
              </a:rPr>
              <a:t>проводятся ежегодные традиционные фестивали и праздники, объединяющие лучшие народные традиции, ремесла, промыслы, фольклорные, танцевальные и песенные коллективы   региона: «Золотая Хохлома», «Льняная палитра», «Отчизны верные сыны», «День лаптя» и др. Организация посещения детей и молодежи лучших событийных проектов России, направленных на сохранение культурных традиций и участия в них одна из форм патриотического воспитания детей и молодежи, приобщения к культурному наследию народов Российской Федерации. </a:t>
            </a:r>
          </a:p>
          <a:p>
            <a:pPr algn="just">
              <a:buFontTx/>
              <a:buChar char="-"/>
            </a:pPr>
            <a:endParaRPr lang="ru-RU" sz="1200" dirty="0" smtClean="0">
              <a:latin typeface="Gabriola" pitchFamily="82" charset="0"/>
            </a:endParaRPr>
          </a:p>
          <a:p>
            <a:pPr algn="just">
              <a:buFontTx/>
              <a:buChar char="-"/>
            </a:pPr>
            <a:r>
              <a:rPr lang="ru-RU" sz="1200" b="1" dirty="0" smtClean="0">
                <a:latin typeface="Gabriola" pitchFamily="82" charset="0"/>
              </a:rPr>
              <a:t>В рамках межрегионального историко-культурного туристического маршрута «Узоры городов России»</a:t>
            </a:r>
            <a:r>
              <a:rPr lang="ru-RU" sz="1200" dirty="0" smtClean="0">
                <a:latin typeface="Gabriola" pitchFamily="82" charset="0"/>
              </a:rPr>
              <a:t> лучшие событийные проекты регионов-участников объединяются в единую программу, создающую в рамках мероприятий «детские площадки», предназначенные для проведения конкурсов, соревнований и презентаций, интерактивных обучающих программ, на которых юные участники будут в соревновательной форме изучать и демонстрировать успехи и достижения в народных ремеслах, творчестве, сохранении и приумножении культурных традиций народов Российской Федерации. Подведение итогов по проведению Культурно-познавательного межрегионального событийного проекта «Узоры городов России» будет проведено в Вотчине Деда Мороза в городе Великий Устюг.</a:t>
            </a:r>
          </a:p>
          <a:p>
            <a:pPr algn="just">
              <a:buFontTx/>
              <a:buChar char="-"/>
            </a:pPr>
            <a:endParaRPr lang="ru-RU" sz="1200" dirty="0" smtClean="0">
              <a:latin typeface="Gabriola" pitchFamily="82" charset="0"/>
            </a:endParaRPr>
          </a:p>
          <a:p>
            <a:pPr algn="just">
              <a:buFontTx/>
              <a:buChar char="-"/>
            </a:pPr>
            <a:r>
              <a:rPr lang="ru-RU" sz="1200" b="1" dirty="0" smtClean="0">
                <a:latin typeface="Gabriola" pitchFamily="82" charset="0"/>
              </a:rPr>
              <a:t>Культурно-познавательный межрегиональный событийный проект «Узоры городов России» </a:t>
            </a:r>
            <a:r>
              <a:rPr lang="ru-RU" sz="1200" dirty="0" smtClean="0">
                <a:latin typeface="Gabriola" pitchFamily="82" charset="0"/>
              </a:rPr>
              <a:t>направлен на исполнение Поручения Президента Российской Федерации В.В. Путина «Министерству культуры Российской Федерации, Министерству образования и науки Российской Федерации, Министерству транспорта Российской Федерации совместно с органами исполнительной власти субъектов Российской Федерации в целях популяризации культурного наследия народов Российской Федерации и приобщения молодёжи к истории и культуре России разработать комплекс мер по организации экскурсионных и туристических поездок учащихся образовательных учреждений общего образования, начального, среднего и высшего профессионального образования» от 25 сентября 2012 г. </a:t>
            </a:r>
          </a:p>
          <a:p>
            <a:pPr algn="just">
              <a:buFontTx/>
              <a:buChar char="-"/>
            </a:pPr>
            <a:endParaRPr lang="ru-RU" sz="1200" dirty="0" smtClean="0">
              <a:latin typeface="Gabriola" pitchFamily="82" charset="0"/>
            </a:endParaRPr>
          </a:p>
          <a:p>
            <a:pPr algn="just">
              <a:buFontTx/>
              <a:buChar char="-"/>
            </a:pPr>
            <a:r>
              <a:rPr lang="ru-RU" sz="1200" b="1" dirty="0" smtClean="0">
                <a:latin typeface="Gabriola" pitchFamily="82" charset="0"/>
              </a:rPr>
              <a:t>Культурно-познавательный межрегиональный событийный проект «Узоры городов России» </a:t>
            </a:r>
            <a:r>
              <a:rPr lang="ru-RU" sz="1200" dirty="0" smtClean="0">
                <a:latin typeface="Gabriola" pitchFamily="82" charset="0"/>
              </a:rPr>
              <a:t>подчеркивает исключительную важность развития социального детского туризма для воспитания чувств патриотизма и любви к Родине, межнационального уважения и толерантности. В составе семи регионов проект принимает участие в конкурсе среди субъектов Российской Федерации на государственную поддержку (грант) на реализацию лучших событийных региональных и межрегиональных проектов в рамках развития культурно-познавательного туризма.</a:t>
            </a:r>
          </a:p>
          <a:p>
            <a:pPr algn="just">
              <a:buFontTx/>
              <a:buChar char="-"/>
            </a:pPr>
            <a:endParaRPr lang="ru-RU" sz="1200" dirty="0" smtClean="0"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252211-B6D4-4BFE-88F0-DE16DAF717CB}" type="slidenum">
              <a:rPr lang="ru-RU" sz="1900" smtClean="0">
                <a:latin typeface="Gabriola" pitchFamily="82" charset="0"/>
              </a:rPr>
              <a:pPr>
                <a:defRPr/>
              </a:pPr>
              <a:t>19</a:t>
            </a:fld>
            <a:endParaRPr lang="ru-RU" sz="1900" dirty="0">
              <a:latin typeface="Gabriola" pitchFamily="82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80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076056" y="548680"/>
            <a:ext cx="374441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Gabriola" pitchFamily="82" charset="0"/>
              </a:rPr>
              <a:t>На состоявшейся в мае 2014 года</a:t>
            </a:r>
            <a:br>
              <a:rPr lang="ru-RU" sz="2200" dirty="0" smtClean="0">
                <a:latin typeface="Gabriola" pitchFamily="82" charset="0"/>
              </a:rPr>
            </a:br>
            <a:r>
              <a:rPr lang="en-US" sz="2200" dirty="0" smtClean="0">
                <a:latin typeface="Gabriola" pitchFamily="82" charset="0"/>
              </a:rPr>
              <a:t>III </a:t>
            </a:r>
            <a:r>
              <a:rPr lang="ru-RU" sz="2200" dirty="0" smtClean="0">
                <a:latin typeface="Gabriola" pitchFamily="82" charset="0"/>
              </a:rPr>
              <a:t>Всероссийской ярмарке событийного туризма </a:t>
            </a:r>
            <a:r>
              <a:rPr lang="en-US" sz="2200" dirty="0" smtClean="0">
                <a:latin typeface="Gabriola" pitchFamily="82" charset="0"/>
              </a:rPr>
              <a:t>Russian open event expo</a:t>
            </a:r>
            <a:r>
              <a:rPr lang="ru-RU" sz="2200" dirty="0" smtClean="0">
                <a:latin typeface="Gabriola" pitchFamily="82" charset="0"/>
              </a:rPr>
              <a:t>, проект «Узоры городов России» был награжден специальным призом </a:t>
            </a:r>
            <a:r>
              <a:rPr lang="en-US" sz="2200" dirty="0" smtClean="0">
                <a:latin typeface="Gabriola" pitchFamily="82" charset="0"/>
              </a:rPr>
              <a:t>II </a:t>
            </a:r>
            <a:r>
              <a:rPr lang="ru-RU" sz="2200" dirty="0" smtClean="0">
                <a:latin typeface="Gabriola" pitchFamily="82" charset="0"/>
              </a:rPr>
              <a:t>Всероссийского конкурса в области событийного туризма в номинации</a:t>
            </a:r>
          </a:p>
          <a:p>
            <a:pPr algn="ctr"/>
            <a:r>
              <a:rPr lang="ru-RU" sz="2200" b="1" dirty="0" smtClean="0">
                <a:latin typeface="Gabriola" pitchFamily="82" charset="0"/>
              </a:rPr>
              <a:t>«Инновационный событийный проект»</a:t>
            </a:r>
            <a:endParaRPr lang="ru-RU" sz="2200" b="1" dirty="0">
              <a:latin typeface="Gabriola" pitchFamily="82" charset="0"/>
            </a:endParaRPr>
          </a:p>
        </p:txBody>
      </p:sp>
      <p:pic>
        <p:nvPicPr>
          <p:cNvPr id="5" name="Picture 3" descr="C:\Users\tourism\Desktop\делаем\Фото, картинки\MITF\P11905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077072"/>
            <a:ext cx="3504390" cy="26282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88840"/>
            <a:ext cx="7993063" cy="4032547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3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688" y="1196752"/>
            <a:ext cx="58326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«Работа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по патриотическому воспитанию не должна быть формальной,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ее необходимо структурировать, шаблоны контрпродуктивны и недопустимы»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 </a:t>
            </a:r>
          </a:p>
          <a:p>
            <a:pPr algn="r"/>
            <a:endParaRPr lang="en-US" b="1" dirty="0" smtClean="0">
              <a:solidFill>
                <a:schemeClr val="accent6">
                  <a:lumMod val="50000"/>
                </a:schemeClr>
              </a:solidFill>
              <a:latin typeface="Gabriola" pitchFamily="82" charset="0"/>
            </a:endParaRPr>
          </a:p>
          <a:p>
            <a:pPr algn="r"/>
            <a:endParaRPr lang="en-US" b="1" dirty="0" smtClean="0">
              <a:solidFill>
                <a:schemeClr val="accent6">
                  <a:lumMod val="50000"/>
                </a:schemeClr>
              </a:solidFill>
              <a:latin typeface="Gabriola" pitchFamily="82" charset="0"/>
            </a:endParaRPr>
          </a:p>
          <a:p>
            <a:pPr algn="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В.В. Путин</a:t>
            </a:r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Gabriola" pitchFamily="82" charset="0"/>
            </a:endParaRPr>
          </a:p>
          <a:p>
            <a:pPr algn="r"/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Gabriola" pitchFamily="82" charset="0"/>
            </a:endParaRPr>
          </a:p>
          <a:p>
            <a:pPr algn="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(на встрече по вопросам нравственного, патриотического</a:t>
            </a:r>
          </a:p>
          <a:p>
            <a:pPr algn="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и духовного воспитания молодежи с представителями</a:t>
            </a:r>
          </a:p>
          <a:p>
            <a:pPr algn="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общественности в Краснодаре 12.09. 2012 г.)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Gabriol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tourism\Desktop\делаем\Фото, картинки\MITF\P11905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80728"/>
            <a:ext cx="3659701" cy="2520280"/>
          </a:xfrm>
          <a:prstGeom prst="rect">
            <a:avLst/>
          </a:prstGeom>
          <a:noFill/>
        </p:spPr>
      </p:pic>
      <p:pic>
        <p:nvPicPr>
          <p:cNvPr id="41988" name="Picture 4" descr="C:\Users\tourism\Desktop\делаем\Фото, картинки\MITF\P11905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861048"/>
            <a:ext cx="3672408" cy="2520280"/>
          </a:xfrm>
          <a:prstGeom prst="rect">
            <a:avLst/>
          </a:prstGeom>
          <a:noFill/>
        </p:spPr>
      </p:pic>
      <p:pic>
        <p:nvPicPr>
          <p:cNvPr id="41987" name="Picture 3" descr="C:\Users\tourism\Desktop\делаем\Фото, картинки\MITF\P11904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980728"/>
            <a:ext cx="3672408" cy="2520280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252211-B6D4-4BFE-88F0-DE16DAF717CB}" type="slidenum">
              <a:rPr lang="ru-RU" sz="1900" smtClean="0">
                <a:latin typeface="Gabriola" pitchFamily="82" charset="0"/>
              </a:rPr>
              <a:pPr>
                <a:defRPr/>
              </a:pPr>
              <a:t>20</a:t>
            </a:fld>
            <a:endParaRPr lang="ru-RU" sz="1900" dirty="0">
              <a:latin typeface="Gabriola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16632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Проект «Узоры городов России» на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III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Всероссийской ярмарке событийного туризма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/>
            </a:r>
            <a:b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Russian open event expo 2014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41992" name="Picture 8" descr="C:\Users\tourism\Desktop\делаем\Фото, картинки\MITF\P11905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861048"/>
            <a:ext cx="3744416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252211-B6D4-4BFE-88F0-DE16DAF717CB}" type="slidenum">
              <a:rPr lang="ru-RU" sz="1900" smtClean="0">
                <a:latin typeface="Gabriola" pitchFamily="82" charset="0"/>
              </a:rPr>
              <a:pPr>
                <a:defRPr/>
              </a:pPr>
              <a:t>21</a:t>
            </a:fld>
            <a:endParaRPr lang="ru-RU" sz="1900" dirty="0">
              <a:latin typeface="Gabriola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640" y="116632"/>
            <a:ext cx="655272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Calibri" pitchFamily="34" charset="0"/>
                <a:cs typeface="Times New Roman" pitchFamily="18" charset="0"/>
              </a:rPr>
              <a:t>«Узоры городов России»</a:t>
            </a:r>
          </a:p>
          <a:p>
            <a:pPr algn="ctr"/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2200" dirty="0" smtClean="0">
                <a:latin typeface="Gabriola" pitchFamily="82" charset="0"/>
                <a:ea typeface="Calibri" pitchFamily="34" charset="0"/>
                <a:cs typeface="Times New Roman" pitchFamily="18" charset="0"/>
              </a:rPr>
              <a:t>Культурно-познавательный межрегиональный комплексный </a:t>
            </a:r>
            <a:br>
              <a:rPr lang="ru-RU" sz="2200" dirty="0" smtClean="0">
                <a:latin typeface="Gabriola" pitchFamily="82" charset="0"/>
                <a:ea typeface="Calibri" pitchFamily="34" charset="0"/>
                <a:cs typeface="Times New Roman" pitchFamily="18" charset="0"/>
              </a:rPr>
            </a:br>
            <a:r>
              <a:rPr lang="ru-RU" sz="2200" dirty="0" smtClean="0">
                <a:latin typeface="Gabriola" pitchFamily="82" charset="0"/>
                <a:ea typeface="Calibri" pitchFamily="34" charset="0"/>
                <a:cs typeface="Times New Roman" pitchFamily="18" charset="0"/>
              </a:rPr>
              <a:t>событийный проект</a:t>
            </a:r>
            <a:endParaRPr lang="ru-RU" sz="2200" dirty="0">
              <a:latin typeface="Gabriola" pitchFamily="82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79512" y="1844824"/>
          <a:ext cx="8792272" cy="4595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3240360"/>
                <a:gridCol w="1265612"/>
                <a:gridCol w="2198068"/>
              </a:tblGrid>
              <a:tr h="357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Gabriola" pitchFamily="82" charset="0"/>
                          <a:ea typeface="Times New Roman"/>
                          <a:cs typeface="Times New Roman"/>
                        </a:rPr>
                        <a:t>Субъект РФ</a:t>
                      </a:r>
                      <a:endParaRPr lang="ru-RU" sz="1600" dirty="0">
                        <a:latin typeface="Gabriola" pitchFamily="8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Gabriola" pitchFamily="82" charset="0"/>
                          <a:ea typeface="Times New Roman"/>
                          <a:cs typeface="Times New Roman"/>
                        </a:rPr>
                        <a:t>Название программы/события</a:t>
                      </a:r>
                      <a:endParaRPr lang="ru-RU" sz="1600" dirty="0">
                        <a:latin typeface="Gabriola" pitchFamily="8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Gabriola" pitchFamily="82" charset="0"/>
                          <a:ea typeface="Times New Roman"/>
                          <a:cs typeface="Times New Roman"/>
                        </a:rPr>
                        <a:t>Сроки </a:t>
                      </a:r>
                      <a:endParaRPr lang="ru-RU" sz="1600">
                        <a:latin typeface="Gabriola" pitchFamily="82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Gabriola" pitchFamily="82" charset="0"/>
                          <a:ea typeface="Times New Roman"/>
                          <a:cs typeface="Times New Roman"/>
                        </a:rPr>
                        <a:t>проведения</a:t>
                      </a:r>
                      <a:endParaRPr lang="ru-RU" sz="1600">
                        <a:latin typeface="Gabriola" pitchFamily="8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Gabriola" pitchFamily="82" charset="0"/>
                          <a:ea typeface="Times New Roman"/>
                          <a:cs typeface="Times New Roman"/>
                        </a:rPr>
                        <a:t>Место </a:t>
                      </a:r>
                      <a:endParaRPr lang="ru-RU" sz="1600">
                        <a:latin typeface="Gabriola" pitchFamily="82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Gabriola" pitchFamily="82" charset="0"/>
                          <a:ea typeface="Times New Roman"/>
                          <a:cs typeface="Times New Roman"/>
                        </a:rPr>
                        <a:t>проведения</a:t>
                      </a:r>
                      <a:endParaRPr lang="ru-RU" sz="1600">
                        <a:latin typeface="Gabriola" pitchFamily="8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23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Gabriola" pitchFamily="82" charset="0"/>
                          <a:ea typeface="Times New Roman"/>
                          <a:cs typeface="Times New Roman" pitchFamily="18" charset="0"/>
                        </a:rPr>
                        <a:t>Московская область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Gabriola" pitchFamily="82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>
                          <a:latin typeface="Gabriola" pitchFamily="82" charset="0"/>
                          <a:ea typeface="Times New Roman"/>
                          <a:cs typeface="Times New Roman" pitchFamily="18" charset="0"/>
                        </a:rPr>
                        <a:t>«Стойкий оловянный солдатик»</a:t>
                      </a:r>
                      <a:r>
                        <a:rPr lang="ru-RU" sz="1600" dirty="0">
                          <a:latin typeface="Gabriola" pitchFamily="82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Gabriola" pitchFamily="82" charset="0"/>
                          <a:ea typeface="Times New Roman"/>
                          <a:cs typeface="Times New Roman" pitchFamily="18" charset="0"/>
                        </a:rPr>
                        <a:t>24-26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Gabriola" pitchFamily="82" charset="0"/>
                          <a:ea typeface="Times New Roman"/>
                          <a:cs typeface="Times New Roman" pitchFamily="18" charset="0"/>
                        </a:rPr>
                        <a:t>мая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Gabriola" pitchFamily="82" charset="0"/>
                          <a:ea typeface="Times New Roman"/>
                          <a:cs typeface="Times New Roman" pitchFamily="18" charset="0"/>
                        </a:rPr>
                        <a:t>Можайский район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Gabriola" pitchFamily="82" charset="0"/>
                          <a:ea typeface="Times New Roman"/>
                          <a:cs typeface="Times New Roman" pitchFamily="18" charset="0"/>
                        </a:rPr>
                        <a:t>Сергиево-Посадский район</a:t>
                      </a:r>
                    </a:p>
                  </a:txBody>
                  <a:tcPr marL="68580" marR="68580" marT="0" marB="0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Gabriola" pitchFamily="82" charset="0"/>
                          <a:ea typeface="Times New Roman"/>
                          <a:cs typeface="Times New Roman" pitchFamily="18" charset="0"/>
                        </a:rPr>
                        <a:t>Нижегородская область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Gabriola" pitchFamily="82" charset="0"/>
                          <a:ea typeface="Times New Roman"/>
                          <a:cs typeface="Times New Roman" pitchFamily="18" charset="0"/>
                        </a:rPr>
                        <a:t>«Золотая хохлома»</a:t>
                      </a:r>
                      <a:endParaRPr lang="ru-RU" sz="1600" dirty="0">
                        <a:latin typeface="Gabriola" pitchFamily="8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Gabriola" pitchFamily="82" charset="0"/>
                          <a:ea typeface="Times New Roman"/>
                          <a:cs typeface="Times New Roman" pitchFamily="18" charset="0"/>
                        </a:rPr>
                        <a:t>14-16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Gabriola" pitchFamily="82" charset="0"/>
                          <a:ea typeface="Times New Roman"/>
                          <a:cs typeface="Times New Roman" pitchFamily="18" charset="0"/>
                        </a:rPr>
                        <a:t>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Gabriola" pitchFamily="82" charset="0"/>
                          <a:ea typeface="Times New Roman"/>
                          <a:cs typeface="Times New Roman" pitchFamily="18" charset="0"/>
                        </a:rPr>
                        <a:t>Нижегородская область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Gabriola" pitchFamily="82" charset="0"/>
                          <a:ea typeface="Times New Roman"/>
                          <a:cs typeface="Times New Roman" pitchFamily="18" charset="0"/>
                        </a:rPr>
                        <a:t>Семеновский район</a:t>
                      </a:r>
                    </a:p>
                  </a:txBody>
                  <a:tcPr marL="68580" marR="68580" marT="0" marB="0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Gabriola" pitchFamily="82" charset="0"/>
                          <a:ea typeface="Times New Roman"/>
                          <a:cs typeface="Times New Roman" pitchFamily="18" charset="0"/>
                        </a:rPr>
                        <a:t>Ярославская область</a:t>
                      </a:r>
                      <a:endParaRPr lang="ru-RU" sz="1600" dirty="0">
                        <a:latin typeface="Gabriola" pitchFamily="8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Gabriola" pitchFamily="82" charset="0"/>
                          <a:ea typeface="Times New Roman"/>
                          <a:cs typeface="Times New Roman" pitchFamily="18" charset="0"/>
                        </a:rPr>
                        <a:t>Фестиваль</a:t>
                      </a:r>
                      <a:r>
                        <a:rPr lang="ru-RU" sz="1600" b="1" baseline="0" dirty="0" smtClean="0">
                          <a:latin typeface="Gabriola" pitchFamily="82" charset="0"/>
                          <a:ea typeface="Times New Roman"/>
                          <a:cs typeface="Times New Roman" pitchFamily="18" charset="0"/>
                        </a:rPr>
                        <a:t> Мышь 2014</a:t>
                      </a:r>
                      <a:endParaRPr lang="ru-RU" sz="1600" b="1" dirty="0">
                        <a:latin typeface="Gabriola" pitchFamily="8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Gabriola" pitchFamily="82" charset="0"/>
                          <a:ea typeface="+mn-ea"/>
                          <a:cs typeface="Times New Roman" pitchFamily="18" charset="0"/>
                        </a:rPr>
                        <a:t>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600" kern="1200" smtClean="0">
                          <a:solidFill>
                            <a:schemeClr val="dk1"/>
                          </a:solidFill>
                          <a:latin typeface="Gabriola" pitchFamily="82" charset="0"/>
                          <a:ea typeface="+mn-ea"/>
                          <a:cs typeface="Times New Roman" pitchFamily="18" charset="0"/>
                        </a:rPr>
                        <a:t> августа</a:t>
                      </a:r>
                      <a:endParaRPr lang="ru-RU" sz="1600" dirty="0">
                        <a:latin typeface="Gabriola" pitchFamily="8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Gabriola" pitchFamily="82" charset="0"/>
                          <a:ea typeface="Times New Roman"/>
                          <a:cs typeface="Times New Roman" pitchFamily="18" charset="0"/>
                        </a:rPr>
                        <a:t>Ярославская область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Gabriola" pitchFamily="82" charset="0"/>
                          <a:ea typeface="Times New Roman"/>
                          <a:cs typeface="Times New Roman" pitchFamily="18" charset="0"/>
                        </a:rPr>
                        <a:t>г. Мышкин</a:t>
                      </a:r>
                      <a:endParaRPr lang="ru-RU" sz="1600" dirty="0">
                        <a:latin typeface="Gabriola" pitchFamily="8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Gabriola" pitchFamily="82" charset="0"/>
                          <a:ea typeface="Times New Roman"/>
                          <a:cs typeface="Times New Roman" pitchFamily="18" charset="0"/>
                        </a:rPr>
                        <a:t>Ивановская область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Gabriola" pitchFamily="82" charset="0"/>
                          <a:ea typeface="Times New Roman"/>
                          <a:cs typeface="Times New Roman" pitchFamily="18" charset="0"/>
                        </a:rPr>
                        <a:t>«Льняная палитра»</a:t>
                      </a:r>
                      <a:endParaRPr lang="ru-RU" sz="1600" dirty="0">
                        <a:latin typeface="Gabriola" pitchFamily="8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Gabriola" pitchFamily="82" charset="0"/>
                          <a:ea typeface="Times New Roman"/>
                          <a:cs typeface="Times New Roman" pitchFamily="18" charset="0"/>
                        </a:rPr>
                        <a:t>11-13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Gabriola" pitchFamily="82" charset="0"/>
                          <a:ea typeface="Times New Roman"/>
                          <a:cs typeface="Times New Roman" pitchFamily="18" charset="0"/>
                        </a:rPr>
                        <a:t>июля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Gabriola" pitchFamily="82" charset="0"/>
                          <a:ea typeface="Times New Roman"/>
                          <a:cs typeface="Times New Roman" pitchFamily="18" charset="0"/>
                        </a:rPr>
                        <a:t>Ивановская область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Gabriola" pitchFamily="82" charset="0"/>
                          <a:ea typeface="Times New Roman"/>
                          <a:cs typeface="Times New Roman" pitchFamily="18" charset="0"/>
                        </a:rPr>
                        <a:t>г. Плес</a:t>
                      </a:r>
                    </a:p>
                  </a:txBody>
                  <a:tcPr marL="68580" marR="68580" marT="0" marB="0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Gabriola" pitchFamily="82" charset="0"/>
                          <a:ea typeface="Times New Roman"/>
                          <a:cs typeface="Times New Roman" pitchFamily="18" charset="0"/>
                        </a:rPr>
                        <a:t>Владимирская область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Gabriola" pitchFamily="82" charset="0"/>
                          <a:ea typeface="Times New Roman"/>
                          <a:cs typeface="Times New Roman" pitchFamily="18" charset="0"/>
                        </a:rPr>
                        <a:t>«Отчизны верные сыны»</a:t>
                      </a:r>
                      <a:endParaRPr lang="ru-RU" sz="1600" dirty="0">
                        <a:latin typeface="Gabriola" pitchFamily="8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Gabriola" pitchFamily="82" charset="0"/>
                          <a:ea typeface="Times New Roman"/>
                          <a:cs typeface="Times New Roman" pitchFamily="18" charset="0"/>
                        </a:rPr>
                        <a:t>2-4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Gabriola" pitchFamily="82" charset="0"/>
                          <a:ea typeface="Times New Roman"/>
                          <a:cs typeface="Times New Roman" pitchFamily="18" charset="0"/>
                        </a:rPr>
                        <a:t>августа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Gabriola" pitchFamily="82" charset="0"/>
                          <a:ea typeface="Times New Roman"/>
                          <a:cs typeface="Times New Roman" pitchFamily="18" charset="0"/>
                        </a:rPr>
                        <a:t>Владимирская область Александровский район</a:t>
                      </a:r>
                    </a:p>
                  </a:txBody>
                  <a:tcPr marL="68580" marR="68580" marT="0" marB="0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Gabriola" pitchFamily="82" charset="0"/>
                          <a:ea typeface="Times New Roman"/>
                          <a:cs typeface="Times New Roman" pitchFamily="18" charset="0"/>
                        </a:rPr>
                        <a:t>Костромская область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Gabriola" pitchFamily="82" charset="0"/>
                          <a:ea typeface="Times New Roman"/>
                          <a:cs typeface="Times New Roman" pitchFamily="18" charset="0"/>
                        </a:rPr>
                        <a:t>«День лаптя»</a:t>
                      </a:r>
                      <a:endParaRPr lang="ru-RU" sz="1600" dirty="0">
                        <a:latin typeface="Gabriola" pitchFamily="8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Gabriola" pitchFamily="82" charset="0"/>
                          <a:ea typeface="Times New Roman"/>
                          <a:cs typeface="Times New Roman" pitchFamily="18" charset="0"/>
                        </a:rPr>
                        <a:t>14-16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Gabriola" pitchFamily="82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latin typeface="Gabriola" pitchFamily="82" charset="0"/>
                          <a:ea typeface="Times New Roman"/>
                          <a:cs typeface="Times New Roman" pitchFamily="18" charset="0"/>
                        </a:rPr>
                        <a:t>сентября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Gabriola" pitchFamily="82" charset="0"/>
                          <a:ea typeface="Times New Roman"/>
                          <a:cs typeface="Times New Roman" pitchFamily="18" charset="0"/>
                        </a:rPr>
                        <a:t>Костромская область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Gabriola" pitchFamily="82" charset="0"/>
                          <a:ea typeface="Times New Roman"/>
                          <a:cs typeface="Times New Roman" pitchFamily="18" charset="0"/>
                        </a:rPr>
                        <a:t>Островский район</a:t>
                      </a:r>
                    </a:p>
                  </a:txBody>
                  <a:tcPr marL="68580" marR="68580" marT="0" marB="0"/>
                </a:tc>
              </a:tr>
              <a:tr h="913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Gabriola" pitchFamily="82" charset="0"/>
                          <a:ea typeface="Times New Roman"/>
                          <a:cs typeface="Times New Roman" pitchFamily="18" charset="0"/>
                        </a:rPr>
                        <a:t>Вологодская область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Gabriola" pitchFamily="82" charset="0"/>
                          <a:ea typeface="Times New Roman"/>
                          <a:cs typeface="Times New Roman" pitchFamily="18" charset="0"/>
                        </a:rPr>
                        <a:t>Фестиваль народного творчества и ремесел «Узоры </a:t>
                      </a:r>
                      <a:r>
                        <a:rPr lang="ru-RU" sz="1600" b="1" dirty="0">
                          <a:latin typeface="Gabriola" pitchFamily="82" charset="0"/>
                          <a:ea typeface="Times New Roman"/>
                          <a:cs typeface="Times New Roman" pitchFamily="18" charset="0"/>
                        </a:rPr>
                        <a:t>Деда Мороза»</a:t>
                      </a:r>
                      <a:endParaRPr lang="ru-RU" sz="1600" dirty="0">
                        <a:latin typeface="Gabriola" pitchFamily="82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Gabriola" pitchFamily="82" charset="0"/>
                          <a:ea typeface="Times New Roman"/>
                          <a:cs typeface="Times New Roman" pitchFamily="18" charset="0"/>
                        </a:rPr>
                        <a:t>Празднование Дня рождения Деда Мороза в Великом Устюге</a:t>
                      </a:r>
                      <a:endParaRPr lang="ru-RU" sz="1600" dirty="0">
                        <a:latin typeface="Gabriola" pitchFamily="8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Gabriola" pitchFamily="82" charset="0"/>
                          <a:ea typeface="Times New Roman"/>
                          <a:cs typeface="Times New Roman" pitchFamily="18" charset="0"/>
                        </a:rPr>
                        <a:t>17-19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Gabriola" pitchFamily="82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latin typeface="Gabriola" pitchFamily="82" charset="0"/>
                          <a:ea typeface="Times New Roman"/>
                          <a:cs typeface="Times New Roman" pitchFamily="18" charset="0"/>
                        </a:rPr>
                        <a:t>ноября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Gabriola" pitchFamily="82" charset="0"/>
                          <a:ea typeface="Times New Roman"/>
                          <a:cs typeface="Times New Roman" pitchFamily="18" charset="0"/>
                        </a:rPr>
                        <a:t>Вологодская область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Gabriola" pitchFamily="82" charset="0"/>
                          <a:ea typeface="Times New Roman"/>
                          <a:cs typeface="Times New Roman" pitchFamily="18" charset="0"/>
                        </a:rPr>
                        <a:t>г. Великий Устюг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252211-B6D4-4BFE-88F0-DE16DAF717CB}" type="slidenum">
              <a:rPr lang="ru-RU" sz="1900" smtClean="0">
                <a:latin typeface="Gabriola" pitchFamily="82" charset="0"/>
              </a:rPr>
              <a:pPr>
                <a:defRPr/>
              </a:pPr>
              <a:t>22</a:t>
            </a:fld>
            <a:endParaRPr lang="ru-RU" sz="1900" dirty="0">
              <a:latin typeface="Gabriola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188640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Московская область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052736"/>
            <a:ext cx="813690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1400" dirty="0" smtClean="0">
                <a:latin typeface="Gabriola" pitchFamily="82" charset="0"/>
              </a:rPr>
              <a:t>Детский военно-исторический праздник «Стойкий оловянный солдатик» является своеобразным подарком</a:t>
            </a:r>
            <a:r>
              <a:rPr lang="en-US" sz="1400" dirty="0" smtClean="0">
                <a:latin typeface="Gabriola" pitchFamily="82" charset="0"/>
              </a:rPr>
              <a:t> </a:t>
            </a:r>
            <a:r>
              <a:rPr lang="ru-RU" sz="1400" dirty="0" smtClean="0">
                <a:latin typeface="Gabriola" pitchFamily="82" charset="0"/>
              </a:rPr>
              <a:t>школьникам, заканчивающим учебный год (проводится ежегодно в последнее воскресенье мая). Дети вместе с учителями и</a:t>
            </a:r>
            <a:r>
              <a:rPr lang="en-US" sz="1400" dirty="0" smtClean="0">
                <a:latin typeface="Gabriola" pitchFamily="82" charset="0"/>
              </a:rPr>
              <a:t> </a:t>
            </a:r>
            <a:r>
              <a:rPr lang="ru-RU" sz="1400" dirty="0" smtClean="0">
                <a:latin typeface="Gabriola" pitchFamily="82" charset="0"/>
              </a:rPr>
              <a:t>родителями в этот день в ходе экскурсии совершают путешествие в прошлое, знакомятся с музейными экспозициями,</a:t>
            </a:r>
            <a:r>
              <a:rPr lang="en-US" sz="1400" dirty="0" smtClean="0">
                <a:latin typeface="Gabriola" pitchFamily="82" charset="0"/>
              </a:rPr>
              <a:t> </a:t>
            </a:r>
            <a:r>
              <a:rPr lang="ru-RU" sz="1400" dirty="0" smtClean="0">
                <a:latin typeface="Gabriola" pitchFamily="82" charset="0"/>
              </a:rPr>
              <a:t>осматривают памятники и памятные места, связанные с событиями двух Отечественных войн. На импровизированном биваке</a:t>
            </a:r>
            <a:r>
              <a:rPr lang="en-US" sz="1400" dirty="0" smtClean="0">
                <a:latin typeface="Gabriola" pitchFamily="82" charset="0"/>
              </a:rPr>
              <a:t> </a:t>
            </a:r>
            <a:r>
              <a:rPr lang="ru-RU" sz="1400" dirty="0" smtClean="0">
                <a:latin typeface="Gabriola" pitchFamily="82" charset="0"/>
              </a:rPr>
              <a:t>воинов 1812 года дети знакомятся с походным бытом русской и французской армий, их обмундированием и вооружением. Этот</a:t>
            </a:r>
            <a:r>
              <a:rPr lang="en-US" sz="1400" dirty="0" smtClean="0">
                <a:latin typeface="Gabriola" pitchFamily="82" charset="0"/>
              </a:rPr>
              <a:t> </a:t>
            </a:r>
            <a:r>
              <a:rPr lang="ru-RU" sz="1400" dirty="0" smtClean="0">
                <a:latin typeface="Gabriola" pitchFamily="82" charset="0"/>
              </a:rPr>
              <a:t>военно-исторический праздник оставляет у детей незабываемое впечатление, дает возможность ощутить себя причастными к</a:t>
            </a:r>
            <a:r>
              <a:rPr lang="en-US" sz="1400" dirty="0" smtClean="0">
                <a:latin typeface="Gabriola" pitchFamily="82" charset="0"/>
              </a:rPr>
              <a:t> </a:t>
            </a:r>
            <a:r>
              <a:rPr lang="ru-RU" sz="1400" dirty="0" smtClean="0">
                <a:latin typeface="Gabriola" pitchFamily="82" charset="0"/>
              </a:rPr>
              <a:t>героической истории нашего Отечества. Мероприятие проходит при финансовой поддержке региона и района.</a:t>
            </a:r>
            <a:endParaRPr lang="ru-RU" sz="1400" dirty="0" smtClean="0">
              <a:solidFill>
                <a:srgbClr val="FF0000"/>
              </a:solidFill>
              <a:latin typeface="Gabriola" pitchFamily="82" charset="0"/>
            </a:endParaRPr>
          </a:p>
        </p:txBody>
      </p:sp>
      <p:pic>
        <p:nvPicPr>
          <p:cNvPr id="8" name="Picture 3" descr="C:\Users\DENIS\Desktop\Презентация событ мероприят УГР\фото московская обл\бородино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852936"/>
            <a:ext cx="2876906" cy="2004194"/>
          </a:xfrm>
          <a:prstGeom prst="rect">
            <a:avLst/>
          </a:prstGeom>
          <a:noFill/>
        </p:spPr>
      </p:pic>
      <p:pic>
        <p:nvPicPr>
          <p:cNvPr id="9" name="Picture 2" descr="C:\Users\DENIS\Desktop\Презентация событ мероприят УГР\фото московская обл\бородино 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852936"/>
            <a:ext cx="1512168" cy="2016224"/>
          </a:xfrm>
          <a:prstGeom prst="rect">
            <a:avLst/>
          </a:prstGeom>
          <a:noFill/>
        </p:spPr>
      </p:pic>
      <p:pic>
        <p:nvPicPr>
          <p:cNvPr id="11" name="Picture 5" descr="C:\Users\DENIS\Desktop\Презентация событ мероприят УГР\фото московская обл\бородино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852936"/>
            <a:ext cx="1569642" cy="2016224"/>
          </a:xfrm>
          <a:prstGeom prst="rect">
            <a:avLst/>
          </a:prstGeom>
          <a:noFill/>
        </p:spPr>
      </p:pic>
      <p:pic>
        <p:nvPicPr>
          <p:cNvPr id="12" name="Picture 8" descr="C:\Users\DENIS\Desktop\Презентация событ мероприят УГР\фото московская обл\бородино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2852936"/>
            <a:ext cx="2808312" cy="201622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67544" y="5157192"/>
            <a:ext cx="8352928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0" indent="-27432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400" dirty="0" smtClean="0">
                <a:latin typeface="Gabriola" pitchFamily="82" charset="0"/>
              </a:rPr>
              <a:t>На данное мероприятие запланировано прибытие 80 детей от регионов участников с целью изучения</a:t>
            </a:r>
          </a:p>
          <a:p>
            <a:pPr marL="274320" lvl="0" indent="-27432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400" dirty="0" smtClean="0">
                <a:latin typeface="Gabriola" pitchFamily="82" charset="0"/>
              </a:rPr>
              <a:t>традиций и народных промыслов области, участия в мероприятиях и конкурсах. На фестивале </a:t>
            </a:r>
            <a:r>
              <a:rPr lang="ru-RU" sz="1400" b="1" dirty="0" smtClean="0">
                <a:latin typeface="Gabriola" pitchFamily="82" charset="0"/>
              </a:rPr>
              <a:t>«Стойкий оловянный солдатик» </a:t>
            </a:r>
            <a:r>
              <a:rPr lang="ru-RU" sz="1400" dirty="0" smtClean="0">
                <a:latin typeface="Gabriola" pitchFamily="82" charset="0"/>
              </a:rPr>
              <a:t>они представят свои регионы в рамках конкурса для творчески одаренных детей культурно - досуговых центров, детских домов, интернатов.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252211-B6D4-4BFE-88F0-DE16DAF717CB}" type="slidenum">
              <a:rPr lang="ru-RU" sz="1900" smtClean="0">
                <a:latin typeface="Gabriola" pitchFamily="82" charset="0"/>
              </a:rPr>
              <a:pPr>
                <a:defRPr/>
              </a:pPr>
              <a:t>23</a:t>
            </a:fld>
            <a:endParaRPr lang="ru-RU" sz="1900" dirty="0">
              <a:latin typeface="Gabriola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188640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0" indent="-27432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Нижегородская область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836712"/>
            <a:ext cx="84969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Gabriola" pitchFamily="82" charset="0"/>
              </a:rPr>
              <a:t>14-15 июня в городе Семенов пройдет один из самых масштабных </a:t>
            </a:r>
            <a:br>
              <a:rPr lang="ru-RU" sz="1400" dirty="0" smtClean="0">
                <a:latin typeface="Gabriola" pitchFamily="82" charset="0"/>
              </a:rPr>
            </a:br>
            <a:r>
              <a:rPr lang="ru-RU" sz="1400" dirty="0" smtClean="0">
                <a:latin typeface="Gabriola" pitchFamily="82" charset="0"/>
              </a:rPr>
              <a:t>фестивалей народных художественных промыслов России "Золотая</a:t>
            </a:r>
            <a:r>
              <a:rPr lang="en-US" sz="1400" dirty="0" smtClean="0">
                <a:latin typeface="Gabriola" pitchFamily="82" charset="0"/>
              </a:rPr>
              <a:t> </a:t>
            </a:r>
            <a:r>
              <a:rPr lang="ru-RU" sz="1400" dirty="0" smtClean="0">
                <a:latin typeface="Gabriola" pitchFamily="82" charset="0"/>
              </a:rPr>
              <a:t>Хохлома".</a:t>
            </a:r>
            <a:r>
              <a:rPr lang="en-US" sz="1400" dirty="0" smtClean="0">
                <a:latin typeface="Gabriola" pitchFamily="82" charset="0"/>
              </a:rPr>
              <a:t> </a:t>
            </a:r>
            <a:r>
              <a:rPr lang="ru-RU" sz="1400" dirty="0" smtClean="0">
                <a:latin typeface="Gabriola" pitchFamily="82" charset="0"/>
              </a:rPr>
              <a:t>На фестиваль съедутся целые туристические поезда и автобусы, соберутся гости с разных уголков России. Уникальные экспозиции</a:t>
            </a:r>
            <a:r>
              <a:rPr lang="en-US" sz="1400" dirty="0" smtClean="0">
                <a:latin typeface="Gabriola" pitchFamily="82" charset="0"/>
              </a:rPr>
              <a:t> </a:t>
            </a:r>
            <a:r>
              <a:rPr lang="ru-RU" sz="1400" dirty="0" smtClean="0">
                <a:latin typeface="Gabriola" pitchFamily="82" charset="0"/>
              </a:rPr>
              <a:t>привезут из Украины, Белоруссии, Узбекистана, Эстонии, Австрии, Японии, Германии. Ежегодно свыше 500 лучших мастеров</a:t>
            </a:r>
            <a:r>
              <a:rPr lang="en-US" sz="1400" dirty="0" smtClean="0">
                <a:latin typeface="Gabriola" pitchFamily="82" charset="0"/>
              </a:rPr>
              <a:t> </a:t>
            </a:r>
            <a:r>
              <a:rPr lang="ru-RU" sz="1400" dirty="0" smtClean="0">
                <a:latin typeface="Gabriola" pitchFamily="82" charset="0"/>
              </a:rPr>
              <a:t>народных художественных промыслов представляют свои работы.</a:t>
            </a:r>
            <a:r>
              <a:rPr lang="en-US" sz="1400" dirty="0" smtClean="0">
                <a:latin typeface="Gabriola" pitchFamily="82" charset="0"/>
              </a:rPr>
              <a:t> </a:t>
            </a:r>
            <a:r>
              <a:rPr lang="ru-RU" sz="1400" dirty="0" smtClean="0">
                <a:latin typeface="Gabriola" pitchFamily="82" charset="0"/>
              </a:rPr>
              <a:t>Двухдневную программу фестиваля 2014 года составят:</a:t>
            </a:r>
            <a:r>
              <a:rPr lang="en-US" sz="1400" dirty="0" smtClean="0">
                <a:latin typeface="Gabriola" pitchFamily="82" charset="0"/>
              </a:rPr>
              <a:t> </a:t>
            </a:r>
            <a:r>
              <a:rPr lang="ru-RU" sz="1400" dirty="0" smtClean="0">
                <a:latin typeface="Gabriola" pitchFamily="82" charset="0"/>
              </a:rPr>
              <a:t>выставка-продажа авторских изделий народно-художественных промыслов, развернется Город мастеров, где каждый сможет</a:t>
            </a:r>
            <a:r>
              <a:rPr lang="en-US" sz="1400" dirty="0" smtClean="0">
                <a:latin typeface="Gabriola" pitchFamily="82" charset="0"/>
              </a:rPr>
              <a:t> </a:t>
            </a:r>
            <a:r>
              <a:rPr lang="ru-RU" sz="1400" dirty="0" smtClean="0">
                <a:latin typeface="Gabriola" pitchFamily="82" charset="0"/>
              </a:rPr>
              <a:t>научиться премудростям народных ремесел, будут проведены презентации и конкурсы творческих работ. Для гостей фестиваля</a:t>
            </a:r>
            <a:r>
              <a:rPr lang="en-US" sz="1400" dirty="0" smtClean="0">
                <a:latin typeface="Gabriola" pitchFamily="82" charset="0"/>
              </a:rPr>
              <a:t> </a:t>
            </a:r>
            <a:r>
              <a:rPr lang="ru-RU" sz="1400" dirty="0" smtClean="0">
                <a:latin typeface="Gabriola" pitchFamily="82" charset="0"/>
              </a:rPr>
              <a:t>выступят фольклорные коллективы, а завершится мероприятие праздничным салютом.</a:t>
            </a:r>
            <a:br>
              <a:rPr lang="ru-RU" sz="1400" dirty="0" smtClean="0">
                <a:latin typeface="Gabriola" pitchFamily="82" charset="0"/>
              </a:rPr>
            </a:br>
            <a:r>
              <a:rPr lang="ru-RU" sz="1400" dirty="0" smtClean="0">
                <a:latin typeface="Gabriola" pitchFamily="82" charset="0"/>
              </a:rPr>
              <a:t>Мероприятие проходит при поддержке Правительства Нижегородской области.</a:t>
            </a:r>
            <a:endParaRPr lang="ru-RU" sz="1400" dirty="0">
              <a:latin typeface="Gabriola" pitchFamily="82" charset="0"/>
            </a:endParaRPr>
          </a:p>
        </p:txBody>
      </p:sp>
      <p:pic>
        <p:nvPicPr>
          <p:cNvPr id="7" name="Рисунок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852936"/>
            <a:ext cx="2801937" cy="203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852936"/>
            <a:ext cx="2709862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852936"/>
            <a:ext cx="2770187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83568" y="5085184"/>
            <a:ext cx="7776864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0" indent="-27432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400" dirty="0" smtClean="0">
                <a:latin typeface="Gabriola" pitchFamily="82" charset="0"/>
              </a:rPr>
              <a:t>На данное мероприятие запланировано прибытие 80 детей от регионов участников с целью изучения</a:t>
            </a:r>
          </a:p>
          <a:p>
            <a:pPr marL="274320" lvl="0" indent="-27432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400" dirty="0" smtClean="0">
                <a:latin typeface="Gabriola" pitchFamily="82" charset="0"/>
              </a:rPr>
              <a:t>традиций и народных промыслов области, участия в мероприятиях и конкурсах. На фестивале </a:t>
            </a:r>
            <a:r>
              <a:rPr lang="ru-RU" sz="1400" b="1" dirty="0" smtClean="0">
                <a:latin typeface="Gabriola" pitchFamily="82" charset="0"/>
              </a:rPr>
              <a:t>«Золотая Хохлома» </a:t>
            </a:r>
            <a:r>
              <a:rPr lang="ru-RU" sz="1400" dirty="0" smtClean="0">
                <a:latin typeface="Gabriola" pitchFamily="82" charset="0"/>
              </a:rPr>
              <a:t>они представят свои регионы в рамках конкурса для творчески одаренных </a:t>
            </a:r>
          </a:p>
          <a:p>
            <a:pPr marL="274320" lvl="0" indent="-27432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400" dirty="0" smtClean="0">
                <a:latin typeface="Gabriola" pitchFamily="82" charset="0"/>
              </a:rPr>
              <a:t>детей культурно - досуговых центров, детских домов, интернатов.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708920"/>
            <a:ext cx="2991569" cy="19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252211-B6D4-4BFE-88F0-DE16DAF717CB}" type="slidenum">
              <a:rPr lang="ru-RU" sz="1900" smtClean="0">
                <a:latin typeface="Gabriola" pitchFamily="82" charset="0"/>
              </a:rPr>
              <a:pPr>
                <a:defRPr/>
              </a:pPr>
              <a:t>24</a:t>
            </a:fld>
            <a:endParaRPr lang="ru-RU" sz="1900" dirty="0">
              <a:latin typeface="Gabriola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188640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0" indent="-27432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Ярославская область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908720"/>
            <a:ext cx="820891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Gabriola" pitchFamily="82" charset="0"/>
              </a:rPr>
              <a:t>Фестиваль «Мышь» проводится с 1996 года и позиционируется как международный. Для гостей организуется ремесленная ярмарка «Мышгород», работа туристических объектов «Под каждой крышей – свои Мыши», всевозрастная конкурсная эстафета «Мышиные бега», карнавальное шествие по улицам города, вручение «Ордена Мыши» и Премии «Золотая мышь», детский праздник в Ситцком саду, игровая программа для детей и родителей «Мышкины забавы», семейный праздник в Доме-музее семейных традиций, эстрадная танцевально-развлекательная программа «Вальс над Волгой» у пристани, вечерняя программа «С любовью к родному Мышкину!».  Фестиваль проводится в июле месяце в г. Мышкин области и собирает до 10000 человек. Мероприятие проходит при финансовой поддержке региона и района.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708920"/>
            <a:ext cx="319546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708920"/>
            <a:ext cx="281206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83568" y="5013176"/>
            <a:ext cx="80648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Gabriola" pitchFamily="82" charset="0"/>
              </a:rPr>
              <a:t>На данное мероприятие запланировано прибытие 80 детей от регионов участников с целью изучения традиций и народных промыслов области, участия в мероприятиях и конкурсах. На фестивале «Мышь 2014» они представят свои регионы в рамках конкурса для творчески одаренных детей культурно - досуговых центров, детских домов, интернатов.</a:t>
            </a:r>
            <a:endParaRPr lang="ru-RU" sz="1400" dirty="0"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252211-B6D4-4BFE-88F0-DE16DAF717CB}" type="slidenum">
              <a:rPr lang="ru-RU" sz="1900" smtClean="0">
                <a:latin typeface="Gabriola" pitchFamily="82" charset="0"/>
              </a:rPr>
              <a:pPr>
                <a:defRPr/>
              </a:pPr>
              <a:t>25</a:t>
            </a:fld>
            <a:endParaRPr lang="ru-RU" sz="1900" dirty="0">
              <a:latin typeface="Gabriola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188640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Ивановская область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836712"/>
            <a:ext cx="813690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Gabriola" pitchFamily="82" charset="0"/>
              </a:rPr>
              <a:t>Фестиваль «Льняная палитра» проводится в г. Плёс каждый год летом, в начале июля.</a:t>
            </a:r>
            <a:br>
              <a:rPr lang="ru-RU" sz="1400" dirty="0" smtClean="0">
                <a:latin typeface="Gabriola" pitchFamily="82" charset="0"/>
              </a:rPr>
            </a:br>
            <a:r>
              <a:rPr lang="ru-RU" sz="1400" dirty="0" smtClean="0">
                <a:latin typeface="Gabriola" pitchFamily="82" charset="0"/>
              </a:rPr>
              <a:t>Девятый год подряд фестиваль становится уникальным событием культурной жизни Центра России, куда прибывают многочисленные участники и гости, модельеры и дизайнеры, аналитики моды, журналисты.</a:t>
            </a:r>
            <a:br>
              <a:rPr lang="ru-RU" sz="1400" dirty="0" smtClean="0">
                <a:latin typeface="Gabriola" pitchFamily="82" charset="0"/>
              </a:rPr>
            </a:br>
            <a:r>
              <a:rPr lang="ru-RU" sz="1400" dirty="0" smtClean="0">
                <a:latin typeface="Gabriola" pitchFamily="82" charset="0"/>
              </a:rPr>
              <a:t>В программе фестиваля конкурсный показ коллекций моделей одежды, фестиваль детских театров моды, Петровская ярмарка, празднование Дня города Плёс,</a:t>
            </a:r>
            <a:r>
              <a:rPr lang="en-US" sz="1400" dirty="0" smtClean="0">
                <a:latin typeface="Gabriola" pitchFamily="82" charset="0"/>
              </a:rPr>
              <a:t> </a:t>
            </a:r>
            <a:r>
              <a:rPr lang="ru-RU" sz="1400" dirty="0" smtClean="0">
                <a:latin typeface="Gabriola" pitchFamily="82" charset="0"/>
              </a:rPr>
              <a:t>гала-показ лучших творческих работ модельеров и дизайнеров, работа выставок, большая праздничная культурная программа.</a:t>
            </a:r>
            <a:br>
              <a:rPr lang="ru-RU" sz="1400" dirty="0" smtClean="0">
                <a:latin typeface="Gabriola" pitchFamily="82" charset="0"/>
              </a:rPr>
            </a:br>
            <a:r>
              <a:rPr lang="ru-RU" sz="1400" dirty="0" smtClean="0">
                <a:latin typeface="Gabriola" pitchFamily="82" charset="0"/>
              </a:rPr>
              <a:t>Фестиваль проводится при финансовой поддержке Правительства Ивановской области.</a:t>
            </a:r>
            <a:endParaRPr lang="ru-RU" sz="1400" dirty="0">
              <a:latin typeface="Gabriola" pitchFamily="82" charset="0"/>
            </a:endParaRPr>
          </a:p>
        </p:txBody>
      </p:sp>
      <p:pic>
        <p:nvPicPr>
          <p:cNvPr id="7" name="Picture 3" descr="C:\Users\kat\Desktop\29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80928"/>
            <a:ext cx="2959884" cy="198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kat\Desktop\INT_71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780928"/>
            <a:ext cx="2972321" cy="198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kat\Desktop\11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780928"/>
            <a:ext cx="2959883" cy="198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43608" y="5157192"/>
            <a:ext cx="7200800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0" indent="-27432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400" dirty="0" smtClean="0">
                <a:latin typeface="Gabriola" pitchFamily="82" charset="0"/>
              </a:rPr>
              <a:t>На данное мероприятие запланировано прибытие 80 детей от регионов участников с целью изучения</a:t>
            </a:r>
          </a:p>
          <a:p>
            <a:pPr marL="274320" lvl="0" indent="-27432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400" dirty="0" smtClean="0">
                <a:latin typeface="Gabriola" pitchFamily="82" charset="0"/>
              </a:rPr>
              <a:t>традиций и народных промыслов области, участия в мероприятиях и конкурсах. На фестивале </a:t>
            </a:r>
            <a:r>
              <a:rPr lang="ru-RU" sz="1400" b="1" dirty="0" smtClean="0">
                <a:latin typeface="Gabriola" pitchFamily="82" charset="0"/>
              </a:rPr>
              <a:t>«Льняная палитра» </a:t>
            </a:r>
            <a:r>
              <a:rPr lang="ru-RU" sz="1400" dirty="0" smtClean="0">
                <a:latin typeface="Gabriola" pitchFamily="82" charset="0"/>
              </a:rPr>
              <a:t>они представят свои регионы в рамках конкурса для творчески одаренных </a:t>
            </a:r>
          </a:p>
          <a:p>
            <a:pPr marL="274320" lvl="0" indent="-27432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400" dirty="0" smtClean="0">
                <a:latin typeface="Gabriola" pitchFamily="82" charset="0"/>
              </a:rPr>
              <a:t>детей культурно-досуговых центров, детских домов, интернатов.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252211-B6D4-4BFE-88F0-DE16DAF717CB}" type="slidenum">
              <a:rPr lang="ru-RU" sz="1900" smtClean="0">
                <a:latin typeface="Gabriola" pitchFamily="82" charset="0"/>
              </a:rPr>
              <a:pPr>
                <a:defRPr/>
              </a:pPr>
              <a:t>26</a:t>
            </a:fld>
            <a:endParaRPr lang="ru-RU" sz="1900" dirty="0">
              <a:latin typeface="Gabriola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88640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Владимирская область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836712"/>
            <a:ext cx="842493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1400" dirty="0" smtClean="0">
                <a:latin typeface="Gabriola" pitchFamily="82" charset="0"/>
              </a:rPr>
              <a:t>Межрегиональный патриотический фестиваль </a:t>
            </a:r>
            <a:r>
              <a:rPr lang="ru-RU" sz="1400" b="1" dirty="0" smtClean="0">
                <a:latin typeface="Gabriola" pitchFamily="82" charset="0"/>
              </a:rPr>
              <a:t>«Отчизны верные сыны» </a:t>
            </a:r>
            <a:r>
              <a:rPr lang="ru-RU" sz="1400" dirty="0" smtClean="0">
                <a:latin typeface="Gabriola" pitchFamily="82" charset="0"/>
              </a:rPr>
              <a:t>проводится ежегодно в первое воскресенье августа в г. Александрове на Каринском поле, где в Смутное время начала </a:t>
            </a:r>
            <a:r>
              <a:rPr lang="en-US" sz="1400" dirty="0" smtClean="0">
                <a:latin typeface="Gabriola" pitchFamily="82" charset="0"/>
              </a:rPr>
              <a:t>XVII</a:t>
            </a:r>
            <a:r>
              <a:rPr lang="ru-RU" sz="1400" dirty="0" smtClean="0">
                <a:latin typeface="Gabriola" pitchFamily="82" charset="0"/>
              </a:rPr>
              <a:t> века воевода князь М.В. Скопин-Шуйский одержал историческую победу над польско-литовскими интервентами. Фестивалю предшествует экспедиция «Под княжеским  стягом» по местам, связанным с событиями Смуты.  В этом году фестиваль будет проводиться 3 августа. Традиционно в фестивале принимают участие клубы  исторической реконструкции. Для туристов и гостей фестиваля показательные выступления ратников, можно сфотографироваться на память в  старинных доспехах и испытать себя в поединке.</a:t>
            </a:r>
          </a:p>
          <a:p>
            <a:pPr algn="ctr">
              <a:buNone/>
            </a:pPr>
            <a:r>
              <a:rPr lang="ru-RU" sz="1400" dirty="0" smtClean="0">
                <a:latin typeface="Gabriola" pitchFamily="82" charset="0"/>
              </a:rPr>
              <a:t>Фестиваль проводится при финансовой поддержке местной и региональной администраций.</a:t>
            </a:r>
          </a:p>
        </p:txBody>
      </p:sp>
      <p:pic>
        <p:nvPicPr>
          <p:cNvPr id="7" name="Picture 2" descr="C:\Users\DENIS\Desktop\ПРОЕКТЫ ВОЛОГДА\1 УЗОРЫ ГОРОДОВ РОССИИ\Презентация событ мероприят УГР\фото владимир\нов фото и текст\Фестиваль Отчизны верные сыны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08920"/>
            <a:ext cx="2808312" cy="1872810"/>
          </a:xfrm>
          <a:prstGeom prst="rect">
            <a:avLst/>
          </a:prstGeom>
          <a:noFill/>
        </p:spPr>
      </p:pic>
      <p:pic>
        <p:nvPicPr>
          <p:cNvPr id="8" name="Picture 3" descr="C:\Users\DENIS\Desktop\ПРОЕКТЫ ВОЛОГДА\1 УЗОРЫ ГОРОДОВ РОССИИ\Презентация событ мероприят УГР\фото владимир\нов фото и текст\Фестиваль Отчизны верные сын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708920"/>
            <a:ext cx="2806308" cy="1872208"/>
          </a:xfrm>
          <a:prstGeom prst="rect">
            <a:avLst/>
          </a:prstGeom>
          <a:noFill/>
        </p:spPr>
      </p:pic>
      <p:pic>
        <p:nvPicPr>
          <p:cNvPr id="9" name="Picture 4" descr="C:\Users\DENIS\Desktop\ПРОЕКТЫ ВОЛОГДА\1 УЗОРЫ ГОРОДОВ РОССИИ\Презентация событ мероприят УГР\фото владимир\нов фото и текст\Фестиваль Отчизны верные сыныIMG_29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708920"/>
            <a:ext cx="2809955" cy="187220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899592" y="5013176"/>
            <a:ext cx="7416824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0" indent="-27432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400" dirty="0" smtClean="0">
                <a:latin typeface="Gabriola" pitchFamily="82" charset="0"/>
              </a:rPr>
              <a:t>На данное мероприятие запланировано прибытие 80 детей от регионов участников с целью изучения</a:t>
            </a:r>
          </a:p>
          <a:p>
            <a:pPr marL="274320" lvl="0" indent="-27432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400" dirty="0" smtClean="0">
                <a:latin typeface="Gabriola" pitchFamily="82" charset="0"/>
              </a:rPr>
              <a:t>традиций и народных промыслов области, участия в мероприятиях и конкурсах. На  фестивале </a:t>
            </a:r>
            <a:r>
              <a:rPr lang="ru-RU" sz="1400" b="1" dirty="0" smtClean="0">
                <a:latin typeface="Gabriola" pitchFamily="82" charset="0"/>
              </a:rPr>
              <a:t>«Отчизны верные сыны» </a:t>
            </a:r>
            <a:r>
              <a:rPr lang="ru-RU" sz="1400" dirty="0" smtClean="0">
                <a:latin typeface="Gabriola" pitchFamily="82" charset="0"/>
              </a:rPr>
              <a:t>они представят свои регионы в рамках конкурса для творчески одаренных детей культурно - досуговых центров, детских домов, интернатов.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252211-B6D4-4BFE-88F0-DE16DAF717CB}" type="slidenum">
              <a:rPr lang="ru-RU" sz="1900" smtClean="0">
                <a:latin typeface="Gabriola" pitchFamily="82" charset="0"/>
              </a:rPr>
              <a:pPr>
                <a:defRPr/>
              </a:pPr>
              <a:t>27</a:t>
            </a:fld>
            <a:endParaRPr lang="ru-RU" sz="1900" dirty="0">
              <a:latin typeface="Gabriola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88640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Костромская область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836712"/>
            <a:ext cx="813690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400" dirty="0" smtClean="0">
                <a:latin typeface="Gabriola" pitchFamily="82" charset="0"/>
              </a:rPr>
              <a:t>Отдых в Костромской губернии – великолепная возможность познакомиться с памятниками русской архитектуры 16–19 вв.; посетив местные музеи, узнать о традициях, культуре и быте коренных жителей. Славится Костромской край богатством народных промыслов и ремесел. </a:t>
            </a:r>
            <a:r>
              <a:rPr lang="ru-RU" sz="1400" b="1" dirty="0" smtClean="0">
                <a:latin typeface="Gabriola" pitchFamily="82" charset="0"/>
              </a:rPr>
              <a:t>«День лаптя» </a:t>
            </a:r>
            <a:r>
              <a:rPr lang="ru-RU" sz="1400" dirty="0" smtClean="0">
                <a:latin typeface="Gabriola" pitchFamily="82" charset="0"/>
              </a:rPr>
              <a:t>в Островском районе - так оригинально, с выдумкой организаторы доносят историю своих мест, малой родины до подрастающего поколения. В этот день мастера устраивают выставку предметов деревенского быта; на главной площади раскинут скатерти-самобранки со щедрым угощением местные хозяйки. Конечно, праздник не пройдет без спортивных состязаний, народных забав и конкурсов. И все это под переливы гармони, под распевы и наигрыши. Мероприятие проходит при финансовой поддержке района. </a:t>
            </a:r>
            <a:endParaRPr lang="ru-RU" sz="1400" dirty="0">
              <a:solidFill>
                <a:srgbClr val="FF0000"/>
              </a:solidFill>
              <a:latin typeface="Gabriola" pitchFamily="82" charset="0"/>
            </a:endParaRPr>
          </a:p>
        </p:txBody>
      </p:sp>
      <p:pic>
        <p:nvPicPr>
          <p:cNvPr id="7" name="Рисунок 6" descr="фото №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708920"/>
            <a:ext cx="2832006" cy="2087092"/>
          </a:xfrm>
          <a:prstGeom prst="rect">
            <a:avLst/>
          </a:prstGeom>
        </p:spPr>
      </p:pic>
      <p:pic>
        <p:nvPicPr>
          <p:cNvPr id="8" name="Рисунок 7" descr="lapt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708920"/>
            <a:ext cx="3137200" cy="2088232"/>
          </a:xfrm>
          <a:prstGeom prst="rect">
            <a:avLst/>
          </a:prstGeom>
        </p:spPr>
      </p:pic>
      <p:pic>
        <p:nvPicPr>
          <p:cNvPr id="9" name="Рисунок 8" descr="Тройка.jpg"/>
          <p:cNvPicPr>
            <a:picLocks noChangeAspect="1"/>
          </p:cNvPicPr>
          <p:nvPr/>
        </p:nvPicPr>
        <p:blipFill>
          <a:blip r:embed="rId4" cstate="print">
            <a:lum bright="10000" contrast="20000"/>
          </a:blip>
          <a:stretch>
            <a:fillRect/>
          </a:stretch>
        </p:blipFill>
        <p:spPr>
          <a:xfrm>
            <a:off x="5940152" y="2708920"/>
            <a:ext cx="3035166" cy="20870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5536" y="5157192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auto"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400" dirty="0" smtClean="0">
                <a:latin typeface="Gabriola" pitchFamily="82" charset="0"/>
              </a:rPr>
              <a:t>На данное мероприятие запланировано прибытие 80 детей от регионов участников с целью изучения традиций и народных промыслов области, участия в мероприятиях и конкурсах.</a:t>
            </a:r>
            <a:br>
              <a:rPr lang="ru-RU" sz="1400" dirty="0" smtClean="0">
                <a:latin typeface="Gabriola" pitchFamily="82" charset="0"/>
              </a:rPr>
            </a:br>
            <a:r>
              <a:rPr lang="ru-RU" sz="1400" dirty="0" smtClean="0">
                <a:latin typeface="Gabriola" pitchFamily="82" charset="0"/>
              </a:rPr>
              <a:t>На фестивале </a:t>
            </a:r>
            <a:r>
              <a:rPr lang="ru-RU" sz="1400" b="1" dirty="0" smtClean="0">
                <a:latin typeface="Gabriola" pitchFamily="82" charset="0"/>
              </a:rPr>
              <a:t>«День лаптя»</a:t>
            </a:r>
            <a:r>
              <a:rPr lang="ru-RU" sz="1400" dirty="0" smtClean="0">
                <a:latin typeface="Gabriola" pitchFamily="82" charset="0"/>
              </a:rPr>
              <a:t> они представят свои регионы в рамках конкурса для творчески одаренных  детей культурно-досуговых центров,  детских домов, интернатов.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252211-B6D4-4BFE-88F0-DE16DAF717CB}" type="slidenum">
              <a:rPr lang="ru-RU" sz="1900" smtClean="0">
                <a:latin typeface="Gabriola" pitchFamily="82" charset="0"/>
              </a:rPr>
              <a:pPr>
                <a:defRPr/>
              </a:pPr>
              <a:t>28</a:t>
            </a:fld>
            <a:endParaRPr lang="ru-RU" sz="1900" dirty="0">
              <a:latin typeface="Gabriola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88640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Вологодская область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836712"/>
            <a:ext cx="82089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indent="-180000" algn="ctr">
              <a:spcBef>
                <a:spcPts val="0"/>
              </a:spcBef>
              <a:buNone/>
            </a:pPr>
            <a:r>
              <a:rPr lang="ru-RU" dirty="0" smtClean="0">
                <a:latin typeface="Gabriola" pitchFamily="82" charset="0"/>
              </a:rPr>
              <a:t>18 ноября Российский Дед Мороз традиционно отмечает свой День рождения, который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ru-RU" dirty="0" smtClean="0">
                <a:latin typeface="Gabriola" pitchFamily="82" charset="0"/>
              </a:rPr>
              <a:t>проходит в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ru-RU" dirty="0" smtClean="0">
                <a:latin typeface="Gabriola" pitchFamily="82" charset="0"/>
              </a:rPr>
              <a:t>форме  театрализованного праздника на нескольких концертных площадках, улицах и площадях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ru-RU" dirty="0" smtClean="0">
                <a:latin typeface="Gabriola" pitchFamily="82" charset="0"/>
              </a:rPr>
              <a:t>Великого Устюга с демонстрацией наиболее интересных народных традиций, промыслов областей России. В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ru-RU" dirty="0" smtClean="0">
                <a:latin typeface="Gabriola" pitchFamily="82" charset="0"/>
              </a:rPr>
              <a:t>2013 году проекту исполнилось 15 лет. Мероприятие проходит при финансовой поддержке региона и района.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ru-RU" dirty="0" smtClean="0">
                <a:latin typeface="Gabriola" pitchFamily="82" charset="0"/>
              </a:rPr>
              <a:t>В рамках межрегионального  проекта «Узоры городов России» впервые в 2014 году планируется проведение фестиваля народных ремесел </a:t>
            </a:r>
            <a:r>
              <a:rPr lang="ru-RU" b="1" dirty="0" smtClean="0">
                <a:latin typeface="Gabriola" pitchFamily="82" charset="0"/>
              </a:rPr>
              <a:t>«Узоры Деда Мороза. </a:t>
            </a:r>
          </a:p>
          <a:p>
            <a:pPr marL="216000" indent="-180000" algn="ctr">
              <a:spcBef>
                <a:spcPts val="0"/>
              </a:spcBef>
              <a:buNone/>
            </a:pPr>
            <a:r>
              <a:rPr lang="ru-RU" b="1" dirty="0" smtClean="0">
                <a:latin typeface="Gabriola" pitchFamily="82" charset="0"/>
              </a:rPr>
              <a:t>Празднование дня рождения Деда Мороза в Великом Устюге»</a:t>
            </a:r>
            <a:r>
              <a:rPr lang="ru-RU" dirty="0" smtClean="0">
                <a:latin typeface="Gabriola" pitchFamily="82" charset="0"/>
              </a:rPr>
              <a:t>.  </a:t>
            </a:r>
            <a:endParaRPr lang="ru-RU" sz="2400" dirty="0">
              <a:solidFill>
                <a:srgbClr val="FF0000"/>
              </a:solidFill>
              <a:latin typeface="Gabriola" pitchFamily="82" charset="0"/>
            </a:endParaRPr>
          </a:p>
        </p:txBody>
      </p:sp>
      <p:pic>
        <p:nvPicPr>
          <p:cNvPr id="7" name="Picture 2" descr="C:\Users\Smirnov.PA\AppData\Local\Microsoft\Windows\Temporary Internet Files\Content.Outlook\VJFVX02E\Клин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24944"/>
            <a:ext cx="2880320" cy="2203951"/>
          </a:xfrm>
          <a:prstGeom prst="rect">
            <a:avLst/>
          </a:prstGeom>
          <a:noFill/>
        </p:spPr>
      </p:pic>
      <p:pic>
        <p:nvPicPr>
          <p:cNvPr id="8" name="Рисунок 7" descr="Международная акция День рождения Деда Мороза"/>
          <p:cNvPicPr/>
          <p:nvPr/>
        </p:nvPicPr>
        <p:blipFill>
          <a:blip r:embed="rId3" cstate="print"/>
          <a:srcRect l="14085" b="8823"/>
          <a:stretch>
            <a:fillRect/>
          </a:stretch>
        </p:blipFill>
        <p:spPr bwMode="auto">
          <a:xfrm>
            <a:off x="3131840" y="2996952"/>
            <a:ext cx="2880320" cy="2074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924944"/>
            <a:ext cx="2808312" cy="225563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827584" y="5373216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0" indent="-27432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400" dirty="0" smtClean="0">
                <a:latin typeface="Gabriola" pitchFamily="82" charset="0"/>
              </a:rPr>
              <a:t>На данное мероприятие запланировано прибытие 80 детей от регионов-участников с целью изучения</a:t>
            </a:r>
          </a:p>
          <a:p>
            <a:pPr algn="ctr"/>
            <a:r>
              <a:rPr lang="ru-RU" sz="1400" dirty="0" smtClean="0">
                <a:latin typeface="Gabriola" pitchFamily="82" charset="0"/>
              </a:rPr>
              <a:t>традиций и народных промыслов  Вологодской области, участия в мероприятиях и конкурсах. На фестивале </a:t>
            </a:r>
            <a:r>
              <a:rPr lang="en-US" sz="1400" dirty="0" smtClean="0">
                <a:latin typeface="Gabriola" pitchFamily="82" charset="0"/>
              </a:rPr>
              <a:t/>
            </a:r>
            <a:br>
              <a:rPr lang="en-US" sz="1400" dirty="0" smtClean="0">
                <a:latin typeface="Gabriola" pitchFamily="82" charset="0"/>
              </a:rPr>
            </a:br>
            <a:r>
              <a:rPr lang="ru-RU" sz="1400" b="1" dirty="0" smtClean="0">
                <a:latin typeface="Gabriola" pitchFamily="82" charset="0"/>
              </a:rPr>
              <a:t>«Узоры Деда Мороза»</a:t>
            </a:r>
            <a:r>
              <a:rPr lang="ru-RU" sz="1400" dirty="0" smtClean="0">
                <a:latin typeface="Gabriola" pitchFamily="82" charset="0"/>
              </a:rPr>
              <a:t>  участники представят свои регионы в рамках конкурса для творчески одаренных  детей культурно - досуговых центров, детских домов, интернатов.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252211-B6D4-4BFE-88F0-DE16DAF717CB}" type="slidenum">
              <a:rPr lang="ru-RU" sz="1900" smtClean="0">
                <a:latin typeface="Gabriola" pitchFamily="82" charset="0"/>
              </a:rPr>
              <a:pPr>
                <a:defRPr/>
              </a:pPr>
              <a:t>29</a:t>
            </a:fld>
            <a:endParaRPr lang="ru-RU" sz="1900" dirty="0">
              <a:latin typeface="Gabriola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404664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  <a:p>
            <a:pPr algn="ctr"/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6" name="Picture 2" descr="C:\Users\tourism\Desktop\делаем\Узоры Городов России\Шаблон УГР Цветно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97260"/>
            <a:ext cx="5328592" cy="66607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692150"/>
            <a:ext cx="8136582" cy="5556250"/>
          </a:xfrm>
        </p:spPr>
        <p:txBody>
          <a:bodyPr>
            <a:normAutofit/>
          </a:bodyPr>
          <a:lstStyle/>
          <a:p>
            <a:pPr marL="92075" indent="-9525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briola" pitchFamily="82" charset="0"/>
              </a:rPr>
              <a:t>Цель проекта:</a:t>
            </a:r>
          </a:p>
          <a:p>
            <a:pPr marL="92075" indent="-9525" eaLnBrk="1" hangingPunct="1">
              <a:lnSpc>
                <a:spcPct val="80000"/>
              </a:lnSpc>
              <a:buFontTx/>
              <a:buChar char="-"/>
              <a:defRPr/>
            </a:pPr>
            <a:r>
              <a:rPr lang="ru-RU" sz="2200" dirty="0" smtClean="0">
                <a:latin typeface="Gabriola" pitchFamily="82" charset="0"/>
              </a:rPr>
              <a:t>развитие внутреннего, межрегионального и социального туризма в РФ, воспитание нового поколения любящего и знающего Россию.</a:t>
            </a:r>
          </a:p>
          <a:p>
            <a:pPr marL="92075" indent="-9525" eaLnBrk="1" hangingPunct="1">
              <a:lnSpc>
                <a:spcPct val="80000"/>
              </a:lnSpc>
              <a:buFontTx/>
              <a:buChar char="-"/>
              <a:defRPr/>
            </a:pPr>
            <a:endParaRPr lang="ru-RU" sz="2200" dirty="0" smtClean="0"/>
          </a:p>
          <a:p>
            <a:pPr marL="92075" indent="-9525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briola" pitchFamily="82" charset="0"/>
              </a:rPr>
              <a:t>Задачи проекта:</a:t>
            </a:r>
          </a:p>
          <a:p>
            <a:pPr marL="92075" indent="-9525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briola" pitchFamily="82" charset="0"/>
              </a:rPr>
              <a:t>- </a:t>
            </a:r>
            <a:r>
              <a:rPr lang="ru-RU" sz="2200" dirty="0" smtClean="0">
                <a:latin typeface="Gabriola" pitchFamily="82" charset="0"/>
              </a:rPr>
              <a:t>разработать и внедрить</a:t>
            </a:r>
            <a:r>
              <a:rPr lang="ru-RU" sz="2200" dirty="0" smtClean="0">
                <a:solidFill>
                  <a:srgbClr val="0070C0"/>
                </a:solidFill>
                <a:latin typeface="Gabriola" pitchFamily="82" charset="0"/>
              </a:rPr>
              <a:t> </a:t>
            </a:r>
            <a:r>
              <a:rPr lang="ru-RU" sz="2200" dirty="0" smtClean="0">
                <a:latin typeface="Gabriola" pitchFamily="82" charset="0"/>
              </a:rPr>
              <a:t>базовые</a:t>
            </a:r>
            <a:r>
              <a:rPr lang="ru-RU" sz="2200" dirty="0" smtClean="0">
                <a:solidFill>
                  <a:srgbClr val="0070C0"/>
                </a:solidFill>
                <a:latin typeface="Gabriola" pitchFamily="82" charset="0"/>
              </a:rPr>
              <a:t> </a:t>
            </a:r>
            <a:r>
              <a:rPr lang="ru-RU" sz="2200" dirty="0" smtClean="0">
                <a:latin typeface="Gabriola" pitchFamily="82" charset="0"/>
              </a:rPr>
              <a:t>системы межрегионального    </a:t>
            </a:r>
          </a:p>
          <a:p>
            <a:pPr marL="92075" indent="-9525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2200" dirty="0" smtClean="0">
                <a:latin typeface="Gabriola" pitchFamily="82" charset="0"/>
              </a:rPr>
              <a:t>   туристического обмена и межведомственного взаимодействия;</a:t>
            </a:r>
          </a:p>
          <a:p>
            <a:pPr marL="92075" indent="-9525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2200" dirty="0" smtClean="0">
                <a:latin typeface="Gabriola" pitchFamily="82" charset="0"/>
              </a:rPr>
              <a:t>- стандартизация и сертификация туристических услуг;</a:t>
            </a:r>
          </a:p>
          <a:p>
            <a:pPr marL="92075" indent="-9525" eaLnBrk="1" hangingPunct="1">
              <a:lnSpc>
                <a:spcPct val="80000"/>
              </a:lnSpc>
              <a:buFontTx/>
              <a:buChar char="-"/>
              <a:defRPr/>
            </a:pPr>
            <a:r>
              <a:rPr lang="ru-RU" sz="2200" dirty="0" smtClean="0">
                <a:latin typeface="Gabriola" pitchFamily="82" charset="0"/>
              </a:rPr>
              <a:t> совместное продвижение межрегиональных </a:t>
            </a:r>
            <a:r>
              <a:rPr lang="ru-RU" sz="2200" dirty="0" smtClean="0">
                <a:latin typeface="Gabriola" pitchFamily="82" charset="0"/>
              </a:rPr>
              <a:t>туристических</a:t>
            </a:r>
            <a:endParaRPr lang="ru-RU" sz="2200" dirty="0" smtClean="0">
              <a:latin typeface="Gabriola" pitchFamily="82" charset="0"/>
            </a:endParaRPr>
          </a:p>
          <a:p>
            <a:pPr marL="92075" indent="-9525" eaLnBrk="1" hangingPunct="1">
              <a:lnSpc>
                <a:spcPct val="80000"/>
              </a:lnSpc>
              <a:buNone/>
              <a:defRPr/>
            </a:pPr>
            <a:r>
              <a:rPr lang="ru-RU" sz="2200" dirty="0" smtClean="0">
                <a:latin typeface="Gabriola" pitchFamily="82" charset="0"/>
              </a:rPr>
              <a:t>  проектов; </a:t>
            </a:r>
          </a:p>
          <a:p>
            <a:pPr marL="92075" indent="-9525" eaLnBrk="1" hangingPunct="1">
              <a:lnSpc>
                <a:spcPct val="80000"/>
              </a:lnSpc>
              <a:buFontTx/>
              <a:buChar char="-"/>
              <a:defRPr/>
            </a:pPr>
            <a:r>
              <a:rPr lang="ru-RU" sz="2200" dirty="0" smtClean="0">
                <a:latin typeface="Gabriola" pitchFamily="82" charset="0"/>
              </a:rPr>
              <a:t> развитие системы субсидирования и поддержки  </a:t>
            </a:r>
          </a:p>
          <a:p>
            <a:pPr marL="92075" indent="-9525" eaLnBrk="1" hangingPunct="1">
              <a:lnSpc>
                <a:spcPct val="80000"/>
              </a:lnSpc>
              <a:buNone/>
              <a:defRPr/>
            </a:pPr>
            <a:r>
              <a:rPr lang="ru-RU" sz="2200" dirty="0" smtClean="0">
                <a:latin typeface="Gabriola" pitchFamily="82" charset="0"/>
              </a:rPr>
              <a:t> сертифицированных туристических продуктов;</a:t>
            </a:r>
          </a:p>
          <a:p>
            <a:pPr marL="92075" indent="-9525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2200" dirty="0" smtClean="0">
                <a:latin typeface="Gabriola" pitchFamily="82" charset="0"/>
              </a:rPr>
              <a:t>- разработка и внедрение новых туристических маршрутов;</a:t>
            </a:r>
          </a:p>
          <a:p>
            <a:pPr marL="92075" indent="-9525" eaLnBrk="1" hangingPunct="1">
              <a:lnSpc>
                <a:spcPct val="80000"/>
              </a:lnSpc>
              <a:buFontTx/>
              <a:buChar char="-"/>
              <a:defRPr/>
            </a:pPr>
            <a:r>
              <a:rPr lang="ru-RU" sz="2200" dirty="0" smtClean="0">
                <a:latin typeface="Gabriola" pitchFamily="82" charset="0"/>
              </a:rPr>
              <a:t> привлечения новых социальных групп населения к внутреннему    </a:t>
            </a:r>
          </a:p>
          <a:p>
            <a:pPr marL="92075" indent="-9525" eaLnBrk="1" hangingPunct="1">
              <a:lnSpc>
                <a:spcPct val="80000"/>
              </a:lnSpc>
              <a:buNone/>
              <a:defRPr/>
            </a:pPr>
            <a:r>
              <a:rPr lang="ru-RU" sz="2200" dirty="0" smtClean="0">
                <a:latin typeface="Gabriola" pitchFamily="82" charset="0"/>
              </a:rPr>
              <a:t>  туризму.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252211-B6D4-4BFE-88F0-DE16DAF717CB}" type="slidenum">
              <a:rPr lang="ru-RU" sz="1900" smtClean="0">
                <a:latin typeface="Gabriola" pitchFamily="82" charset="0"/>
              </a:rPr>
              <a:pPr>
                <a:defRPr/>
              </a:pPr>
              <a:t>3</a:t>
            </a:fld>
            <a:endParaRPr lang="ru-RU" sz="1900" dirty="0"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7" name="Object 1"/>
          <p:cNvGraphicFramePr>
            <a:graphicFrameLocks noChangeAspect="1"/>
          </p:cNvGraphicFramePr>
          <p:nvPr/>
        </p:nvGraphicFramePr>
        <p:xfrm>
          <a:off x="251520" y="116632"/>
          <a:ext cx="3384376" cy="4788760"/>
        </p:xfrm>
        <a:graphic>
          <a:graphicData uri="http://schemas.openxmlformats.org/presentationml/2006/ole">
            <p:oleObj spid="_x0000_s24577" name="Acrobat Document" r:id="rId3" imgW="5355000" imgH="7578000" progId="AcroExch.Document.7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548680"/>
            <a:ext cx="2736304" cy="634082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satMod val="130000"/>
                  </a:schemeClr>
                </a:solidFill>
              </a:rPr>
              <a:t>  </a:t>
            </a:r>
            <a:r>
              <a:rPr lang="ru-RU" sz="24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Организаторы проекта:</a:t>
            </a:r>
            <a:endParaRPr lang="ru-RU" sz="2400" b="1" dirty="0">
              <a:solidFill>
                <a:schemeClr val="tx2">
                  <a:satMod val="13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1043608" y="1844824"/>
            <a:ext cx="7643812" cy="4321175"/>
          </a:xfrm>
        </p:spPr>
        <p:txBody>
          <a:bodyPr>
            <a:normAutofit lnSpcReduction="10000"/>
          </a:bodyPr>
          <a:lstStyle/>
          <a:p>
            <a:pPr algn="r">
              <a:buNone/>
            </a:pPr>
            <a:r>
              <a:rPr lang="ru-RU" sz="2200" dirty="0" smtClean="0">
                <a:latin typeface="Gabriola" pitchFamily="82" charset="0"/>
                <a:cs typeface="Arial" charset="0"/>
              </a:rPr>
              <a:t>                            Органы исполнительной власти субъектов Российской</a:t>
            </a:r>
          </a:p>
          <a:p>
            <a:pPr algn="r">
              <a:buNone/>
            </a:pPr>
            <a:r>
              <a:rPr lang="ru-RU" sz="2200" dirty="0" smtClean="0">
                <a:latin typeface="Gabriola" pitchFamily="82" charset="0"/>
                <a:cs typeface="Arial" charset="0"/>
              </a:rPr>
              <a:t>                            Федерации: Вологодской, Владимирской, Ивановской,</a:t>
            </a:r>
          </a:p>
          <a:p>
            <a:pPr algn="r">
              <a:buNone/>
            </a:pPr>
            <a:r>
              <a:rPr lang="ru-RU" sz="2200" dirty="0" smtClean="0">
                <a:latin typeface="Gabriola" pitchFamily="82" charset="0"/>
                <a:cs typeface="Arial" charset="0"/>
              </a:rPr>
              <a:t>                              Костромской, Московской, Нижегородской, Ярославской областей.</a:t>
            </a:r>
          </a:p>
          <a:p>
            <a:pPr>
              <a:buNone/>
            </a:pPr>
            <a:endParaRPr lang="ru-RU" b="1" dirty="0" smtClean="0">
              <a:solidFill>
                <a:schemeClr val="tx2">
                  <a:satMod val="130000"/>
                </a:schemeClr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chemeClr val="tx2">
                  <a:satMod val="13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При поддержке:</a:t>
            </a:r>
          </a:p>
          <a:p>
            <a:pPr>
              <a:buNone/>
            </a:pPr>
            <a:endParaRPr lang="ru-RU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cs typeface="Arial" charset="0"/>
            </a:endParaRPr>
          </a:p>
          <a:p>
            <a:pPr eaLnBrk="1" hangingPunct="1"/>
            <a:r>
              <a:rPr lang="ru-RU" sz="2200" dirty="0" smtClean="0">
                <a:latin typeface="Gabriola" pitchFamily="82" charset="0"/>
                <a:cs typeface="Arial" charset="0"/>
              </a:rPr>
              <a:t>Министерства культуры</a:t>
            </a:r>
            <a:r>
              <a:rPr lang="en-US" sz="2200" dirty="0" smtClean="0">
                <a:latin typeface="Gabriola" pitchFamily="82" charset="0"/>
                <a:cs typeface="Arial" charset="0"/>
              </a:rPr>
              <a:t> </a:t>
            </a:r>
            <a:r>
              <a:rPr lang="ru-RU" sz="2200" dirty="0" smtClean="0">
                <a:latin typeface="Gabriola" pitchFamily="82" charset="0"/>
                <a:cs typeface="Arial" charset="0"/>
              </a:rPr>
              <a:t>Российской Федерации</a:t>
            </a:r>
          </a:p>
          <a:p>
            <a:pPr eaLnBrk="1" hangingPunct="1"/>
            <a:r>
              <a:rPr lang="ru-RU" sz="2200" dirty="0" smtClean="0">
                <a:latin typeface="Gabriola" pitchFamily="82" charset="0"/>
                <a:cs typeface="Arial" charset="0"/>
              </a:rPr>
              <a:t>Федерального агентства по туризму (Ростуризм)</a:t>
            </a:r>
          </a:p>
          <a:p>
            <a:r>
              <a:rPr lang="ru-RU" sz="2200" dirty="0" smtClean="0">
                <a:latin typeface="Gabriola" pitchFamily="82" charset="0"/>
                <a:cs typeface="Arial" charset="0"/>
              </a:rPr>
              <a:t>Представителей </a:t>
            </a:r>
            <a:r>
              <a:rPr lang="ru-RU" sz="2200" dirty="0" smtClean="0">
                <a:latin typeface="Gabriola" pitchFamily="82" charset="0"/>
                <a:cs typeface="Arial" charset="0"/>
              </a:rPr>
              <a:t>туристической индустрии субъектов </a:t>
            </a:r>
          </a:p>
          <a:p>
            <a:pPr marL="457200" lvl="1" indent="0" eaLnBrk="1" hangingPunct="1">
              <a:buFont typeface="Verdana" pitchFamily="34" charset="0"/>
              <a:buNone/>
            </a:pPr>
            <a:endParaRPr lang="ru-RU" sz="3200" dirty="0" smtClean="0"/>
          </a:p>
          <a:p>
            <a:pPr marL="457200" lvl="1" indent="0" eaLnBrk="1" hangingPunct="1"/>
            <a:endParaRPr lang="ru-RU" sz="3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252211-B6D4-4BFE-88F0-DE16DAF717CB}" type="slidenum">
              <a:rPr lang="ru-RU" sz="1900" smtClean="0">
                <a:latin typeface="Gabriola" pitchFamily="82" charset="0"/>
              </a:rPr>
              <a:pPr>
                <a:defRPr/>
              </a:pPr>
              <a:t>4</a:t>
            </a:fld>
            <a:endParaRPr lang="ru-RU" sz="1900" dirty="0"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0"/>
            <a:ext cx="7510462" cy="1844675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briola" pitchFamily="82" charset="0"/>
              </a:rPr>
              <a:t>«Узоры городов России» -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briola" pitchFamily="82" charset="0"/>
              </a:rPr>
              <a:t/>
            </a:r>
            <a:b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briola" pitchFamily="82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briola" pitchFamily="82" charset="0"/>
              </a:rPr>
              <a:t>межрегиональный  кольцевой маршрут, объединяющий региональные культурно-познавательные программы в единый комплексный проект</a:t>
            </a:r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467544" y="1916113"/>
            <a:ext cx="8424936" cy="4752975"/>
          </a:xfrm>
        </p:spPr>
        <p:txBody>
          <a:bodyPr>
            <a:normAutofit fontScale="92500" lnSpcReduction="10000"/>
          </a:bodyPr>
          <a:lstStyle/>
          <a:p>
            <a:pPr marL="692150" indent="-609600" eaLnBrk="1" hangingPunct="1">
              <a:buFont typeface="Wingdings 2" pitchFamily="18" charset="2"/>
              <a:buNone/>
            </a:pPr>
            <a:r>
              <a:rPr lang="ru-RU" sz="1800" dirty="0" smtClean="0"/>
              <a:t>       </a:t>
            </a:r>
          </a:p>
          <a:p>
            <a:pPr marL="692150" indent="-609600" algn="ctr" eaLnBrk="1" hangingPunct="1">
              <a:buFont typeface="Wingdings 2" pitchFamily="18" charset="2"/>
              <a:buNone/>
            </a:pPr>
            <a:r>
              <a:rPr lang="ru-RU" sz="2400" dirty="0" smtClean="0">
                <a:latin typeface="Gabriola" pitchFamily="82" charset="0"/>
              </a:rPr>
              <a:t>Реализация Проекта планируется в несколько этапов:</a:t>
            </a:r>
          </a:p>
          <a:p>
            <a:pPr marL="692150" indent="-609600" algn="just" eaLnBrk="1" hangingPunct="1">
              <a:buFont typeface="Wingdings 2" pitchFamily="18" charset="2"/>
              <a:buNone/>
            </a:pPr>
            <a:r>
              <a:rPr lang="ru-RU" sz="2400" dirty="0" smtClean="0">
                <a:latin typeface="Gabriola" pitchFamily="82" charset="0"/>
              </a:rPr>
              <a:t>      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Первый этап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</a:t>
            </a:r>
            <a:r>
              <a:rPr lang="ru-RU" sz="2400" dirty="0" smtClean="0">
                <a:latin typeface="Gabriola" pitchFamily="82" charset="0"/>
              </a:rPr>
              <a:t>внедрения проекта предлагает  создание в каждом регионе отдельных маршрутов продолжительностью 2, 3 дня («Московские Узоры», «Вологодские Узоры», «Ярославские Узоры», «Нижегородские Узоры» и т.д.). Каждый маршрут может работать в автономном режиме, предполагаются  двух- трех сторонние обмены группами.</a:t>
            </a:r>
          </a:p>
          <a:p>
            <a:pPr marL="692150" indent="-609600" algn="just" eaLnBrk="1" hangingPunct="1">
              <a:buFont typeface="Wingdings 2" pitchFamily="18" charset="2"/>
              <a:buNone/>
            </a:pPr>
            <a:endParaRPr lang="ru-RU" sz="2400" dirty="0" smtClean="0">
              <a:latin typeface="Gabriola" pitchFamily="82" charset="0"/>
            </a:endParaRPr>
          </a:p>
          <a:p>
            <a:pPr marL="692150" indent="-609600" algn="just" eaLnBrk="1" hangingPunct="1">
              <a:buFont typeface="Wingdings 2" pitchFamily="18" charset="2"/>
              <a:buNone/>
            </a:pPr>
            <a:r>
              <a:rPr lang="ru-RU" sz="2400" dirty="0" smtClean="0">
                <a:latin typeface="Gabriola" pitchFamily="82" charset="0"/>
              </a:rPr>
              <a:t>      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Второй этап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</a:t>
            </a:r>
            <a:r>
              <a:rPr lang="ru-RU" sz="2400" dirty="0" smtClean="0">
                <a:latin typeface="Gabriola" pitchFamily="82" charset="0"/>
              </a:rPr>
              <a:t>внедрения проекта «Узоры городов России» предлагает создание  кругового культурно-образовательного маршрута, продолжительностью от 11 до 14 дней, проходящего по городам: Москва – Владимир - Нижний Новгород – Иваново – Вологда - Ярославль – Кострома – Москва, объединяющего 1, 2-х дневные автономные региональные маршруты (равноценные по уровню сервиса и программам) в единый экскурсионный маршрут.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252211-B6D4-4BFE-88F0-DE16DAF717CB}" type="slidenum">
              <a:rPr lang="ru-RU" sz="1900" smtClean="0">
                <a:latin typeface="Gabriola" pitchFamily="82" charset="0"/>
              </a:rPr>
              <a:pPr>
                <a:defRPr/>
              </a:pPr>
              <a:t>5</a:t>
            </a:fld>
            <a:endParaRPr lang="ru-RU" sz="1900" dirty="0"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50938" y="0"/>
            <a:ext cx="7993062" cy="1844675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briola" pitchFamily="82" charset="0"/>
              </a:rPr>
              <a:t>«Узоры городов России» -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briola" pitchFamily="82" charset="0"/>
              </a:rPr>
              <a:t/>
            </a:r>
            <a:b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briola" pitchFamily="82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briola" pitchFamily="82" charset="0"/>
              </a:rPr>
              <a:t>межрегиональный  кольцевой маршрут, объединяющий региональные культурно-познавательные программы в единый комплексный проект</a:t>
            </a:r>
          </a:p>
        </p:txBody>
      </p:sp>
      <p:sp>
        <p:nvSpPr>
          <p:cNvPr id="18434" name="Содержимое 2"/>
          <p:cNvSpPr>
            <a:spLocks noGrp="1"/>
          </p:cNvSpPr>
          <p:nvPr>
            <p:ph idx="4294967295"/>
          </p:nvPr>
        </p:nvSpPr>
        <p:spPr>
          <a:xfrm>
            <a:off x="467544" y="1916113"/>
            <a:ext cx="8424936" cy="4752975"/>
          </a:xfrm>
        </p:spPr>
        <p:txBody>
          <a:bodyPr/>
          <a:lstStyle/>
          <a:p>
            <a:pPr marL="692150" indent="-609600" algn="just" eaLnBrk="1" hangingPunct="1"/>
            <a:endParaRPr lang="ru-RU" sz="1800" dirty="0" smtClean="0"/>
          </a:p>
          <a:p>
            <a:pPr marL="692150" indent="-609600" algn="just" eaLnBrk="1" hangingPunct="1"/>
            <a:endParaRPr lang="ru-RU" sz="1800" dirty="0" smtClean="0"/>
          </a:p>
          <a:p>
            <a:pPr marL="692150" indent="-609600" algn="just" eaLnBrk="1" hangingPunct="1"/>
            <a:r>
              <a:rPr lang="ru-RU" sz="2200" dirty="0" smtClean="0">
                <a:latin typeface="Gabriola" pitchFamily="82" charset="0"/>
              </a:rPr>
              <a:t>Экскурсионные программы  маршрутов могут быть дополнительными факультативными курсами к  общеобразовательной школьной программе для учащихся начальных и старших классов.</a:t>
            </a:r>
          </a:p>
          <a:p>
            <a:pPr marL="692150" indent="-609600" algn="just" eaLnBrk="1" hangingPunct="1">
              <a:buFont typeface="Wingdings 2" pitchFamily="18" charset="2"/>
              <a:buNone/>
            </a:pPr>
            <a:endParaRPr lang="ru-RU" sz="2200" dirty="0" smtClean="0">
              <a:latin typeface="Gabriola" pitchFamily="82" charset="0"/>
            </a:endParaRPr>
          </a:p>
          <a:p>
            <a:pPr marL="692150" indent="-609600" algn="just" eaLnBrk="1" hangingPunct="1"/>
            <a:r>
              <a:rPr lang="ru-RU" sz="2200" dirty="0" smtClean="0">
                <a:latin typeface="Gabriola" pitchFamily="82" charset="0"/>
              </a:rPr>
              <a:t>Обслуживание маршрутов будет осуществляться туроператорами субъектов Российской Федерации, в соответствии с утвержденными требованиями и нормативами по организации детских туристических поездок, действующими на территории Российской Федерации.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A7B441-4237-4FB0-BEC9-A262923DBFB4}" type="slidenum">
              <a:rPr lang="ru-RU" sz="1900" smtClean="0">
                <a:latin typeface="Gabriola" pitchFamily="82" charset="0"/>
              </a:rPr>
              <a:pPr>
                <a:defRPr/>
              </a:pPr>
              <a:t>6</a:t>
            </a:fld>
            <a:endParaRPr lang="ru-RU" sz="1900" dirty="0"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0"/>
            <a:ext cx="7891462" cy="706438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briola" pitchFamily="82" charset="0"/>
              </a:rPr>
              <a:t>Первый этап внедрения проекта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briola" pitchFamily="82" charset="0"/>
              </a:rPr>
              <a:t/>
            </a:r>
            <a:b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briola" pitchFamily="82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briola" pitchFamily="82" charset="0"/>
              </a:rPr>
              <a:t>«Узоры городов России»</a:t>
            </a:r>
          </a:p>
        </p:txBody>
      </p:sp>
      <p:sp>
        <p:nvSpPr>
          <p:cNvPr id="19458" name="Содержимое 1"/>
          <p:cNvSpPr>
            <a:spLocks noGrp="1"/>
          </p:cNvSpPr>
          <p:nvPr>
            <p:ph idx="1"/>
          </p:nvPr>
        </p:nvSpPr>
        <p:spPr>
          <a:xfrm>
            <a:off x="900113" y="692150"/>
            <a:ext cx="8243887" cy="616585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endParaRPr lang="ru-RU" sz="1400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ru-RU" sz="2200" dirty="0" smtClean="0">
                <a:solidFill>
                  <a:srgbClr val="002060"/>
                </a:solidFill>
                <a:latin typeface="Gabriola" pitchFamily="82" charset="0"/>
              </a:rPr>
              <a:t>Схема работы обмена туристами в рамках </a:t>
            </a:r>
            <a:r>
              <a:rPr lang="ru-RU" sz="2200" u="sng" dirty="0" smtClean="0">
                <a:solidFill>
                  <a:srgbClr val="002060"/>
                </a:solidFill>
                <a:latin typeface="Gabriola" pitchFamily="82" charset="0"/>
              </a:rPr>
              <a:t>двусторонних</a:t>
            </a:r>
            <a:r>
              <a:rPr lang="ru-RU" sz="2200" dirty="0" smtClean="0">
                <a:solidFill>
                  <a:srgbClr val="002060"/>
                </a:solidFill>
                <a:latin typeface="Gabriola" pitchFamily="82" charset="0"/>
              </a:rPr>
              <a:t> соглашений предусматривает предоставление равноценных культурно-познавательных программ и финансирования проекта со стороны регионов - участников</a:t>
            </a:r>
          </a:p>
          <a:p>
            <a:pPr algn="ctr" eaLnBrk="1" hangingPunct="1">
              <a:buFont typeface="Wingdings 2" pitchFamily="18" charset="2"/>
              <a:buNone/>
            </a:pPr>
            <a:endParaRPr lang="ru-RU" sz="1400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ru-RU" sz="2000" dirty="0" smtClean="0">
              <a:solidFill>
                <a:srgbClr val="002060"/>
              </a:solidFill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ru-RU" sz="2000" dirty="0" smtClean="0">
              <a:solidFill>
                <a:srgbClr val="002060"/>
              </a:solidFill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ru-RU" sz="2000" dirty="0" smtClean="0">
              <a:solidFill>
                <a:srgbClr val="002060"/>
              </a:solidFill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ru-RU" sz="2000" dirty="0" smtClean="0">
              <a:solidFill>
                <a:srgbClr val="002060"/>
              </a:solidFill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ru-RU" sz="2000" dirty="0" smtClean="0">
              <a:solidFill>
                <a:srgbClr val="002060"/>
              </a:solidFill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ru-RU" sz="2000" dirty="0" smtClean="0">
              <a:solidFill>
                <a:srgbClr val="002060"/>
              </a:solidFill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ru-RU" sz="2000" dirty="0" smtClean="0">
              <a:solidFill>
                <a:srgbClr val="002060"/>
              </a:solidFill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ru-RU" sz="2000" dirty="0" smtClean="0">
              <a:solidFill>
                <a:srgbClr val="002060"/>
              </a:solidFill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ru-RU" sz="2000" dirty="0" smtClean="0">
              <a:solidFill>
                <a:srgbClr val="002060"/>
              </a:solidFill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ru-RU" sz="2000" dirty="0" smtClean="0">
              <a:solidFill>
                <a:srgbClr val="002060"/>
              </a:solidFill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ru-RU" sz="2000" dirty="0" smtClean="0">
              <a:solidFill>
                <a:srgbClr val="002060"/>
              </a:solidFill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ru-RU" sz="2000" dirty="0" smtClean="0">
              <a:solidFill>
                <a:srgbClr val="002060"/>
              </a:solidFill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ru-RU" sz="2000" dirty="0" smtClean="0">
              <a:solidFill>
                <a:srgbClr val="002060"/>
              </a:solidFill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ru-RU" sz="1400" b="1" dirty="0" smtClean="0">
              <a:solidFill>
                <a:srgbClr val="002060"/>
              </a:solidFill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ru-RU" sz="1400" b="1" dirty="0" smtClean="0">
              <a:solidFill>
                <a:srgbClr val="002060"/>
              </a:solidFill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ru-RU" sz="2000" dirty="0" smtClean="0">
              <a:solidFill>
                <a:srgbClr val="002060"/>
              </a:solidFill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ru-RU" sz="2000" dirty="0" smtClean="0">
              <a:solidFill>
                <a:srgbClr val="002060"/>
              </a:solidFill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ru-RU" sz="2000" dirty="0" smtClean="0">
              <a:solidFill>
                <a:srgbClr val="002060"/>
              </a:solidFill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ru-RU" sz="2000" dirty="0" smtClean="0">
              <a:solidFill>
                <a:srgbClr val="002060"/>
              </a:solidFill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ru-RU" sz="2000" dirty="0" smtClean="0">
              <a:solidFill>
                <a:srgbClr val="002060"/>
              </a:solidFill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ru-RU" sz="2000" dirty="0" smtClean="0">
              <a:solidFill>
                <a:srgbClr val="002060"/>
              </a:solidFill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ru-RU" sz="2000" dirty="0" smtClean="0">
              <a:solidFill>
                <a:srgbClr val="002060"/>
              </a:solidFill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ru-RU" sz="2000" dirty="0" smtClean="0">
              <a:solidFill>
                <a:srgbClr val="002060"/>
              </a:solidFill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ru-RU" sz="2000" dirty="0" smtClean="0">
              <a:solidFill>
                <a:srgbClr val="002060"/>
              </a:solidFill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ru-RU" sz="2000" dirty="0" smtClean="0">
              <a:solidFill>
                <a:srgbClr val="002060"/>
              </a:solidFill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ru-RU" sz="2000" dirty="0" smtClean="0">
              <a:solidFill>
                <a:srgbClr val="002060"/>
              </a:solidFill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ru-RU" sz="2000" dirty="0" smtClean="0">
              <a:solidFill>
                <a:srgbClr val="002060"/>
              </a:solidFill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ru-RU" sz="2000" dirty="0" smtClean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51275" y="4508500"/>
            <a:ext cx="2066925" cy="86518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Gabriola" pitchFamily="82" charset="0"/>
              </a:rPr>
              <a:t>Ярославская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Gabriola" pitchFamily="82" charset="0"/>
              </a:rPr>
              <a:t>область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51275" y="3141663"/>
            <a:ext cx="2066925" cy="863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Gabriola" pitchFamily="82" charset="0"/>
              </a:rPr>
              <a:t>Вологодская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Gabriola" pitchFamily="82" charset="0"/>
              </a:rPr>
              <a:t>область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51275" y="2205038"/>
            <a:ext cx="2066925" cy="431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>
                <a:solidFill>
                  <a:srgbClr val="002060"/>
                </a:solidFill>
                <a:latin typeface="Gabriola" pitchFamily="82" charset="0"/>
              </a:rPr>
              <a:t>Туроператоры региона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851920" y="5877272"/>
            <a:ext cx="2066925" cy="36036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>
                <a:solidFill>
                  <a:srgbClr val="002060"/>
                </a:solidFill>
                <a:latin typeface="Gabriola" pitchFamily="82" charset="0"/>
              </a:rPr>
              <a:t>Туроператоры региона</a:t>
            </a:r>
          </a:p>
        </p:txBody>
      </p:sp>
      <p:sp>
        <p:nvSpPr>
          <p:cNvPr id="12" name="Стрелка вправо 11"/>
          <p:cNvSpPr/>
          <p:nvPr/>
        </p:nvSpPr>
        <p:spPr>
          <a:xfrm rot="16200000">
            <a:off x="4691063" y="2589213"/>
            <a:ext cx="390525" cy="48577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4691063" y="5397500"/>
            <a:ext cx="390525" cy="4857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Выгнутая вправо стрелка 16"/>
          <p:cNvSpPr/>
          <p:nvPr/>
        </p:nvSpPr>
        <p:spPr>
          <a:xfrm>
            <a:off x="6012160" y="3284984"/>
            <a:ext cx="2232025" cy="1943100"/>
          </a:xfrm>
          <a:prstGeom prst="curvedLeftArrow">
            <a:avLst>
              <a:gd name="adj1" fmla="val 12633"/>
              <a:gd name="adj2" fmla="val 25701"/>
              <a:gd name="adj3" fmla="val 2554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latin typeface="Gabriola" pitchFamily="82" charset="0"/>
              </a:rPr>
              <a:t>Тургруппа по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latin typeface="Gabriola" pitchFamily="82" charset="0"/>
              </a:rPr>
              <a:t>программе </a:t>
            </a:r>
            <a:endParaRPr lang="ru-RU" sz="1400" b="1" dirty="0" smtClean="0">
              <a:solidFill>
                <a:srgbClr val="002060"/>
              </a:solidFill>
              <a:latin typeface="Gabriola" pitchFamily="8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Gabriola" pitchFamily="82" charset="0"/>
              </a:rPr>
              <a:t>«</a:t>
            </a:r>
            <a:r>
              <a:rPr lang="ru-RU" sz="1400" b="1" dirty="0">
                <a:solidFill>
                  <a:srgbClr val="002060"/>
                </a:solidFill>
                <a:latin typeface="Gabriola" pitchFamily="82" charset="0"/>
              </a:rPr>
              <a:t>Ярославские Узоры</a:t>
            </a:r>
            <a:r>
              <a:rPr lang="ru-RU" sz="1400" b="1" dirty="0" smtClean="0">
                <a:solidFill>
                  <a:srgbClr val="002060"/>
                </a:solidFill>
                <a:latin typeface="Gabriola" pitchFamily="82" charset="0"/>
              </a:rPr>
              <a:t>»</a:t>
            </a:r>
            <a:endParaRPr lang="ru-RU" sz="1400" dirty="0">
              <a:solidFill>
                <a:schemeClr val="tx1"/>
              </a:solidFill>
              <a:latin typeface="Gabriola" pitchFamily="82" charset="0"/>
            </a:endParaRPr>
          </a:p>
        </p:txBody>
      </p:sp>
      <p:sp>
        <p:nvSpPr>
          <p:cNvPr id="39" name="Выгнутая вверх стрелка 38"/>
          <p:cNvSpPr/>
          <p:nvPr/>
        </p:nvSpPr>
        <p:spPr>
          <a:xfrm rot="16200000">
            <a:off x="1708944" y="3015457"/>
            <a:ext cx="1873250" cy="2195512"/>
          </a:xfrm>
          <a:prstGeom prst="curvedDownArrow">
            <a:avLst>
              <a:gd name="adj1" fmla="val 12971"/>
              <a:gd name="adj2" fmla="val 27417"/>
              <a:gd name="adj3" fmla="val 2500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467" name="TextBox 40"/>
          <p:cNvSpPr txBox="1">
            <a:spLocks noChangeArrowheads="1"/>
          </p:cNvSpPr>
          <p:nvPr/>
        </p:nvSpPr>
        <p:spPr bwMode="auto">
          <a:xfrm>
            <a:off x="1979613" y="3716338"/>
            <a:ext cx="197802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Gabriola" pitchFamily="82" charset="0"/>
              </a:rPr>
              <a:t>Тургруппа по 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Gabriola" pitchFamily="82" charset="0"/>
              </a:rPr>
              <a:t>программе </a:t>
            </a:r>
            <a:endParaRPr lang="ru-RU" sz="1400" b="1" dirty="0" smtClean="0">
              <a:solidFill>
                <a:srgbClr val="002060"/>
              </a:solidFill>
              <a:latin typeface="Gabriola" pitchFamily="82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Gabriola" pitchFamily="82" charset="0"/>
              </a:rPr>
              <a:t>«</a:t>
            </a:r>
            <a:r>
              <a:rPr lang="ru-RU" sz="1400" b="1" dirty="0">
                <a:solidFill>
                  <a:srgbClr val="002060"/>
                </a:solidFill>
                <a:latin typeface="Gabriola" pitchFamily="82" charset="0"/>
              </a:rPr>
              <a:t>Вологодские Узоры</a:t>
            </a:r>
            <a:r>
              <a:rPr lang="ru-RU" sz="1400" b="1" dirty="0" smtClean="0">
                <a:solidFill>
                  <a:srgbClr val="002060"/>
                </a:solidFill>
                <a:latin typeface="Gabriola" pitchFamily="82" charset="0"/>
              </a:rPr>
              <a:t>»</a:t>
            </a:r>
            <a:endParaRPr lang="ru-RU" sz="1400" b="1" dirty="0">
              <a:latin typeface="Gabriola" pitchFamily="82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252211-B6D4-4BFE-88F0-DE16DAF717CB}" type="slidenum">
              <a:rPr lang="ru-RU" sz="1900" smtClean="0">
                <a:latin typeface="Gabriola" pitchFamily="82" charset="0"/>
              </a:rPr>
              <a:pPr>
                <a:defRPr/>
              </a:pPr>
              <a:t>7</a:t>
            </a:fld>
            <a:endParaRPr lang="ru-RU" sz="1900" dirty="0"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briola" pitchFamily="82" charset="0"/>
              </a:rPr>
              <a:t>Первый этап внедрения проекта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briola" pitchFamily="82" charset="0"/>
              </a:rPr>
              <a:t/>
            </a:r>
            <a:b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briola" pitchFamily="82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briola" pitchFamily="82" charset="0"/>
              </a:rPr>
              <a:t>«Узоры городов России»</a:t>
            </a:r>
          </a:p>
        </p:txBody>
      </p:sp>
      <p:sp>
        <p:nvSpPr>
          <p:cNvPr id="20482" name="Содержимое 4"/>
          <p:cNvSpPr>
            <a:spLocks noGrp="1"/>
          </p:cNvSpPr>
          <p:nvPr>
            <p:ph idx="1"/>
          </p:nvPr>
        </p:nvSpPr>
        <p:spPr>
          <a:xfrm>
            <a:off x="971550" y="1268413"/>
            <a:ext cx="7993063" cy="540067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Gabriola" pitchFamily="82" charset="0"/>
              </a:rPr>
              <a:t>Схема работы обмена туристами в рамках трехсторонних соглашений</a:t>
            </a:r>
          </a:p>
          <a:p>
            <a:pPr eaLnBrk="1" hangingPunct="1">
              <a:buFont typeface="Wingdings 2" pitchFamily="18" charset="2"/>
              <a:buNone/>
            </a:pPr>
            <a:endParaRPr lang="ru-RU" dirty="0" smtClean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43609" y="2924175"/>
            <a:ext cx="1656730" cy="6488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Gabriola" pitchFamily="82" charset="0"/>
              </a:rPr>
              <a:t>Вологодская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Gabriola" pitchFamily="82" charset="0"/>
              </a:rPr>
              <a:t>область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019925" y="2924175"/>
            <a:ext cx="1873250" cy="64884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Gabriola" pitchFamily="82" charset="0"/>
              </a:rPr>
              <a:t>Нижегородская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Gabriola" pitchFamily="82" charset="0"/>
              </a:rPr>
              <a:t>область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56075" y="5084763"/>
            <a:ext cx="2000250" cy="6477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Gabriola" pitchFamily="82" charset="0"/>
              </a:rPr>
              <a:t>Ярославская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Gabriola" pitchFamily="82" charset="0"/>
              </a:rPr>
              <a:t>область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1560" y="1844675"/>
            <a:ext cx="2088779" cy="4321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>
                <a:solidFill>
                  <a:srgbClr val="002060"/>
                </a:solidFill>
                <a:latin typeface="Gabriola" pitchFamily="82" charset="0"/>
              </a:rPr>
              <a:t>Туроператоры региона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11638" y="6092824"/>
            <a:ext cx="1944687" cy="57653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>
                <a:solidFill>
                  <a:srgbClr val="002060"/>
                </a:solidFill>
                <a:latin typeface="Gabriola" pitchFamily="82" charset="0"/>
              </a:rPr>
              <a:t>Туроператоры региона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948265" y="1844675"/>
            <a:ext cx="2088232" cy="431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>
                <a:solidFill>
                  <a:srgbClr val="002060"/>
                </a:solidFill>
                <a:latin typeface="Gabriola" pitchFamily="82" charset="0"/>
              </a:rPr>
              <a:t>Туроператоры региона</a:t>
            </a:r>
          </a:p>
        </p:txBody>
      </p:sp>
      <p:sp>
        <p:nvSpPr>
          <p:cNvPr id="17" name="Стрелка вправо 16"/>
          <p:cNvSpPr/>
          <p:nvPr/>
        </p:nvSpPr>
        <p:spPr>
          <a:xfrm rot="16200000">
            <a:off x="1069578" y="2322910"/>
            <a:ext cx="576263" cy="484187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16200000">
            <a:off x="8270528" y="2322362"/>
            <a:ext cx="576461" cy="484684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5400000">
            <a:off x="5030788" y="5707063"/>
            <a:ext cx="287337" cy="484187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Выгнутая вправо стрелка 19"/>
          <p:cNvSpPr/>
          <p:nvPr/>
        </p:nvSpPr>
        <p:spPr>
          <a:xfrm rot="7617348">
            <a:off x="1921669" y="2902744"/>
            <a:ext cx="1020762" cy="4044950"/>
          </a:xfrm>
          <a:prstGeom prst="curvedLef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Выгнутая вправо стрелка 20"/>
          <p:cNvSpPr/>
          <p:nvPr/>
        </p:nvSpPr>
        <p:spPr>
          <a:xfrm rot="18970069">
            <a:off x="3394075" y="2446338"/>
            <a:ext cx="1211263" cy="2913062"/>
          </a:xfrm>
          <a:prstGeom prst="curvedLeftArrow">
            <a:avLst>
              <a:gd name="adj1" fmla="val 17438"/>
              <a:gd name="adj2" fmla="val 50000"/>
              <a:gd name="adj3" fmla="val 25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Выгнутая влево стрелка 21"/>
          <p:cNvSpPr/>
          <p:nvPr/>
        </p:nvSpPr>
        <p:spPr>
          <a:xfrm rot="13623529">
            <a:off x="7182695" y="2855205"/>
            <a:ext cx="1103312" cy="3875087"/>
          </a:xfrm>
          <a:prstGeom prst="curvedRightArrow">
            <a:avLst>
              <a:gd name="adj1" fmla="val 25952"/>
              <a:gd name="adj2" fmla="val 50000"/>
              <a:gd name="adj3" fmla="val 2500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Выгнутая влево стрелка 23"/>
          <p:cNvSpPr/>
          <p:nvPr/>
        </p:nvSpPr>
        <p:spPr>
          <a:xfrm rot="1879865">
            <a:off x="5462588" y="2720975"/>
            <a:ext cx="1074737" cy="2535238"/>
          </a:xfrm>
          <a:prstGeom prst="curvedRightArrow">
            <a:avLst>
              <a:gd name="adj1" fmla="val 17422"/>
              <a:gd name="adj2" fmla="val 50000"/>
              <a:gd name="adj3" fmla="val 25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Выгнутая влево стрелка 24"/>
          <p:cNvSpPr/>
          <p:nvPr/>
        </p:nvSpPr>
        <p:spPr>
          <a:xfrm rot="16200000">
            <a:off x="4427761" y="1340991"/>
            <a:ext cx="936625" cy="5400675"/>
          </a:xfrm>
          <a:prstGeom prst="curvedRightArrow">
            <a:avLst>
              <a:gd name="adj1" fmla="val 25952"/>
              <a:gd name="adj2" fmla="val 50000"/>
              <a:gd name="adj3" fmla="val 25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Выгнутая влево стрелка 25"/>
          <p:cNvSpPr/>
          <p:nvPr/>
        </p:nvSpPr>
        <p:spPr>
          <a:xfrm rot="5400000">
            <a:off x="4320381" y="-280193"/>
            <a:ext cx="935037" cy="5473700"/>
          </a:xfrm>
          <a:prstGeom prst="curvedRightArrow">
            <a:avLst>
              <a:gd name="adj1" fmla="val 25952"/>
              <a:gd name="adj2" fmla="val 50000"/>
              <a:gd name="adj3" fmla="val 25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498" name="TextBox 26"/>
          <p:cNvSpPr txBox="1">
            <a:spLocks noChangeArrowheads="1"/>
          </p:cNvSpPr>
          <p:nvPr/>
        </p:nvSpPr>
        <p:spPr bwMode="auto">
          <a:xfrm>
            <a:off x="2916238" y="2276475"/>
            <a:ext cx="3887787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900" b="1" dirty="0">
                <a:latin typeface="Gabriola" pitchFamily="82" charset="0"/>
              </a:rPr>
              <a:t>Тургруппы в рамках </a:t>
            </a:r>
            <a:r>
              <a:rPr lang="ru-RU" sz="1900" b="1" dirty="0" smtClean="0">
                <a:latin typeface="Gabriola" pitchFamily="82" charset="0"/>
              </a:rPr>
              <a:t>обмена по графику </a:t>
            </a:r>
          </a:p>
          <a:p>
            <a:pPr algn="ctr"/>
            <a:r>
              <a:rPr lang="ru-RU" sz="1900" b="1" dirty="0" smtClean="0">
                <a:latin typeface="Gabriola" pitchFamily="82" charset="0"/>
              </a:rPr>
              <a:t>трехстороннего соглашений</a:t>
            </a:r>
            <a:endParaRPr lang="ru-RU" sz="1900" b="1" dirty="0">
              <a:solidFill>
                <a:srgbClr val="002060"/>
              </a:solidFill>
              <a:latin typeface="Gabriola" pitchFamily="82" charset="0"/>
            </a:endParaRPr>
          </a:p>
        </p:txBody>
      </p:sp>
      <p:sp>
        <p:nvSpPr>
          <p:cNvPr id="20499" name="TextBox 27"/>
          <p:cNvSpPr txBox="1">
            <a:spLocks noChangeArrowheads="1"/>
          </p:cNvSpPr>
          <p:nvPr/>
        </p:nvSpPr>
        <p:spPr bwMode="auto">
          <a:xfrm rot="2050257">
            <a:off x="1254451" y="4312358"/>
            <a:ext cx="3097213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900" b="1" dirty="0">
                <a:latin typeface="Gabriola" pitchFamily="82" charset="0"/>
              </a:rPr>
              <a:t>Тургруппы в рамках обмена </a:t>
            </a:r>
            <a:r>
              <a:rPr lang="ru-RU" sz="1900" b="1" dirty="0" smtClean="0">
                <a:latin typeface="Gabriola" pitchFamily="82" charset="0"/>
              </a:rPr>
              <a:t> по графику трехстороннего соглашений</a:t>
            </a:r>
            <a:endParaRPr lang="ru-RU" sz="1900" b="1" dirty="0">
              <a:solidFill>
                <a:srgbClr val="002060"/>
              </a:solidFill>
              <a:latin typeface="Gabriola" pitchFamily="82" charset="0"/>
            </a:endParaRPr>
          </a:p>
        </p:txBody>
      </p:sp>
      <p:sp>
        <p:nvSpPr>
          <p:cNvPr id="20500" name="TextBox 28"/>
          <p:cNvSpPr txBox="1">
            <a:spLocks noChangeArrowheads="1"/>
          </p:cNvSpPr>
          <p:nvPr/>
        </p:nvSpPr>
        <p:spPr bwMode="auto">
          <a:xfrm rot="-2403196">
            <a:off x="5957953" y="4191604"/>
            <a:ext cx="3014662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900" b="1" dirty="0">
                <a:latin typeface="Gabriola" pitchFamily="82" charset="0"/>
              </a:rPr>
              <a:t>Тургруппы в рамках обмена </a:t>
            </a:r>
            <a:r>
              <a:rPr lang="ru-RU" sz="1900" b="1" dirty="0" smtClean="0">
                <a:latin typeface="Gabriola" pitchFamily="82" charset="0"/>
              </a:rPr>
              <a:t>по графику трехстороннего соглашения</a:t>
            </a:r>
            <a:endParaRPr lang="ru-RU" sz="1900" b="1" dirty="0">
              <a:latin typeface="Gabriola" pitchFamily="82" charset="0"/>
            </a:endParaRPr>
          </a:p>
          <a:p>
            <a:pPr algn="ctr"/>
            <a:endParaRPr lang="ru-RU" sz="1200" b="1" dirty="0">
              <a:solidFill>
                <a:srgbClr val="002060"/>
              </a:solidFill>
              <a:latin typeface="Corbel" pitchFamily="34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252211-B6D4-4BFE-88F0-DE16DAF717CB}" type="slidenum">
              <a:rPr lang="ru-RU" sz="1900" smtClean="0">
                <a:latin typeface="Gabriola" pitchFamily="82" charset="0"/>
              </a:rPr>
              <a:pPr>
                <a:defRPr/>
              </a:pPr>
              <a:t>8</a:t>
            </a:fld>
            <a:endParaRPr lang="ru-RU" sz="1900" dirty="0"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Кольцевой культурно-познавательный маршрут </a:t>
            </a:r>
            <a:br>
              <a:rPr lang="ru-RU" sz="24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ru-RU" sz="24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«Узоры городов России»</a:t>
            </a:r>
            <a:endParaRPr lang="ru-RU" sz="2400" b="1" dirty="0">
              <a:solidFill>
                <a:schemeClr val="tx2">
                  <a:satMod val="13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2988" y="1484784"/>
            <a:ext cx="8101012" cy="3599979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200" dirty="0" smtClean="0">
                <a:latin typeface="Gabriola" pitchFamily="82" charset="0"/>
              </a:rPr>
              <a:t>Кольцевой культурно-познавательный маршрут: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sz="2200" dirty="0" smtClean="0">
                <a:latin typeface="Gabriola" pitchFamily="82" charset="0"/>
              </a:rPr>
              <a:t>       Москва – Владимир – Нижний Новгород – Иваново – Вологда – Ярославль – Кострома – Сергиев Посад – Москва</a:t>
            </a:r>
          </a:p>
          <a:p>
            <a:pPr eaLnBrk="1" hangingPunct="1">
              <a:lnSpc>
                <a:spcPct val="90000"/>
              </a:lnSpc>
            </a:pPr>
            <a:r>
              <a:rPr lang="ru-RU" sz="2200" dirty="0" smtClean="0">
                <a:latin typeface="Gabriola" pitchFamily="82" charset="0"/>
              </a:rPr>
              <a:t>Данный маршрут охватывает основные направления культурно-познавательного и исторического развития России, в полном объеме раскрывая историю больших и малых городов программы</a:t>
            </a:r>
          </a:p>
          <a:p>
            <a:pPr eaLnBrk="1" hangingPunct="1">
              <a:lnSpc>
                <a:spcPct val="90000"/>
              </a:lnSpc>
            </a:pPr>
            <a:r>
              <a:rPr lang="ru-RU" sz="2200" dirty="0" smtClean="0">
                <a:latin typeface="Gabriola" pitchFamily="82" charset="0"/>
              </a:rPr>
              <a:t>Маршрут  способствует изучению  и закреплению материала по гуманитарным предметам школьной программы, т.к. включает особо значимые в истории России памятные места, имеющие основополагающее историческое и культурное значение для граждан России</a:t>
            </a:r>
          </a:p>
          <a:p>
            <a:pPr eaLnBrk="1" hangingPunct="1">
              <a:lnSpc>
                <a:spcPct val="90000"/>
              </a:lnSpc>
            </a:pPr>
            <a:r>
              <a:rPr lang="ru-RU" sz="2200" dirty="0" smtClean="0">
                <a:latin typeface="Gabriola" pitchFamily="82" charset="0"/>
              </a:rPr>
              <a:t>Культурно-познавательный маршрут  рекомендуется проводить в периоды проведения рекомендуемых значимых событийных мероприятий регионов-участников</a:t>
            </a:r>
          </a:p>
        </p:txBody>
      </p:sp>
      <p:pic>
        <p:nvPicPr>
          <p:cNvPr id="21507" name="Picture 11" descr="нижний новгоро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763328"/>
            <a:ext cx="1475655" cy="1094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19" descr="москв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5750164"/>
            <a:ext cx="1691680" cy="1107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J:\Управление развития туризма\Фотоматериалы\Фото\Фото для стенда\P1000887.JPG"/>
          <p:cNvPicPr>
            <a:picLocks noChangeAspect="1" noChangeArrowheads="1"/>
          </p:cNvPicPr>
          <p:nvPr/>
        </p:nvPicPr>
        <p:blipFill>
          <a:blip r:embed="rId4" cstate="print"/>
          <a:srcRect t="3226" b="17195"/>
          <a:stretch>
            <a:fillRect/>
          </a:stretch>
        </p:blipFill>
        <p:spPr bwMode="auto">
          <a:xfrm>
            <a:off x="3563888" y="5568736"/>
            <a:ext cx="2498937" cy="1289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252211-B6D4-4BFE-88F0-DE16DAF717CB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Узоры городов России 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Узоры городов России ок</Template>
  <TotalTime>146</TotalTime>
  <Words>2573</Words>
  <Application>Microsoft Office PowerPoint</Application>
  <PresentationFormat>Экран (4:3)</PresentationFormat>
  <Paragraphs>376</Paragraphs>
  <Slides>29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Узоры городов России ок</vt:lpstr>
      <vt:lpstr>Acrobat Document</vt:lpstr>
      <vt:lpstr>«Узоры  городов  России» Межрегиональный культурно-познавательный кольцевой маршрут    </vt:lpstr>
      <vt:lpstr> </vt:lpstr>
      <vt:lpstr>Слайд 3</vt:lpstr>
      <vt:lpstr>  Организаторы проекта:</vt:lpstr>
      <vt:lpstr>«Узоры городов России» - межрегиональный  кольцевой маршрут, объединяющий региональные культурно-познавательные программы в единый комплексный проект</vt:lpstr>
      <vt:lpstr>«Узоры городов России» - межрегиональный  кольцевой маршрут, объединяющий региональные культурно-познавательные программы в единый комплексный проект</vt:lpstr>
      <vt:lpstr>Первый этап внедрения проекта  «Узоры городов России»</vt:lpstr>
      <vt:lpstr>Первый этап внедрения проекта  «Узоры городов России»</vt:lpstr>
      <vt:lpstr>Кольцевой культурно-познавательный маршрут  «Узоры городов России»</vt:lpstr>
      <vt:lpstr>Второй этап внедрения проекта  «Узоры городов России»</vt:lpstr>
      <vt:lpstr>Кольцевой культурно-познавательный маршрут  «Узоры городов России»  Объекты показа  </vt:lpstr>
      <vt:lpstr>Слайд 12</vt:lpstr>
      <vt:lpstr>Туроператоры  субъектов РФ осуществляют:</vt:lpstr>
      <vt:lpstr>Финансирование кругового  культурно-познавательного проекта  «Узоры городов России»</vt:lpstr>
      <vt:lpstr>Круговой культурно-познавательный маршрут  «Узоры городов России»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«Узоры  городов  России» Межрегиональный культурно-познавательный кольцевой маршрут    </dc:title>
  <dc:creator>tourism</dc:creator>
  <cp:lastModifiedBy>tourism</cp:lastModifiedBy>
  <cp:revision>17</cp:revision>
  <dcterms:created xsi:type="dcterms:W3CDTF">2014-05-30T11:34:54Z</dcterms:created>
  <dcterms:modified xsi:type="dcterms:W3CDTF">2014-07-10T08:48:09Z</dcterms:modified>
</cp:coreProperties>
</file>