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purl.oclc.org/ooxml/officeDocument/relationships/extendedProperties" Target="docProps/app.xml"/><Relationship Id="rId2" Type="http://schemas.openxmlformats.org/package/2006/relationships/metadata/core-properties" Target="docProps/core.xml"/><Relationship Id="rId1" Type="http://purl.oclc.org/ooxml/officeDocument/relationships/officeDocument" Target="ppt/presentation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60" r:id="rId1"/>
  </p:sldMasterIdLst>
  <p:sldIdLst>
    <p:sldId id="256" r:id="rId2"/>
    <p:sldId id="264" r:id="rId3"/>
    <p:sldId id="266" r:id="rId4"/>
    <p:sldId id="262" r:id="rId5"/>
    <p:sldId id="268" r:id="rId6"/>
    <p:sldId id="269" r:id="rId7"/>
    <p:sldId id="257" r:id="rId8"/>
    <p:sldId id="258" r:id="rId9"/>
    <p:sldId id="263" r:id="rId10"/>
    <p:sldId id="259" r:id="rId11"/>
    <p:sldId id="270" r:id="rId12"/>
    <p:sldId id="272" r:id="rId13"/>
    <p:sldId id="273" r:id="rId14"/>
    <p:sldId id="271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>
    <p:restoredLeft sz="15.62%"/>
    <p:restoredTop sz="94.66%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slide" Target="slides/slide12.xml"/><Relationship Id="rId18" Type="http://purl.oclc.org/ooxml/officeDocument/relationships/viewProps" Target="viewProps.xml"/><Relationship Id="rId3" Type="http://purl.oclc.org/ooxml/officeDocument/relationships/slide" Target="slides/slide2.xml"/><Relationship Id="rId7" Type="http://purl.oclc.org/ooxml/officeDocument/relationships/slide" Target="slides/slide6.xml"/><Relationship Id="rId12" Type="http://purl.oclc.org/ooxml/officeDocument/relationships/slide" Target="slides/slide11.xml"/><Relationship Id="rId17" Type="http://purl.oclc.org/ooxml/officeDocument/relationships/presProps" Target="presProps.xml"/><Relationship Id="rId2" Type="http://purl.oclc.org/ooxml/officeDocument/relationships/slide" Target="slides/slide1.xml"/><Relationship Id="rId16" Type="http://purl.oclc.org/ooxml/officeDocument/relationships/slide" Target="slides/slide15.xml"/><Relationship Id="rId20" Type="http://purl.oclc.org/ooxml/officeDocument/relationships/tableStyles" Target="tableStyles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5" Type="http://purl.oclc.org/ooxml/officeDocument/relationships/slide" Target="slides/slide4.xml"/><Relationship Id="rId15" Type="http://purl.oclc.org/ooxml/officeDocument/relationships/slide" Target="slides/slide14.xml"/><Relationship Id="rId10" Type="http://purl.oclc.org/ooxml/officeDocument/relationships/slide" Target="slides/slide9.xml"/><Relationship Id="rId19" Type="http://purl.oclc.org/ooxml/officeDocument/relationships/theme" Target="theme/theme1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Pr>
        <a:gradFill flip="none" rotWithShape="1">
          <a:gsLst>
            <a:gs pos="0%">
              <a:srgbClr val="5E9EFF"/>
            </a:gs>
            <a:gs pos="39.999%">
              <a:srgbClr val="85C2FF"/>
            </a:gs>
            <a:gs pos="70%">
              <a:srgbClr val="C4D6EB"/>
            </a:gs>
            <a:gs pos="100%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%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%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%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%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%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%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purl.oclc.org/ooxml/officeDocument/relationships/image" Target="../media/image1.jpeg"/><Relationship Id="rId1" Type="http://purl.oclc.org/ooxml/officeDocument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purl.oclc.org/ooxml/officeDocument/relationships/image" Target="../media/image26.jpeg"/><Relationship Id="rId2" Type="http://purl.oclc.org/ooxml/officeDocument/relationships/image" Target="../media/image25.jpeg"/><Relationship Id="rId1" Type="http://purl.oclc.org/ooxml/officeDocument/relationships/slideLayout" Target="../slideLayouts/slideLayout2.xml"/><Relationship Id="rId5" Type="http://purl.oclc.org/ooxml/officeDocument/relationships/image" Target="../media/image28.jpeg"/><Relationship Id="rId4" Type="http://purl.oclc.org/ooxml/officeDocument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purl.oclc.org/ooxml/officeDocument/relationships/image" Target="../media/image29.jpeg"/><Relationship Id="rId1" Type="http://purl.oclc.org/ooxml/officeDocument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purl.oclc.org/ooxml/officeDocument/relationships/image" Target="../media/image31.jpeg"/><Relationship Id="rId2" Type="http://purl.oclc.org/ooxml/officeDocument/relationships/image" Target="../media/image30.jpeg"/><Relationship Id="rId1" Type="http://purl.oclc.org/ooxml/officeDocument/relationships/slideLayout" Target="../slideLayouts/slideLayout2.xml"/><Relationship Id="rId5" Type="http://purl.oclc.org/ooxml/officeDocument/relationships/image" Target="../media/image33.jpeg"/><Relationship Id="rId4" Type="http://purl.oclc.org/ooxml/officeDocument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purl.oclc.org/ooxml/officeDocument/relationships/image" Target="../media/image35.jpeg"/><Relationship Id="rId2" Type="http://purl.oclc.org/ooxml/officeDocument/relationships/image" Target="../media/image34.jpeg"/><Relationship Id="rId1" Type="http://purl.oclc.org/ooxml/officeDocument/relationships/slideLayout" Target="../slideLayouts/slideLayout2.xml"/><Relationship Id="rId5" Type="http://purl.oclc.org/ooxml/officeDocument/relationships/image" Target="../media/image37.jpeg"/><Relationship Id="rId4" Type="http://purl.oclc.org/ooxml/officeDocument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purl.oclc.org/ooxml/officeDocument/relationships/image" Target="../media/image2.jpeg"/><Relationship Id="rId1" Type="http://purl.oclc.org/ooxml/officeDocument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purl.oclc.org/ooxml/officeDocument/relationships/image" Target="../media/image4.jpeg"/><Relationship Id="rId2" Type="http://purl.oclc.org/ooxml/officeDocument/relationships/image" Target="../media/image3.jpeg"/><Relationship Id="rId1" Type="http://purl.oclc.org/ooxml/officeDocument/relationships/slideLayout" Target="../slideLayouts/slideLayout2.xml"/><Relationship Id="rId5" Type="http://purl.oclc.org/ooxml/officeDocument/relationships/image" Target="../media/image6.jpeg"/><Relationship Id="rId4" Type="http://purl.oclc.org/ooxml/officeDocument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purl.oclc.org/ooxml/officeDocument/relationships/image" Target="../media/image7.jpeg"/><Relationship Id="rId1" Type="http://purl.oclc.org/ooxml/officeDocument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purl.oclc.org/ooxml/officeDocument/relationships/image" Target="../media/image14.jpeg"/><Relationship Id="rId3" Type="http://purl.oclc.org/ooxml/officeDocument/relationships/image" Target="../media/image9.jpeg"/><Relationship Id="rId7" Type="http://purl.oclc.org/ooxml/officeDocument/relationships/image" Target="../media/image13.jpeg"/><Relationship Id="rId2" Type="http://purl.oclc.org/ooxml/officeDocument/relationships/image" Target="../media/image8.jpeg"/><Relationship Id="rId1" Type="http://purl.oclc.org/ooxml/officeDocument/relationships/slideLayout" Target="../slideLayouts/slideLayout2.xml"/><Relationship Id="rId6" Type="http://purl.oclc.org/ooxml/officeDocument/relationships/image" Target="../media/image12.jpeg"/><Relationship Id="rId5" Type="http://purl.oclc.org/ooxml/officeDocument/relationships/image" Target="../media/image11.jpeg"/><Relationship Id="rId4" Type="http://purl.oclc.org/ooxml/officeDocument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purl.oclc.org/ooxml/officeDocument/relationships/image" Target="../media/image16.jpeg"/><Relationship Id="rId7" Type="http://purl.oclc.org/ooxml/officeDocument/relationships/image" Target="../media/image20.jpeg"/><Relationship Id="rId2" Type="http://purl.oclc.org/ooxml/officeDocument/relationships/image" Target="../media/image15.jpeg"/><Relationship Id="rId1" Type="http://purl.oclc.org/ooxml/officeDocument/relationships/slideLayout" Target="../slideLayouts/slideLayout2.xml"/><Relationship Id="rId6" Type="http://purl.oclc.org/ooxml/officeDocument/relationships/image" Target="../media/image19.jpeg"/><Relationship Id="rId5" Type="http://purl.oclc.org/ooxml/officeDocument/relationships/image" Target="../media/image18.jpeg"/><Relationship Id="rId4" Type="http://purl.oclc.org/ooxml/officeDocument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image" Target="../media/image22.jpeg"/><Relationship Id="rId2" Type="http://purl.oclc.org/ooxml/officeDocument/relationships/image" Target="../media/image21.jpeg"/><Relationship Id="rId1" Type="http://purl.oclc.org/ooxml/officeDocument/relationships/slideLayout" Target="../slideLayouts/slideLayout2.xml"/><Relationship Id="rId5" Type="http://purl.oclc.org/ooxml/officeDocument/relationships/image" Target="../media/image24.jpeg"/><Relationship Id="rId4" Type="http://purl.oclc.org/ooxml/officeDocument/relationships/image" Target="../media/image23.jpeg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1470025"/>
          </a:xfrm>
        </p:spPr>
        <p:txBody>
          <a:bodyPr>
            <a:normAutofit fontScale="90%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Музей занимательных наук Эйнштейна 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26828" y="3810000"/>
            <a:ext cx="5864772" cy="2438400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Информационный проект </a:t>
            </a:r>
          </a:p>
          <a:p>
            <a:pPr algn="r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обучающегося 3 «Г» класса </a:t>
            </a:r>
          </a:p>
          <a:p>
            <a:pPr algn="r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СОШ №59 г. Ярославля </a:t>
            </a:r>
          </a:p>
          <a:p>
            <a:pPr algn="r">
              <a:spcBef>
                <a:spcPts val="0"/>
              </a:spcBef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Беляева Матвея</a:t>
            </a: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Беляева О.А., педагог-психолог МОУ СОШ №59 </a:t>
            </a:r>
          </a:p>
          <a:p>
            <a:pPr algn="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Мои документы\Фото\Музей Эйнштейна\lenovo\IMG_20131130_153837.jpg"/>
          <p:cNvPicPr>
            <a:picLocks noChangeAspect="1" noChangeArrowheads="1"/>
          </p:cNvPicPr>
          <p:nvPr/>
        </p:nvPicPr>
        <p:blipFill>
          <a:blip r:embed="rId2" cstate="print"/>
          <a:srcRect l="38.636%" t="21.887%" r="18.432%" b="29.288%"/>
          <a:stretch>
            <a:fillRect/>
          </a:stretch>
        </p:blipFill>
        <p:spPr bwMode="auto">
          <a:xfrm>
            <a:off x="302172" y="2895600"/>
            <a:ext cx="3126828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Фокусы – это просто!!!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Мои документы\Фото\Музей Эйнштейна\lenovo\IMG_20131130_154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3225800" cy="2419350"/>
          </a:xfrm>
          <a:prstGeom prst="rect">
            <a:avLst/>
          </a:prstGeom>
          <a:noFill/>
        </p:spPr>
      </p:pic>
      <p:pic>
        <p:nvPicPr>
          <p:cNvPr id="3075" name="Picture 3" descr="C:\Мои документы\Фото\Музей Эйнштейна\lenovo\IMG_20131130_155016.jpg"/>
          <p:cNvPicPr>
            <a:picLocks noChangeAspect="1" noChangeArrowheads="1"/>
          </p:cNvPicPr>
          <p:nvPr/>
        </p:nvPicPr>
        <p:blipFill>
          <a:blip r:embed="rId3" cstate="print"/>
          <a:srcRect r="20.93%"/>
          <a:stretch>
            <a:fillRect/>
          </a:stretch>
        </p:blipFill>
        <p:spPr bwMode="auto">
          <a:xfrm>
            <a:off x="5562600" y="1219200"/>
            <a:ext cx="2743200" cy="2602006"/>
          </a:xfrm>
          <a:prstGeom prst="rect">
            <a:avLst/>
          </a:prstGeom>
          <a:noFill/>
        </p:spPr>
      </p:pic>
      <p:pic>
        <p:nvPicPr>
          <p:cNvPr id="3076" name="Picture 4" descr="C:\Мои документы\Фото\Музей Эйнштейна\lenovo\IMG_20131130_155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81450"/>
            <a:ext cx="3429000" cy="2571750"/>
          </a:xfrm>
          <a:prstGeom prst="rect">
            <a:avLst/>
          </a:prstGeom>
          <a:noFill/>
        </p:spPr>
      </p:pic>
      <p:pic>
        <p:nvPicPr>
          <p:cNvPr id="3077" name="Picture 5" descr="C:\Мои документы\Фото\Музей Эйнштейна\lenovo\IMG_20131130_1548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0386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Общение с друзьями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Мои документы\Фото\Музей Эйнштейна\IMG_20131130_1516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2.536%"/>
          <a:stretch>
            <a:fillRect/>
          </a:stretch>
        </p:blipFill>
        <p:spPr bwMode="auto">
          <a:xfrm>
            <a:off x="3429000" y="1371600"/>
            <a:ext cx="2323939" cy="3608268"/>
          </a:xfrm>
          <a:prstGeom prst="rect">
            <a:avLst/>
          </a:prstGeom>
          <a:noFill/>
        </p:spPr>
      </p:pic>
      <p:sp>
        <p:nvSpPr>
          <p:cNvPr id="5" name="Выноска со стрелкой вправо 4"/>
          <p:cNvSpPr/>
          <p:nvPr/>
        </p:nvSpPr>
        <p:spPr>
          <a:xfrm>
            <a:off x="304800" y="1295400"/>
            <a:ext cx="2971800" cy="1066800"/>
          </a:xfrm>
          <a:prstGeom prst="rightArrowCallout">
            <a:avLst/>
          </a:prstGeom>
          <a:solidFill>
            <a:schemeClr val="accent1">
              <a:lumMod val="60%"/>
              <a:lumOff val="40%"/>
            </a:schemeClr>
          </a:solidFill>
          <a:ln>
            <a:solidFill>
              <a:schemeClr val="tx2">
                <a:lumMod val="75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Делаем вместе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304800" y="2667000"/>
            <a:ext cx="2971800" cy="1219200"/>
          </a:xfrm>
          <a:prstGeom prst="rightArrowCallout">
            <a:avLst/>
          </a:prstGeom>
          <a:solidFill>
            <a:schemeClr val="accent1">
              <a:lumMod val="60%"/>
              <a:lumOff val="40%"/>
            </a:schemeClr>
          </a:solidFill>
          <a:ln>
            <a:solidFill>
              <a:schemeClr val="tx2">
                <a:lumMod val="75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Соревнуемся друг с другом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304800" y="4191000"/>
            <a:ext cx="2971800" cy="1066800"/>
          </a:xfrm>
          <a:prstGeom prst="rightArrowCallout">
            <a:avLst/>
          </a:prstGeom>
          <a:solidFill>
            <a:schemeClr val="accent1">
              <a:lumMod val="60%"/>
              <a:lumOff val="40%"/>
            </a:schemeClr>
          </a:solidFill>
          <a:ln>
            <a:solidFill>
              <a:schemeClr val="tx2">
                <a:lumMod val="75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Шутим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5867400" y="1295400"/>
            <a:ext cx="2971800" cy="1219200"/>
          </a:xfrm>
          <a:prstGeom prst="leftArrowCallout">
            <a:avLst/>
          </a:prstGeom>
          <a:solidFill>
            <a:schemeClr val="accent1">
              <a:lumMod val="60%"/>
              <a:lumOff val="40%"/>
            </a:schemeClr>
          </a:solidFill>
          <a:ln>
            <a:solidFill>
              <a:schemeClr val="tx2">
                <a:lumMod val="75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Играем и радуемся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5867400" y="2743200"/>
            <a:ext cx="2971800" cy="1219200"/>
          </a:xfrm>
          <a:prstGeom prst="leftArrowCallout">
            <a:avLst/>
          </a:prstGeom>
          <a:solidFill>
            <a:schemeClr val="accent1">
              <a:lumMod val="60%"/>
              <a:lumOff val="40%"/>
            </a:schemeClr>
          </a:solidFill>
          <a:ln>
            <a:solidFill>
              <a:schemeClr val="tx2">
                <a:lumMod val="75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Ждем своей очереди, уступаем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5791200" y="4191000"/>
            <a:ext cx="3048000" cy="1219200"/>
          </a:xfrm>
          <a:prstGeom prst="leftArrowCallout">
            <a:avLst/>
          </a:prstGeom>
          <a:solidFill>
            <a:schemeClr val="accent1">
              <a:lumMod val="60%"/>
              <a:lumOff val="40%"/>
            </a:schemeClr>
          </a:solidFill>
          <a:ln>
            <a:solidFill>
              <a:schemeClr val="tx2">
                <a:lumMod val="75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Помогаем друзьям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2362200" y="5105400"/>
            <a:ext cx="4267200" cy="1524000"/>
          </a:xfrm>
          <a:prstGeom prst="upArrowCallout">
            <a:avLst/>
          </a:prstGeom>
          <a:solidFill>
            <a:schemeClr val="accent1">
              <a:lumMod val="60%"/>
              <a:lumOff val="40%"/>
            </a:schemeClr>
          </a:solidFill>
          <a:ln>
            <a:solidFill>
              <a:schemeClr val="tx2">
                <a:lumMod val="75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Обмениваемся впечатлениями, эмоциями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Мои документы\Фото\Музей Эйнштейна\P1090374.JPG"/>
          <p:cNvPicPr>
            <a:picLocks noChangeAspect="1" noChangeArrowheads="1"/>
          </p:cNvPicPr>
          <p:nvPr/>
        </p:nvPicPr>
        <p:blipFill>
          <a:blip r:embed="rId2" cstate="print"/>
          <a:srcRect l="6.707%" t="7.317%" r="5.488%" b="7.317%"/>
          <a:stretch>
            <a:fillRect/>
          </a:stretch>
        </p:blipFill>
        <p:spPr bwMode="auto">
          <a:xfrm>
            <a:off x="5943600" y="4343400"/>
            <a:ext cx="3135086" cy="2286000"/>
          </a:xfrm>
          <a:prstGeom prst="rect">
            <a:avLst/>
          </a:prstGeom>
          <a:noFill/>
          <a:ln>
            <a:solidFill>
              <a:schemeClr val="accent5">
                <a:lumMod val="50%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%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Проверка принципа работы рычага на практике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Мои документы\Фото\Музей Эйнштейна\P10903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2057400" cy="2743200"/>
          </a:xfrm>
          <a:prstGeom prst="rect">
            <a:avLst/>
          </a:prstGeom>
          <a:noFill/>
          <a:ln>
            <a:solidFill>
              <a:schemeClr val="accent5">
                <a:lumMod val="50%"/>
              </a:schemeClr>
            </a:solidFill>
          </a:ln>
        </p:spPr>
      </p:pic>
      <p:pic>
        <p:nvPicPr>
          <p:cNvPr id="2052" name="Picture 4" descr="C:\Мои документы\Фото\Музей Эйнштейна\P1090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810000"/>
            <a:ext cx="2209800" cy="2946400"/>
          </a:xfrm>
          <a:prstGeom prst="rect">
            <a:avLst/>
          </a:prstGeom>
          <a:noFill/>
          <a:ln>
            <a:solidFill>
              <a:schemeClr val="accent5">
                <a:lumMod val="50%"/>
              </a:schemeClr>
            </a:solidFill>
          </a:ln>
        </p:spPr>
      </p:pic>
      <p:pic>
        <p:nvPicPr>
          <p:cNvPr id="2053" name="Picture 5" descr="C:\Мои документы\Фото\Музей Эйнштейна\P10903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1371600"/>
            <a:ext cx="2286000" cy="3048000"/>
          </a:xfrm>
          <a:prstGeom prst="rect">
            <a:avLst/>
          </a:prstGeom>
          <a:noFill/>
          <a:ln>
            <a:solidFill>
              <a:schemeClr val="accent5">
                <a:lumMod val="50%"/>
              </a:schemeClr>
            </a:solidFill>
          </a:ln>
        </p:spPr>
      </p:pic>
      <p:cxnSp>
        <p:nvCxnSpPr>
          <p:cNvPr id="10" name="Shape 9"/>
          <p:cNvCxnSpPr>
            <a:endCxn id="2052" idx="1"/>
          </p:cNvCxnSpPr>
          <p:nvPr/>
        </p:nvCxnSpPr>
        <p:spPr>
          <a:xfrm rot="16200000" flipH="1">
            <a:off x="1092200" y="4318000"/>
            <a:ext cx="1092200" cy="838200"/>
          </a:xfrm>
          <a:prstGeom prst="curvedConnector2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hape 13"/>
          <p:cNvCxnSpPr>
            <a:stCxn id="2053" idx="3"/>
            <a:endCxn id="2054" idx="0"/>
          </p:cNvCxnSpPr>
          <p:nvPr/>
        </p:nvCxnSpPr>
        <p:spPr>
          <a:xfrm>
            <a:off x="6248400" y="2895600"/>
            <a:ext cx="1262743" cy="1447800"/>
          </a:xfrm>
          <a:prstGeom prst="curvedConnector2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>
            <a:stCxn id="2052" idx="0"/>
            <a:endCxn id="2053" idx="1"/>
          </p:cNvCxnSpPr>
          <p:nvPr/>
        </p:nvCxnSpPr>
        <p:spPr>
          <a:xfrm rot="5400000" flipH="1" flipV="1">
            <a:off x="3105150" y="2952750"/>
            <a:ext cx="914400" cy="800100"/>
          </a:xfrm>
          <a:prstGeom prst="curvedConnector2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85800" y="4343400"/>
            <a:ext cx="381000" cy="457200"/>
          </a:xfrm>
          <a:prstGeom prst="rect">
            <a:avLst/>
          </a:prstGeom>
          <a:solidFill>
            <a:schemeClr val="tx2">
              <a:lumMod val="20%"/>
              <a:lumOff val="80%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67000" y="3124200"/>
            <a:ext cx="381000" cy="457200"/>
          </a:xfrm>
          <a:prstGeom prst="rect">
            <a:avLst/>
          </a:prstGeom>
          <a:solidFill>
            <a:schemeClr val="tx2">
              <a:lumMod val="20%"/>
              <a:lumOff val="80%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00800" y="2438400"/>
            <a:ext cx="381000" cy="457200"/>
          </a:xfrm>
          <a:prstGeom prst="rect">
            <a:avLst/>
          </a:prstGeom>
          <a:solidFill>
            <a:schemeClr val="tx2">
              <a:lumMod val="20%"/>
              <a:lumOff val="80%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772400" y="3733800"/>
            <a:ext cx="381000" cy="457200"/>
          </a:xfrm>
          <a:prstGeom prst="rect">
            <a:avLst/>
          </a:prstGeom>
          <a:solidFill>
            <a:schemeClr val="tx2">
              <a:lumMod val="20%"/>
              <a:lumOff val="80%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Рычаг – помощник в работе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Мои документы\Фото\Музей Эйнштейна\P1090362.JPG"/>
          <p:cNvPicPr>
            <a:picLocks noChangeAspect="1" noChangeArrowheads="1"/>
          </p:cNvPicPr>
          <p:nvPr/>
        </p:nvPicPr>
        <p:blipFill>
          <a:blip r:embed="rId2" cstate="print"/>
          <a:srcRect r="10.145%" b="6.522%"/>
          <a:stretch>
            <a:fillRect/>
          </a:stretch>
        </p:blipFill>
        <p:spPr bwMode="auto">
          <a:xfrm>
            <a:off x="228600" y="1130710"/>
            <a:ext cx="2261191" cy="3136490"/>
          </a:xfrm>
          <a:prstGeom prst="rect">
            <a:avLst/>
          </a:prstGeom>
          <a:noFill/>
          <a:ln>
            <a:solidFill>
              <a:schemeClr val="accent5">
                <a:lumMod val="50%"/>
              </a:schemeClr>
            </a:solidFill>
          </a:ln>
        </p:spPr>
      </p:pic>
      <p:pic>
        <p:nvPicPr>
          <p:cNvPr id="1026" name="Picture 2" descr="C:\Мои документы\Фото\Музей Эйнштейна\P10903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581399"/>
            <a:ext cx="2286000" cy="3048001"/>
          </a:xfrm>
          <a:prstGeom prst="rect">
            <a:avLst/>
          </a:prstGeom>
          <a:noFill/>
          <a:ln>
            <a:solidFill>
              <a:schemeClr val="accent5">
                <a:lumMod val="50%"/>
              </a:schemeClr>
            </a:solidFill>
          </a:ln>
        </p:spPr>
      </p:pic>
      <p:pic>
        <p:nvPicPr>
          <p:cNvPr id="1028" name="Picture 4" descr="C:\Мои документы\Фото\Музей Эйнштейна\P10903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143000"/>
            <a:ext cx="2400300" cy="3200400"/>
          </a:xfrm>
          <a:prstGeom prst="rect">
            <a:avLst/>
          </a:prstGeom>
          <a:noFill/>
          <a:ln>
            <a:solidFill>
              <a:schemeClr val="accent5">
                <a:lumMod val="50%"/>
              </a:schemeClr>
            </a:solidFill>
          </a:ln>
        </p:spPr>
      </p:pic>
      <p:pic>
        <p:nvPicPr>
          <p:cNvPr id="1029" name="Picture 5" descr="C:\Мои документы\Фото\Музей Эйнштейна\P10903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378200"/>
            <a:ext cx="2438400" cy="3251200"/>
          </a:xfrm>
          <a:prstGeom prst="rect">
            <a:avLst/>
          </a:prstGeom>
          <a:noFill/>
          <a:ln>
            <a:solidFill>
              <a:schemeClr val="accent5">
                <a:lumMod val="50%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52400" y="5257800"/>
            <a:ext cx="1600200" cy="609600"/>
          </a:xfrm>
          <a:prstGeom prst="rect">
            <a:avLst/>
          </a:prstGeom>
          <a:solidFill>
            <a:schemeClr val="accent1">
              <a:lumMod val="60%"/>
              <a:lumOff val="40%"/>
            </a:schemeClr>
          </a:solidFill>
          <a:ln>
            <a:solidFill>
              <a:schemeClr val="accent5">
                <a:lumMod val="5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ДОМКРАТ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34200" y="2667000"/>
            <a:ext cx="1600200" cy="609600"/>
          </a:xfrm>
          <a:prstGeom prst="rect">
            <a:avLst/>
          </a:prstGeom>
          <a:solidFill>
            <a:schemeClr val="accent1">
              <a:lumMod val="60%"/>
              <a:lumOff val="40%"/>
            </a:schemeClr>
          </a:solidFill>
          <a:ln>
            <a:solidFill>
              <a:schemeClr val="accent5">
                <a:lumMod val="50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ГАЕЧНЫЙ КЛЮЧ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«Везде исследуйте всечасно 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что есть велико и прекрасно… »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М.В. Ломоносов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74837"/>
            <a:ext cx="9144000" cy="4525963"/>
          </a:xfrm>
        </p:spPr>
        <p:txBody>
          <a:bodyPr>
            <a:normAutofit fontScale="92.5%" lnSpcReduction="10%"/>
          </a:bodyPr>
          <a:lstStyle/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Мои выводы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 музея занимательных наук Эйнштейна дают возможность школьникам на собственном опыте изучить некоторые закономерности окружающего мира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 по залам музея позволяет детям и взрослым через игру и общение получать ответы на многие вопросы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Знания, полученные в музее, можно использовать как на уроках, так и в повседневной жизни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57200"/>
            <a:ext cx="7620000" cy="579119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  <a:p>
            <a:pPr algn="ctr"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посетите </a:t>
            </a:r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музей занимательных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наук Эйнштейна в Ярославле!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28600" y="457200"/>
            <a:ext cx="6248400" cy="2362200"/>
          </a:xfrm>
        </p:spPr>
        <p:txBody>
          <a:bodyPr>
            <a:normAutofit fontScale="90%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Девиз музея –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«Игра – наивысшая степень научного исследования»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Альберт Эйнштейн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algn="r">
              <a:buNone/>
            </a:pPr>
            <a:endParaRPr lang="ru-RU" b="1" i="1" dirty="0"/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Моя цель: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привлечь внимание учеников и учителей нашей школы к возможностям нового музея занимательных наук Эйнштейна в г.Ярославле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Мои документы\Фото\Музей Эйнштейна\IMG_20131130_152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04800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%"/>
            </a:srgbClr>
          </a:solidFill>
          <a:ln>
            <a:noFill/>
          </a:ln>
          <a:effectLst>
            <a:reflection blurRad="12700" stA="38%" endPos="28%" dist="5000" dir="5400000" sy="-100%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04800"/>
            <a:ext cx="8915400" cy="5821363"/>
          </a:xfrm>
        </p:spPr>
        <p:txBody>
          <a:bodyPr>
            <a:normAutofit fontScale="92.5%" lnSpcReduction="20%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материалы нового интерактивного музея Эйнштейна в г.Ярославле могут использоваться в обучении и внеклассной работе с учениками.</a:t>
            </a:r>
          </a:p>
          <a:p>
            <a:pPr>
              <a:buNone/>
            </a:pPr>
            <a:endParaRPr lang="ru-RU" u="sng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Познакомиться с материалами музея занимательных наук Эйнштейна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Обобщить свои впечатления от посещения музея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Проанализировать, что дает посещение музея Эйнштейна обычному школьнику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Представить самые яркие и важные моменты музея с точки зрения ученика начальной школы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Попробовать самому на основе полученных знаний провести опыт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5257800" cy="1143000"/>
          </a:xfrm>
        </p:spPr>
        <p:txBody>
          <a:bodyPr>
            <a:normAutofit fontScale="90%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любимый вопрос почемучек ответ ЕСТЬ!!!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Мои документы\Фото\Музей Эйнштейна\IMG_20131130_150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2002036" cy="2669382"/>
          </a:xfrm>
          <a:prstGeom prst="rect">
            <a:avLst/>
          </a:prstGeom>
          <a:noFill/>
        </p:spPr>
      </p:pic>
      <p:pic>
        <p:nvPicPr>
          <p:cNvPr id="6148" name="Picture 4" descr="C:\Мои документы\Фото\Музей Эйнштейна\IMG_20131130_151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657600"/>
            <a:ext cx="2946400" cy="2209800"/>
          </a:xfrm>
          <a:prstGeom prst="rect">
            <a:avLst/>
          </a:prstGeom>
          <a:noFill/>
        </p:spPr>
      </p:pic>
      <p:pic>
        <p:nvPicPr>
          <p:cNvPr id="6149" name="Picture 5" descr="C:\Мои документы\Фото\Музей Эйнштейна\lenovo\IMG_20131130_152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114800"/>
            <a:ext cx="3251200" cy="2438400"/>
          </a:xfrm>
          <a:prstGeom prst="rect">
            <a:avLst/>
          </a:prstGeom>
          <a:noFill/>
        </p:spPr>
      </p:pic>
      <p:pic>
        <p:nvPicPr>
          <p:cNvPr id="6150" name="Picture 6" descr="C:\Мои документы\Фото\Музей Эйнштейна\lenovo\IMG_20131130_162448.jpg"/>
          <p:cNvPicPr>
            <a:picLocks noChangeAspect="1" noChangeArrowheads="1"/>
          </p:cNvPicPr>
          <p:nvPr/>
        </p:nvPicPr>
        <p:blipFill>
          <a:blip r:embed="rId5" cstate="print"/>
          <a:srcRect l="21.429%" r="18.571%"/>
          <a:stretch>
            <a:fillRect/>
          </a:stretch>
        </p:blipFill>
        <p:spPr bwMode="auto">
          <a:xfrm>
            <a:off x="6248400" y="381000"/>
            <a:ext cx="2514600" cy="314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 fontScale="90%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Посетитель – активный участник экскурсии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2209800"/>
            <a:ext cx="1447800" cy="2743200"/>
          </a:xfrm>
          <a:prstGeom prst="rect">
            <a:avLst/>
          </a:prstGeom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1600200"/>
            <a:ext cx="5105400" cy="533400"/>
          </a:xfrm>
          <a:prstGeom prst="rect">
            <a:avLst/>
          </a:prstGeom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Наблюдал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9000" y="2286000"/>
            <a:ext cx="5105400" cy="609600"/>
          </a:xfrm>
          <a:prstGeom prst="rect">
            <a:avLst/>
          </a:prstGeom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Участвовал в экспериментах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5410200"/>
            <a:ext cx="5105400" cy="533400"/>
          </a:xfrm>
          <a:prstGeom prst="rect">
            <a:avLst/>
          </a:prstGeom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 делал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4648200"/>
            <a:ext cx="5105400" cy="609600"/>
          </a:xfrm>
          <a:prstGeom prst="rect">
            <a:avLst/>
          </a:prstGeom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Слушал экскурсовода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124200"/>
            <a:ext cx="5105400" cy="609600"/>
          </a:xfrm>
          <a:prstGeom prst="rect">
            <a:avLst/>
          </a:prstGeom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Задавал вопросы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9000" y="3886200"/>
            <a:ext cx="5105400" cy="609600"/>
          </a:xfrm>
          <a:prstGeom prst="rect">
            <a:avLst/>
          </a:prstGeom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Предполагал варианты ответа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4" idx="3"/>
            <a:endCxn id="5" idx="1"/>
          </p:cNvCxnSpPr>
          <p:nvPr/>
        </p:nvCxnSpPr>
        <p:spPr>
          <a:xfrm flipV="1">
            <a:off x="2209800" y="1866900"/>
            <a:ext cx="1219200" cy="1714500"/>
          </a:xfrm>
          <a:prstGeom prst="straightConnector1">
            <a:avLst/>
          </a:prstGeom>
          <a:ln>
            <a:solidFill>
              <a:schemeClr val="tx2">
                <a:lumMod val="75%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3"/>
            <a:endCxn id="7" idx="1"/>
          </p:cNvCxnSpPr>
          <p:nvPr/>
        </p:nvCxnSpPr>
        <p:spPr>
          <a:xfrm flipV="1">
            <a:off x="2209800" y="2590800"/>
            <a:ext cx="1219200" cy="990600"/>
          </a:xfrm>
          <a:prstGeom prst="straightConnector1">
            <a:avLst/>
          </a:prstGeom>
          <a:ln>
            <a:solidFill>
              <a:schemeClr val="tx2">
                <a:lumMod val="75%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1" idx="1"/>
          </p:cNvCxnSpPr>
          <p:nvPr/>
        </p:nvCxnSpPr>
        <p:spPr>
          <a:xfrm flipV="1">
            <a:off x="2286000" y="3429000"/>
            <a:ext cx="1143000" cy="152400"/>
          </a:xfrm>
          <a:prstGeom prst="straightConnector1">
            <a:avLst/>
          </a:prstGeom>
          <a:ln>
            <a:solidFill>
              <a:schemeClr val="tx2">
                <a:lumMod val="75%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3"/>
            <a:endCxn id="12" idx="1"/>
          </p:cNvCxnSpPr>
          <p:nvPr/>
        </p:nvCxnSpPr>
        <p:spPr>
          <a:xfrm>
            <a:off x="2209800" y="3581400"/>
            <a:ext cx="1219200" cy="609600"/>
          </a:xfrm>
          <a:prstGeom prst="straightConnector1">
            <a:avLst/>
          </a:prstGeom>
          <a:ln>
            <a:solidFill>
              <a:schemeClr val="tx2">
                <a:lumMod val="75%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3"/>
            <a:endCxn id="9" idx="1"/>
          </p:cNvCxnSpPr>
          <p:nvPr/>
        </p:nvCxnSpPr>
        <p:spPr>
          <a:xfrm>
            <a:off x="2209800" y="3581400"/>
            <a:ext cx="1219200" cy="1371600"/>
          </a:xfrm>
          <a:prstGeom prst="straightConnector1">
            <a:avLst/>
          </a:prstGeom>
          <a:ln>
            <a:solidFill>
              <a:schemeClr val="tx2">
                <a:lumMod val="75%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3"/>
            <a:endCxn id="8" idx="1"/>
          </p:cNvCxnSpPr>
          <p:nvPr/>
        </p:nvCxnSpPr>
        <p:spPr>
          <a:xfrm>
            <a:off x="2209800" y="3581400"/>
            <a:ext cx="1219200" cy="2095500"/>
          </a:xfrm>
          <a:prstGeom prst="straightConnector1">
            <a:avLst/>
          </a:prstGeom>
          <a:ln>
            <a:solidFill>
              <a:schemeClr val="tx2">
                <a:lumMod val="75%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головой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йцукен\Pictures\э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191000"/>
            <a:ext cx="2667000" cy="250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%"/>
              </a:srgbClr>
            </a:outerShdw>
          </a:effectLst>
        </p:spPr>
      </p:pic>
      <p:sp>
        <p:nvSpPr>
          <p:cNvPr id="5" name="Выноска со стрелкой вниз 4"/>
          <p:cNvSpPr/>
          <p:nvPr/>
        </p:nvSpPr>
        <p:spPr>
          <a:xfrm>
            <a:off x="0" y="1143000"/>
            <a:ext cx="2057400" cy="2895600"/>
          </a:xfrm>
          <a:prstGeom prst="downArrowCallout">
            <a:avLst/>
          </a:prstGeom>
          <a:solidFill>
            <a:schemeClr val="accent1">
              <a:lumMod val="60%"/>
              <a:lumOff val="40%"/>
            </a:schemeClr>
          </a:solidFill>
          <a:ln>
            <a:solidFill>
              <a:schemeClr val="tx2">
                <a:lumMod val="75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Внимание: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Слежу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Слушаю  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Приглядываюсь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Замечаю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209800" y="1143000"/>
            <a:ext cx="2057400" cy="2895600"/>
          </a:xfrm>
          <a:prstGeom prst="downArrowCallout">
            <a:avLst/>
          </a:prstGeom>
          <a:solidFill>
            <a:schemeClr val="accent1">
              <a:lumMod val="60%"/>
              <a:lumOff val="40%"/>
            </a:schemeClr>
          </a:solidFill>
          <a:ln>
            <a:solidFill>
              <a:schemeClr val="tx2">
                <a:lumMod val="75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Память:</a:t>
            </a: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Припоминаю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Запоминаю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419600" y="1143000"/>
            <a:ext cx="2209800" cy="2895600"/>
          </a:xfrm>
          <a:prstGeom prst="downArrowCallout">
            <a:avLst/>
          </a:prstGeom>
          <a:solidFill>
            <a:schemeClr val="accent1">
              <a:lumMod val="60%"/>
              <a:lumOff val="40%"/>
            </a:schemeClr>
          </a:solidFill>
          <a:ln>
            <a:solidFill>
              <a:schemeClr val="tx2">
                <a:lumMod val="75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Воображение:</a:t>
            </a: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Фантазирую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Представляю себе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Играю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6781800" y="1143000"/>
            <a:ext cx="2362200" cy="2895600"/>
          </a:xfrm>
          <a:prstGeom prst="downArrowCallout">
            <a:avLst/>
          </a:prstGeom>
          <a:solidFill>
            <a:schemeClr val="accent1">
              <a:lumMod val="60%"/>
              <a:lumOff val="40%"/>
            </a:schemeClr>
          </a:solidFill>
          <a:ln>
            <a:solidFill>
              <a:schemeClr val="tx2">
                <a:lumMod val="75%"/>
              </a:schemeClr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Мышление: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Рассуждаю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Сравниваю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Доказываю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Анализирую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Предполагаю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Мои документы\Фото\Музей Эйнштейна\lenovo\IMG_20131130_161545.jpg"/>
          <p:cNvPicPr>
            <a:picLocks noChangeAspect="1" noChangeArrowheads="1"/>
          </p:cNvPicPr>
          <p:nvPr/>
        </p:nvPicPr>
        <p:blipFill>
          <a:blip r:embed="rId2" cstate="print"/>
          <a:srcRect r="31%" b="16%"/>
          <a:stretch>
            <a:fillRect/>
          </a:stretch>
        </p:blipFill>
        <p:spPr bwMode="auto">
          <a:xfrm>
            <a:off x="0" y="4876800"/>
            <a:ext cx="1752600" cy="1600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71628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Рычаги и маятники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Мои документы\Фото\Музей Эйнштейна\lenovo\IMG_20131130_1618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42.489%" b="25.714%"/>
          <a:stretch>
            <a:fillRect/>
          </a:stretch>
        </p:blipFill>
        <p:spPr bwMode="auto">
          <a:xfrm>
            <a:off x="0" y="0"/>
            <a:ext cx="2438400" cy="2362200"/>
          </a:xfrm>
          <a:prstGeom prst="rect">
            <a:avLst/>
          </a:prstGeom>
          <a:noFill/>
        </p:spPr>
      </p:pic>
      <p:pic>
        <p:nvPicPr>
          <p:cNvPr id="1029" name="Picture 5" descr="C:\Мои документы\Фото\Музей Эйнштейна\lenovo\IMG_20131130_151535.jpg"/>
          <p:cNvPicPr>
            <a:picLocks noChangeAspect="1" noChangeArrowheads="1"/>
          </p:cNvPicPr>
          <p:nvPr/>
        </p:nvPicPr>
        <p:blipFill>
          <a:blip r:embed="rId4" cstate="print"/>
          <a:srcRect l="23.529%" r="17.38%"/>
          <a:stretch>
            <a:fillRect/>
          </a:stretch>
        </p:blipFill>
        <p:spPr bwMode="auto">
          <a:xfrm>
            <a:off x="1295400" y="2286000"/>
            <a:ext cx="1524000" cy="3438767"/>
          </a:xfrm>
          <a:prstGeom prst="rect">
            <a:avLst/>
          </a:prstGeom>
          <a:noFill/>
        </p:spPr>
      </p:pic>
      <p:pic>
        <p:nvPicPr>
          <p:cNvPr id="10" name="Picture 3" descr="C:\Мои документы\Фото\Музей Эйнштейна\lenovo\IMG_20131130_153230.jpg"/>
          <p:cNvPicPr>
            <a:picLocks noChangeAspect="1" noChangeArrowheads="1"/>
          </p:cNvPicPr>
          <p:nvPr/>
        </p:nvPicPr>
        <p:blipFill>
          <a:blip r:embed="rId5" cstate="print"/>
          <a:srcRect l="19%" r="13.5%"/>
          <a:stretch>
            <a:fillRect/>
          </a:stretch>
        </p:blipFill>
        <p:spPr bwMode="auto">
          <a:xfrm>
            <a:off x="3200400" y="1219200"/>
            <a:ext cx="2438400" cy="2709333"/>
          </a:xfrm>
          <a:prstGeom prst="rect">
            <a:avLst/>
          </a:prstGeom>
          <a:noFill/>
        </p:spPr>
      </p:pic>
      <p:pic>
        <p:nvPicPr>
          <p:cNvPr id="9" name="Picture 5" descr="C:\Мои документы\Фото\Музей Эйнштейна\lenovo\IMG_20131130_1534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143000"/>
            <a:ext cx="2540000" cy="1905000"/>
          </a:xfrm>
          <a:prstGeom prst="rect">
            <a:avLst/>
          </a:prstGeom>
          <a:noFill/>
        </p:spPr>
      </p:pic>
      <p:pic>
        <p:nvPicPr>
          <p:cNvPr id="11" name="Picture 2" descr="C:\Мои документы\Фото\Музей Эйнштейна\lenovo\IMG_20131130_1529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505200"/>
            <a:ext cx="2844800" cy="2133600"/>
          </a:xfrm>
          <a:prstGeom prst="rect">
            <a:avLst/>
          </a:prstGeom>
          <a:noFill/>
        </p:spPr>
      </p:pic>
      <p:pic>
        <p:nvPicPr>
          <p:cNvPr id="12" name="Picture 4" descr="C:\Мои документы\Фото\Музей Эйнштейна\lenovo\IMG_20131130_1532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4267200"/>
            <a:ext cx="29718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Мои документы\Фото\Музей Эйнштейна\lenovo\IMG_20131130_153950.jpg"/>
          <p:cNvPicPr>
            <a:picLocks noChangeAspect="1" noChangeArrowheads="1"/>
          </p:cNvPicPr>
          <p:nvPr/>
        </p:nvPicPr>
        <p:blipFill>
          <a:blip r:embed="rId2" cstate="print"/>
          <a:srcRect l="15%" t="5%"/>
          <a:stretch>
            <a:fillRect/>
          </a:stretch>
        </p:blipFill>
        <p:spPr bwMode="auto">
          <a:xfrm>
            <a:off x="5943600" y="4430806"/>
            <a:ext cx="2895600" cy="21985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400800" cy="1143000"/>
          </a:xfrm>
        </p:spPr>
        <p:txBody>
          <a:bodyPr>
            <a:normAutofit fontScale="90%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Закономерности окружающего мира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Мои документы\Фото\Музей Эйнштейна\lenovo\IMG_20131130_1607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52400"/>
            <a:ext cx="2000250" cy="2667000"/>
          </a:xfrm>
          <a:prstGeom prst="rect">
            <a:avLst/>
          </a:prstGeom>
          <a:noFill/>
        </p:spPr>
      </p:pic>
      <p:pic>
        <p:nvPicPr>
          <p:cNvPr id="2051" name="Picture 3" descr="C:\Мои документы\Фото\Музей Эйнштейна\lenovo\IMG_20131130_152359.jpg"/>
          <p:cNvPicPr>
            <a:picLocks noChangeAspect="1" noChangeArrowheads="1"/>
          </p:cNvPicPr>
          <p:nvPr/>
        </p:nvPicPr>
        <p:blipFill>
          <a:blip r:embed="rId4" cstate="print"/>
          <a:srcRect r="9.483%"/>
          <a:stretch>
            <a:fillRect/>
          </a:stretch>
        </p:blipFill>
        <p:spPr bwMode="auto">
          <a:xfrm>
            <a:off x="304800" y="4114800"/>
            <a:ext cx="2667000" cy="2209800"/>
          </a:xfrm>
          <a:prstGeom prst="rect">
            <a:avLst/>
          </a:prstGeom>
          <a:noFill/>
        </p:spPr>
      </p:pic>
      <p:pic>
        <p:nvPicPr>
          <p:cNvPr id="2052" name="Picture 4" descr="C:\Мои документы\Фото\Музей Эйнштейна\lenovo\IMG_20131130_151416.jpg"/>
          <p:cNvPicPr>
            <a:picLocks noChangeAspect="1" noChangeArrowheads="1"/>
          </p:cNvPicPr>
          <p:nvPr/>
        </p:nvPicPr>
        <p:blipFill>
          <a:blip r:embed="rId5" cstate="print"/>
          <a:srcRect l="6.349%"/>
          <a:stretch>
            <a:fillRect/>
          </a:stretch>
        </p:blipFill>
        <p:spPr bwMode="auto">
          <a:xfrm>
            <a:off x="4876800" y="1524000"/>
            <a:ext cx="2247900" cy="3200400"/>
          </a:xfrm>
          <a:prstGeom prst="rect">
            <a:avLst/>
          </a:prstGeom>
          <a:noFill/>
        </p:spPr>
      </p:pic>
      <p:pic>
        <p:nvPicPr>
          <p:cNvPr id="2053" name="Picture 5" descr="C:\Мои документы\Фото\Музей Эйнштейна\IMG_20131130_150626.jpg"/>
          <p:cNvPicPr>
            <a:picLocks noChangeAspect="1" noChangeArrowheads="1"/>
          </p:cNvPicPr>
          <p:nvPr/>
        </p:nvPicPr>
        <p:blipFill>
          <a:blip r:embed="rId6" cstate="print"/>
          <a:srcRect l="4.509%" t="15.556%" r="39.131%" b="6.667%"/>
          <a:stretch>
            <a:fillRect/>
          </a:stretch>
        </p:blipFill>
        <p:spPr bwMode="auto">
          <a:xfrm>
            <a:off x="3200400" y="2895600"/>
            <a:ext cx="1905000" cy="3505200"/>
          </a:xfrm>
          <a:prstGeom prst="rect">
            <a:avLst/>
          </a:prstGeom>
          <a:noFill/>
        </p:spPr>
      </p:pic>
      <p:pic>
        <p:nvPicPr>
          <p:cNvPr id="7" name="Picture 3" descr="C:\Мои документы\Фото\Музей Эйнштейна\lenovo\IMG_20131130_152704.jpg"/>
          <p:cNvPicPr>
            <a:picLocks noChangeAspect="1" noChangeArrowheads="1"/>
          </p:cNvPicPr>
          <p:nvPr/>
        </p:nvPicPr>
        <p:blipFill>
          <a:blip r:embed="rId7" cstate="print"/>
          <a:srcRect l="5.556%" r="2.778%"/>
          <a:stretch>
            <a:fillRect/>
          </a:stretch>
        </p:blipFill>
        <p:spPr bwMode="auto">
          <a:xfrm>
            <a:off x="287867" y="1600200"/>
            <a:ext cx="2607733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%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Особенности работы организма человека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Мои документы\Фото\Музей Эйнштейна\lenovo\IMG_20131130_155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.575%" t="19.111%"/>
          <a:stretch>
            <a:fillRect/>
          </a:stretch>
        </p:blipFill>
        <p:spPr bwMode="auto">
          <a:xfrm>
            <a:off x="685800" y="4572000"/>
            <a:ext cx="2788708" cy="1935163"/>
          </a:xfrm>
          <a:prstGeom prst="rect">
            <a:avLst/>
          </a:prstGeom>
          <a:noFill/>
        </p:spPr>
      </p:pic>
      <p:pic>
        <p:nvPicPr>
          <p:cNvPr id="3075" name="Picture 3" descr="C:\Мои документы\Фото\Музей Эйнштейна\lenovo\IMG_20131130_160000.jpg"/>
          <p:cNvPicPr>
            <a:picLocks noChangeAspect="1" noChangeArrowheads="1"/>
          </p:cNvPicPr>
          <p:nvPr/>
        </p:nvPicPr>
        <p:blipFill>
          <a:blip r:embed="rId3" cstate="print"/>
          <a:srcRect r="23.077%"/>
          <a:stretch>
            <a:fillRect/>
          </a:stretch>
        </p:blipFill>
        <p:spPr bwMode="auto">
          <a:xfrm>
            <a:off x="2895600" y="1752600"/>
            <a:ext cx="2971800" cy="2897505"/>
          </a:xfrm>
          <a:prstGeom prst="rect">
            <a:avLst/>
          </a:prstGeom>
          <a:noFill/>
        </p:spPr>
      </p:pic>
      <p:pic>
        <p:nvPicPr>
          <p:cNvPr id="3076" name="Picture 4" descr="C:\Мои документы\Фото\Музей Эйнштейна\lenovo\IMG_20131130_160146.jpg"/>
          <p:cNvPicPr>
            <a:picLocks noChangeAspect="1" noChangeArrowheads="1"/>
          </p:cNvPicPr>
          <p:nvPr/>
        </p:nvPicPr>
        <p:blipFill>
          <a:blip r:embed="rId4" cstate="print"/>
          <a:srcRect l="7.5%" r="48.333%" b="16.667%"/>
          <a:stretch>
            <a:fillRect/>
          </a:stretch>
        </p:blipFill>
        <p:spPr bwMode="auto">
          <a:xfrm>
            <a:off x="228600" y="914400"/>
            <a:ext cx="2369312" cy="3352800"/>
          </a:xfrm>
          <a:prstGeom prst="rect">
            <a:avLst/>
          </a:prstGeom>
          <a:noFill/>
        </p:spPr>
      </p:pic>
      <p:pic>
        <p:nvPicPr>
          <p:cNvPr id="3077" name="Picture 5" descr="C:\Мои документы\Фото\Музей Эйнштейна\lenovo\IMG_20131130_160412.jpg"/>
          <p:cNvPicPr>
            <a:picLocks noChangeAspect="1" noChangeArrowheads="1"/>
          </p:cNvPicPr>
          <p:nvPr/>
        </p:nvPicPr>
        <p:blipFill>
          <a:blip r:embed="rId5" cstate="print"/>
          <a:srcRect t="6.667%" b="7.778%"/>
          <a:stretch>
            <a:fillRect/>
          </a:stretch>
        </p:blipFill>
        <p:spPr bwMode="auto">
          <a:xfrm>
            <a:off x="6172200" y="3276600"/>
            <a:ext cx="2895600" cy="3303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purl.oclc.org/ooxml/drawingml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docProps/app.xml><?xml version="1.0" encoding="utf-8"?>
<Properties xmlns="http://purl.oclc.org/ooxml/officeDocument/extendedProperties" xmlns:vt="http://purl.oclc.org/ooxml/officeDocument/docPropsVTypes">
  <Template/>
  <TotalTime>339</TotalTime>
  <Words>310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Музей занимательных наук Эйнштейна  </vt:lpstr>
      <vt:lpstr>Девиз музея –  «Игра – наивысшая степень научного исследования»  Альберт Эйнштейн </vt:lpstr>
      <vt:lpstr>Презентация PowerPoint</vt:lpstr>
      <vt:lpstr>На любимый вопрос почемучек ответ ЕСТЬ!!!</vt:lpstr>
      <vt:lpstr>Посетитель – активный участник экскурсии</vt:lpstr>
      <vt:lpstr>Работа головой</vt:lpstr>
      <vt:lpstr>Рычаги и маятники</vt:lpstr>
      <vt:lpstr>Закономерности окружающего мира</vt:lpstr>
      <vt:lpstr>Особенности работы организма человека</vt:lpstr>
      <vt:lpstr>Фокусы – это просто!!!</vt:lpstr>
      <vt:lpstr>Общение с друзьями</vt:lpstr>
      <vt:lpstr>Проверка принципа работы рычага на практике</vt:lpstr>
      <vt:lpstr>Рычаг – помощник в работе</vt:lpstr>
      <vt:lpstr>«Везде исследуйте всечасно  что есть велико и прекрасно… » М.В. Ломоносов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Mors</dc:creator>
  <cp:lastModifiedBy>d_lichak@mail.ru</cp:lastModifiedBy>
  <cp:revision>37</cp:revision>
  <dcterms:created xsi:type="dcterms:W3CDTF">2014-01-08T10:17:22Z</dcterms:created>
  <dcterms:modified xsi:type="dcterms:W3CDTF">2014-02-27T10:11:05Z</dcterms:modified>
</cp:coreProperties>
</file>