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2" r:id="rId2"/>
    <p:sldId id="257" r:id="rId3"/>
    <p:sldId id="258" r:id="rId4"/>
    <p:sldId id="262" r:id="rId5"/>
    <p:sldId id="273" r:id="rId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8B8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0435" autoAdjust="0"/>
  </p:normalViewPr>
  <p:slideViewPr>
    <p:cSldViewPr snapToGrid="0">
      <p:cViewPr>
        <p:scale>
          <a:sx n="95" d="100"/>
          <a:sy n="95" d="100"/>
        </p:scale>
        <p:origin x="-1098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1ADAE-10BF-49D6-B8F6-BF3AF602E37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A39C6-1F61-4E87-853A-6F6986EA9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19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A39C6-1F61-4E87-853A-6F6986EA97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28B8F1-6B23-407C-BA10-027D0190F3D0}" type="slidenum">
              <a:rPr lang="ru-RU" smtClean="0">
                <a:latin typeface="Arial" charset="0"/>
                <a:cs typeface="Arial" charset="0"/>
              </a:rPr>
              <a:pPr/>
              <a:t>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16D296-87AF-4349-8115-1279F69B82D6}" type="slidenum">
              <a:rPr lang="ru-RU" smtClean="0">
                <a:latin typeface="Arial" charset="0"/>
                <a:cs typeface="Arial" charset="0"/>
              </a:rPr>
              <a:pPr/>
              <a:t>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32A8AB-4B02-4074-AC8D-004A03FB603A}" type="slidenum">
              <a:rPr lang="ru-RU" smtClean="0">
                <a:latin typeface="Arial" charset="0"/>
                <a:cs typeface="Arial" charset="0"/>
              </a:rPr>
              <a:pPr/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A39C6-1F61-4E87-853A-6F6986EA971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rgashin@adm.kalug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190" y="605036"/>
            <a:ext cx="2185420" cy="9692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741" y="2274838"/>
            <a:ext cx="89128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«Карманный путеводитель по Калуге</a:t>
            </a:r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r>
              <a:rPr lang="ru-RU" sz="1600" b="1" dirty="0" smtClean="0"/>
              <a:t>номинация – «лучший туристический путеводитель (печатное издание)»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49684" y="5539864"/>
            <a:ext cx="806631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</a:t>
            </a:r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27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32"/>
          <p:cNvSpPr>
            <a:spLocks noChangeArrowheads="1"/>
          </p:cNvSpPr>
          <p:nvPr/>
        </p:nvSpPr>
        <p:spPr bwMode="auto">
          <a:xfrm>
            <a:off x="820738" y="1556792"/>
            <a:ext cx="4953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20700" algn="l"/>
              </a:tabLst>
            </a:pPr>
            <a:r>
              <a:rPr lang="ru-RU" sz="1400" dirty="0" smtClean="0">
                <a:latin typeface="Calibri" pitchFamily="34" charset="0"/>
              </a:rPr>
              <a:t>Название:</a:t>
            </a:r>
            <a:endParaRPr lang="ru-RU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r>
              <a:rPr lang="ru-RU" sz="1400" dirty="0" smtClean="0">
                <a:latin typeface="Calibri" pitchFamily="34" charset="0"/>
              </a:rPr>
              <a:t>Категория:</a:t>
            </a:r>
            <a:endParaRPr lang="ru-RU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r>
              <a:rPr lang="ru-RU" sz="1400" dirty="0" smtClean="0">
                <a:latin typeface="Calibri" pitchFamily="34" charset="0"/>
              </a:rPr>
              <a:t>Авторы:</a:t>
            </a: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ru-RU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ru-RU" sz="1400" dirty="0" smtClean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r>
              <a:rPr lang="ru-RU" sz="1400" dirty="0" smtClean="0">
                <a:latin typeface="Calibri" pitchFamily="34" charset="0"/>
              </a:rPr>
              <a:t>Пользователи:</a:t>
            </a:r>
            <a:endParaRPr lang="ru-RU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r>
              <a:rPr lang="ru-RU" sz="1400" b="1" dirty="0" smtClean="0">
                <a:latin typeface="Calibri" pitchFamily="34" charset="0"/>
              </a:rPr>
              <a:t>Москва и Московская </a:t>
            </a:r>
          </a:p>
          <a:p>
            <a:pPr>
              <a:tabLst>
                <a:tab pos="520700" algn="l"/>
              </a:tabLst>
            </a:pPr>
            <a:r>
              <a:rPr lang="ru-RU" sz="1400" b="1" dirty="0" smtClean="0">
                <a:latin typeface="Calibri" pitchFamily="34" charset="0"/>
              </a:rPr>
              <a:t>область </a:t>
            </a:r>
            <a:r>
              <a:rPr lang="ru-RU" sz="1400" dirty="0" smtClean="0">
                <a:latin typeface="Calibri" pitchFamily="34" charset="0"/>
              </a:rPr>
              <a:t>(более 19 млн.человек)</a:t>
            </a:r>
            <a:endParaRPr lang="ru-RU" sz="1400" b="1" dirty="0" smtClean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r>
              <a:rPr lang="ru-RU" sz="1400" b="1" dirty="0" smtClean="0">
                <a:latin typeface="Calibri" pitchFamily="34" charset="0"/>
              </a:rPr>
              <a:t>Калужская область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(</a:t>
            </a:r>
            <a:r>
              <a:rPr lang="ru-RU" sz="1400" dirty="0" smtClean="0">
                <a:latin typeface="Calibri" pitchFamily="34" charset="0"/>
              </a:rPr>
              <a:t>более 1 млн. человек )</a:t>
            </a:r>
            <a:endParaRPr lang="ru-RU" sz="1400" dirty="0">
              <a:latin typeface="Calibri" pitchFamily="34" charset="0"/>
            </a:endParaRPr>
          </a:p>
          <a:p>
            <a:pPr indent="361950">
              <a:tabLst>
                <a:tab pos="520700" algn="l"/>
              </a:tabLst>
            </a:pPr>
            <a:endParaRPr lang="ru-RU" sz="1200" dirty="0" smtClean="0">
              <a:latin typeface="Calibri" pitchFamily="34" charset="0"/>
            </a:endParaRP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863602" y="1859617"/>
            <a:ext cx="2973891" cy="3103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ts val="1700"/>
              </a:lnSpc>
              <a:tabLst>
                <a:tab pos="5207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Карманный путеводитель  по Калуге</a:t>
            </a:r>
            <a:endParaRPr lang="ru-RU" sz="1400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8" name="Прямоугольник 49"/>
          <p:cNvSpPr>
            <a:spLocks noChangeArrowheads="1"/>
          </p:cNvSpPr>
          <p:nvPr/>
        </p:nvSpPr>
        <p:spPr bwMode="auto">
          <a:xfrm>
            <a:off x="873125" y="2503731"/>
            <a:ext cx="1241109" cy="3032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ts val="1700"/>
              </a:lnSpc>
              <a:tabLst>
                <a:tab pos="5207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Путеводитель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1" name="Прямоугольник 49"/>
          <p:cNvSpPr>
            <a:spLocks noChangeArrowheads="1"/>
          </p:cNvSpPr>
          <p:nvPr/>
        </p:nvSpPr>
        <p:spPr bwMode="auto">
          <a:xfrm>
            <a:off x="863071" y="3278467"/>
            <a:ext cx="2271840" cy="5283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ts val="1700"/>
              </a:lnSpc>
              <a:tabLst>
                <a:tab pos="5207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ТИЦ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«Калужский край»</a:t>
            </a:r>
          </a:p>
          <a:p>
            <a:pPr>
              <a:lnSpc>
                <a:spcPts val="1700"/>
              </a:lnSpc>
              <a:tabLst>
                <a:tab pos="5207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Дизайн-студия «25-й кадр»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6" name="Группа 23"/>
          <p:cNvGrpSpPr>
            <a:grpSpLocks/>
          </p:cNvGrpSpPr>
          <p:nvPr/>
        </p:nvGrpSpPr>
        <p:grpSpPr bwMode="auto">
          <a:xfrm>
            <a:off x="119064" y="92077"/>
            <a:ext cx="9667875" cy="6632575"/>
            <a:chOff x="119063" y="92075"/>
            <a:chExt cx="9667875" cy="6632575"/>
          </a:xfrm>
        </p:grpSpPr>
        <p:sp>
          <p:nvSpPr>
            <p:cNvPr id="18" name="Объект 2"/>
            <p:cNvSpPr txBox="1">
              <a:spLocks/>
            </p:cNvSpPr>
            <p:nvPr/>
          </p:nvSpPr>
          <p:spPr bwMode="auto">
            <a:xfrm>
              <a:off x="1298575" y="598488"/>
              <a:ext cx="79978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b="1" dirty="0">
                  <a:solidFill>
                    <a:srgbClr val="0D0D0D"/>
                  </a:solidFill>
                  <a:latin typeface="Calibri" pitchFamily="34" charset="0"/>
                </a:rPr>
                <a:t>ОБЩАЯ ИНФОРМАЦИЯ</a:t>
              </a:r>
              <a:r>
                <a:rPr lang="en-US" b="1" dirty="0">
                  <a:solidFill>
                    <a:srgbClr val="0D0D0D"/>
                  </a:solidFill>
                  <a:latin typeface="Calibri" pitchFamily="34" charset="0"/>
                </a:rPr>
                <a:t> </a:t>
              </a:r>
              <a:r>
                <a:rPr lang="ru-RU" b="1" dirty="0">
                  <a:solidFill>
                    <a:srgbClr val="0D0D0D"/>
                  </a:solidFill>
                  <a:latin typeface="Calibri" pitchFamily="34" charset="0"/>
                </a:rPr>
                <a:t>О </a:t>
              </a:r>
              <a:r>
                <a:rPr lang="ru-RU" b="1" dirty="0" smtClean="0">
                  <a:solidFill>
                    <a:srgbClr val="0D0D0D"/>
                  </a:solidFill>
                  <a:latin typeface="Calibri" pitchFamily="34" charset="0"/>
                </a:rPr>
                <a:t>ПУТЕВОДИТЕЛЕ</a:t>
              </a:r>
              <a:endParaRPr lang="ru-RU" b="1" dirty="0">
                <a:solidFill>
                  <a:srgbClr val="0D0D0D"/>
                </a:solidFill>
                <a:latin typeface="Calibri" pitchFamily="34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19063" y="92075"/>
              <a:ext cx="9667875" cy="6632575"/>
            </a:xfrm>
            <a:prstGeom prst="roundRect">
              <a:avLst>
                <a:gd name="adj" fmla="val 2087"/>
              </a:avLst>
            </a:prstGeom>
            <a:no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Прямоугольник 2"/>
            <p:cNvSpPr/>
            <p:nvPr/>
          </p:nvSpPr>
          <p:spPr>
            <a:xfrm>
              <a:off x="385763" y="460375"/>
              <a:ext cx="733425" cy="714375"/>
            </a:xfrm>
            <a:custGeom>
              <a:avLst/>
              <a:gdLst>
                <a:gd name="connsiteX0" fmla="*/ 0 w 733425"/>
                <a:gd name="connsiteY0" fmla="*/ 0 h 714375"/>
                <a:gd name="connsiteX1" fmla="*/ 733425 w 733425"/>
                <a:gd name="connsiteY1" fmla="*/ 0 h 714375"/>
                <a:gd name="connsiteX2" fmla="*/ 733425 w 733425"/>
                <a:gd name="connsiteY2" fmla="*/ 714375 h 714375"/>
                <a:gd name="connsiteX3" fmla="*/ 0 w 733425"/>
                <a:gd name="connsiteY3" fmla="*/ 714375 h 714375"/>
                <a:gd name="connsiteX4" fmla="*/ 0 w 733425"/>
                <a:gd name="connsiteY4" fmla="*/ 0 h 714375"/>
                <a:gd name="connsiteX0" fmla="*/ 0 w 733425"/>
                <a:gd name="connsiteY0" fmla="*/ 0 h 714375"/>
                <a:gd name="connsiteX1" fmla="*/ 733425 w 733425"/>
                <a:gd name="connsiteY1" fmla="*/ 0 h 714375"/>
                <a:gd name="connsiteX2" fmla="*/ 661506 w 733425"/>
                <a:gd name="connsiteY2" fmla="*/ 611634 h 714375"/>
                <a:gd name="connsiteX3" fmla="*/ 0 w 733425"/>
                <a:gd name="connsiteY3" fmla="*/ 714375 h 714375"/>
                <a:gd name="connsiteX4" fmla="*/ 0 w 733425"/>
                <a:gd name="connsiteY4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5" h="714375">
                  <a:moveTo>
                    <a:pt x="0" y="0"/>
                  </a:moveTo>
                  <a:lnTo>
                    <a:pt x="733425" y="0"/>
                  </a:lnTo>
                  <a:lnTo>
                    <a:pt x="661506" y="611634"/>
                  </a:lnTo>
                  <a:lnTo>
                    <a:pt x="0" y="714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Заголовок 1"/>
            <p:cNvSpPr txBox="1">
              <a:spLocks/>
            </p:cNvSpPr>
            <p:nvPr/>
          </p:nvSpPr>
          <p:spPr bwMode="auto">
            <a:xfrm>
              <a:off x="628650" y="393700"/>
              <a:ext cx="636588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fld id="{454F10D6-B004-471D-BA27-94103026D35E}" type="slidenum">
                <a:rPr lang="ru-RU" sz="1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pPr eaLnBrk="1" hangingPunct="1"/>
                <a:t>2</a:t>
              </a:fld>
              <a:endPara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3" name="Picture 2" descr="C:\Users\designer\Desktop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940" y="5733256"/>
            <a:ext cx="989708" cy="4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esktop\list_001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1653" y="1055103"/>
            <a:ext cx="5712195" cy="3534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Рисунок 3" descr="f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47702"/>
            <a:ext cx="9910763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4609976" y="1539875"/>
            <a:ext cx="0" cy="410845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Прямоугольник 34"/>
          <p:cNvSpPr>
            <a:spLocks noChangeArrowheads="1"/>
          </p:cNvSpPr>
          <p:nvPr/>
        </p:nvSpPr>
        <p:spPr bwMode="auto">
          <a:xfrm>
            <a:off x="1186145" y="3416118"/>
            <a:ext cx="2700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000" b="1" dirty="0" smtClean="0">
                <a:solidFill>
                  <a:srgbClr val="78B832"/>
                </a:solidFill>
                <a:latin typeface="Calibri" pitchFamily="34" charset="0"/>
              </a:rPr>
              <a:t>Запрос в </a:t>
            </a:r>
            <a:r>
              <a:rPr lang="en-US" sz="2000" b="1" dirty="0" smtClean="0">
                <a:solidFill>
                  <a:srgbClr val="78B832"/>
                </a:solidFill>
                <a:latin typeface="Calibri" pitchFamily="34" charset="0"/>
              </a:rPr>
              <a:t>Google</a:t>
            </a:r>
            <a:endParaRPr lang="ru-RU" sz="2000" dirty="0">
              <a:solidFill>
                <a:srgbClr val="78B832"/>
              </a:solidFill>
              <a:latin typeface="Calibri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Калуга - </a:t>
            </a:r>
            <a:r>
              <a:rPr lang="ru-RU" sz="1400" dirty="0" smtClean="0"/>
              <a:t>Результатов: примерно 12 300 000</a:t>
            </a:r>
            <a:endParaRPr lang="ru-RU" sz="1400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4106" name="Прямоугольник 15"/>
          <p:cNvSpPr>
            <a:spLocks noChangeArrowheads="1"/>
          </p:cNvSpPr>
          <p:nvPr/>
        </p:nvSpPr>
        <p:spPr bwMode="auto">
          <a:xfrm>
            <a:off x="0" y="1681931"/>
            <a:ext cx="4953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rgbClr val="78B832"/>
                </a:solidFill>
                <a:latin typeface="Calibri" pitchFamily="34" charset="0"/>
              </a:rPr>
              <a:t>Интернет не даёт готовых ответов</a:t>
            </a:r>
          </a:p>
          <a:p>
            <a:pPr algn="ctr">
              <a:lnSpc>
                <a:spcPts val="2100"/>
              </a:lnSpc>
            </a:pPr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В интернете содержится много информации о Калуге</a:t>
            </a:r>
          </a:p>
          <a:p>
            <a:pPr algn="ctr">
              <a:lnSpc>
                <a:spcPts val="2100"/>
              </a:lnSpc>
            </a:pPr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в общем и по каждому объекту показа в частности.</a:t>
            </a:r>
          </a:p>
          <a:p>
            <a:pPr algn="ctr">
              <a:lnSpc>
                <a:spcPts val="2100"/>
              </a:lnSpc>
            </a:pPr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Но нет готовых маршрутов.</a:t>
            </a:r>
            <a:endParaRPr lang="ru-RU" sz="1400" dirty="0">
              <a:solidFill>
                <a:srgbClr val="262626"/>
              </a:solidFill>
              <a:latin typeface="Calibri" pitchFamily="34" charset="0"/>
            </a:endParaRPr>
          </a:p>
        </p:txBody>
      </p:sp>
      <p:grpSp>
        <p:nvGrpSpPr>
          <p:cNvPr id="23" name="Группа 23"/>
          <p:cNvGrpSpPr>
            <a:grpSpLocks/>
          </p:cNvGrpSpPr>
          <p:nvPr/>
        </p:nvGrpSpPr>
        <p:grpSpPr bwMode="auto">
          <a:xfrm>
            <a:off x="119064" y="92077"/>
            <a:ext cx="9667875" cy="6632575"/>
            <a:chOff x="119063" y="92075"/>
            <a:chExt cx="9667875" cy="6632575"/>
          </a:xfrm>
        </p:grpSpPr>
        <p:sp>
          <p:nvSpPr>
            <p:cNvPr id="25" name="Объект 2"/>
            <p:cNvSpPr txBox="1">
              <a:spLocks/>
            </p:cNvSpPr>
            <p:nvPr/>
          </p:nvSpPr>
          <p:spPr bwMode="auto">
            <a:xfrm>
              <a:off x="1298575" y="598488"/>
              <a:ext cx="79978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 typeface="Arial" charset="0"/>
                <a:buNone/>
                <a:defRPr/>
              </a:pP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Проблемы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19063" y="92075"/>
              <a:ext cx="9667875" cy="6632575"/>
            </a:xfrm>
            <a:prstGeom prst="roundRect">
              <a:avLst>
                <a:gd name="adj" fmla="val 2087"/>
              </a:avLst>
            </a:prstGeom>
            <a:no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Прямоугольник 2"/>
            <p:cNvSpPr/>
            <p:nvPr/>
          </p:nvSpPr>
          <p:spPr>
            <a:xfrm>
              <a:off x="385763" y="460375"/>
              <a:ext cx="733425" cy="714375"/>
            </a:xfrm>
            <a:custGeom>
              <a:avLst/>
              <a:gdLst>
                <a:gd name="connsiteX0" fmla="*/ 0 w 733425"/>
                <a:gd name="connsiteY0" fmla="*/ 0 h 714375"/>
                <a:gd name="connsiteX1" fmla="*/ 733425 w 733425"/>
                <a:gd name="connsiteY1" fmla="*/ 0 h 714375"/>
                <a:gd name="connsiteX2" fmla="*/ 733425 w 733425"/>
                <a:gd name="connsiteY2" fmla="*/ 714375 h 714375"/>
                <a:gd name="connsiteX3" fmla="*/ 0 w 733425"/>
                <a:gd name="connsiteY3" fmla="*/ 714375 h 714375"/>
                <a:gd name="connsiteX4" fmla="*/ 0 w 733425"/>
                <a:gd name="connsiteY4" fmla="*/ 0 h 714375"/>
                <a:gd name="connsiteX0" fmla="*/ 0 w 733425"/>
                <a:gd name="connsiteY0" fmla="*/ 0 h 714375"/>
                <a:gd name="connsiteX1" fmla="*/ 733425 w 733425"/>
                <a:gd name="connsiteY1" fmla="*/ 0 h 714375"/>
                <a:gd name="connsiteX2" fmla="*/ 661506 w 733425"/>
                <a:gd name="connsiteY2" fmla="*/ 611634 h 714375"/>
                <a:gd name="connsiteX3" fmla="*/ 0 w 733425"/>
                <a:gd name="connsiteY3" fmla="*/ 714375 h 714375"/>
                <a:gd name="connsiteX4" fmla="*/ 0 w 733425"/>
                <a:gd name="connsiteY4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5" h="714375">
                  <a:moveTo>
                    <a:pt x="0" y="0"/>
                  </a:moveTo>
                  <a:lnTo>
                    <a:pt x="733425" y="0"/>
                  </a:lnTo>
                  <a:lnTo>
                    <a:pt x="661506" y="611634"/>
                  </a:lnTo>
                  <a:lnTo>
                    <a:pt x="0" y="714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Заголовок 1"/>
            <p:cNvSpPr txBox="1">
              <a:spLocks/>
            </p:cNvSpPr>
            <p:nvPr/>
          </p:nvSpPr>
          <p:spPr bwMode="auto">
            <a:xfrm>
              <a:off x="628650" y="393700"/>
              <a:ext cx="636588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fld id="{454F10D6-B004-471D-BA27-94103026D35E}" type="slidenum">
                <a:rPr lang="ru-RU" sz="1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pPr eaLnBrk="1" hangingPunct="1"/>
                <a:t>3</a:t>
              </a:fld>
              <a:endPara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0" name="Picture 2" descr="C:\Users\designer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940" y="5733256"/>
            <a:ext cx="989708" cy="4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34"/>
          <p:cNvSpPr>
            <a:spLocks noChangeArrowheads="1"/>
          </p:cNvSpPr>
          <p:nvPr/>
        </p:nvSpPr>
        <p:spPr bwMode="auto">
          <a:xfrm>
            <a:off x="1157680" y="4392460"/>
            <a:ext cx="270033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000" b="1" dirty="0" smtClean="0">
                <a:solidFill>
                  <a:srgbClr val="78B832"/>
                </a:solidFill>
                <a:latin typeface="Calibri" pitchFamily="34" charset="0"/>
              </a:rPr>
              <a:t>Запрос </a:t>
            </a:r>
            <a:r>
              <a:rPr lang="ru-RU" sz="2000" b="1" dirty="0" smtClean="0">
                <a:solidFill>
                  <a:srgbClr val="78B832"/>
                </a:solidFill>
                <a:latin typeface="Calibri" pitchFamily="34" charset="0"/>
              </a:rPr>
              <a:t>в </a:t>
            </a:r>
            <a:r>
              <a:rPr lang="en-US" sz="2000" b="1" dirty="0" smtClean="0">
                <a:solidFill>
                  <a:srgbClr val="78B832"/>
                </a:solidFill>
                <a:latin typeface="Calibri" pitchFamily="34" charset="0"/>
              </a:rPr>
              <a:t>Google</a:t>
            </a:r>
            <a:endParaRPr lang="ru-RU" sz="2000" dirty="0" smtClean="0">
              <a:solidFill>
                <a:srgbClr val="78B832"/>
              </a:solidFill>
              <a:latin typeface="Calibri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Маршруты Калуга – ведёт на сайты с расписанием общественного транспорта</a:t>
            </a:r>
            <a:endParaRPr lang="ru-RU" sz="1400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4491456" y="1683609"/>
            <a:ext cx="49530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rgbClr val="78B832"/>
                </a:solidFill>
                <a:latin typeface="Calibri" pitchFamily="34" charset="0"/>
              </a:rPr>
              <a:t>Путеводители стараются охватить «неохватное»</a:t>
            </a:r>
            <a:endParaRPr lang="ru-RU" sz="1600" b="1" dirty="0">
              <a:solidFill>
                <a:srgbClr val="78B832"/>
              </a:solidFill>
              <a:latin typeface="Calibri" pitchFamily="34" charset="0"/>
            </a:endParaRPr>
          </a:p>
          <a:p>
            <a:pPr algn="ctr"/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Часто, разработчики стараются вставить в путеводители </a:t>
            </a:r>
          </a:p>
          <a:p>
            <a:pPr algn="ctr"/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как можно больше информации, что приводит к </a:t>
            </a:r>
          </a:p>
          <a:p>
            <a:pPr algn="ctr"/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сумятице в головах пользователей </a:t>
            </a:r>
            <a:endParaRPr lang="ru-RU" sz="1400" dirty="0" smtClean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21" name="Прямоугольник 34"/>
          <p:cNvSpPr>
            <a:spLocks noChangeArrowheads="1"/>
          </p:cNvSpPr>
          <p:nvPr/>
        </p:nvSpPr>
        <p:spPr bwMode="auto">
          <a:xfrm>
            <a:off x="5418033" y="3789574"/>
            <a:ext cx="27003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000" b="1" dirty="0" smtClean="0">
                <a:solidFill>
                  <a:srgbClr val="78B832"/>
                </a:solidFill>
                <a:latin typeface="Calibri" pitchFamily="34" charset="0"/>
              </a:rPr>
              <a:t>Не корректно будет показывать другие путеводители, как негативный пример</a:t>
            </a:r>
            <a:endParaRPr lang="ru-RU" sz="1400" dirty="0">
              <a:solidFill>
                <a:srgbClr val="26262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425957" y="490525"/>
            <a:ext cx="9129712" cy="6035675"/>
          </a:xfrm>
          <a:prstGeom prst="roundRect">
            <a:avLst>
              <a:gd name="adj" fmla="val 1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8" name="Рисунок 3" descr="f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947" y="1500751"/>
            <a:ext cx="7815263" cy="421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Объект 2"/>
          <p:cNvSpPr txBox="1">
            <a:spLocks/>
          </p:cNvSpPr>
          <p:nvPr/>
        </p:nvSpPr>
        <p:spPr bwMode="auto">
          <a:xfrm>
            <a:off x="1531940" y="735017"/>
            <a:ext cx="5064125" cy="7318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62" name="Прямоугольник 42"/>
          <p:cNvSpPr>
            <a:spLocks noChangeArrowheads="1"/>
          </p:cNvSpPr>
          <p:nvPr/>
        </p:nvSpPr>
        <p:spPr bwMode="auto">
          <a:xfrm>
            <a:off x="3743829" y="2843303"/>
            <a:ext cx="23204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ОПИСАНИЕ «КОСМИЧЕСКОГО» МАРШРУТА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44" name="Прямоугольник 44"/>
          <p:cNvSpPr>
            <a:spLocks noChangeArrowheads="1"/>
          </p:cNvSpPr>
          <p:nvPr/>
        </p:nvSpPr>
        <p:spPr bwMode="auto">
          <a:xfrm>
            <a:off x="6497534" y="2866804"/>
            <a:ext cx="232122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ОПИСАНИЕ «ИСТОРИЧЕСКОГО» МАРШРУТА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46" name="Прямоугольник 43"/>
          <p:cNvSpPr>
            <a:spLocks noChangeArrowheads="1"/>
          </p:cNvSpPr>
          <p:nvPr/>
        </p:nvSpPr>
        <p:spPr bwMode="auto">
          <a:xfrm>
            <a:off x="1001672" y="2868700"/>
            <a:ext cx="23206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КАРТА С СХЕМАТИЧНЫМ УКАЗНАНИЕМ МАРШРУТОВ И ОБЪЕКТОВ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5" name="Прямоугольник 43"/>
          <p:cNvSpPr>
            <a:spLocks noChangeArrowheads="1"/>
          </p:cNvSpPr>
          <p:nvPr/>
        </p:nvSpPr>
        <p:spPr bwMode="auto">
          <a:xfrm>
            <a:off x="3718494" y="3732494"/>
            <a:ext cx="23206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ОПИСАНИЕ «ЦЕНТРАЛЬНОГО» МАРШРУТА</a:t>
            </a:r>
            <a:endParaRPr lang="en-US" sz="1400" dirty="0">
              <a:latin typeface="Calibri" pitchFamily="34" charset="0"/>
            </a:endParaRPr>
          </a:p>
        </p:txBody>
      </p:sp>
      <p:grpSp>
        <p:nvGrpSpPr>
          <p:cNvPr id="26" name="Группа 23"/>
          <p:cNvGrpSpPr>
            <a:grpSpLocks/>
          </p:cNvGrpSpPr>
          <p:nvPr/>
        </p:nvGrpSpPr>
        <p:grpSpPr bwMode="auto">
          <a:xfrm>
            <a:off x="119064" y="92077"/>
            <a:ext cx="9667875" cy="6632575"/>
            <a:chOff x="119063" y="92075"/>
            <a:chExt cx="9667875" cy="6632575"/>
          </a:xfrm>
        </p:grpSpPr>
        <p:sp>
          <p:nvSpPr>
            <p:cNvPr id="28" name="Объект 2"/>
            <p:cNvSpPr txBox="1">
              <a:spLocks/>
            </p:cNvSpPr>
            <p:nvPr/>
          </p:nvSpPr>
          <p:spPr bwMode="auto">
            <a:xfrm>
              <a:off x="1298575" y="598488"/>
              <a:ext cx="79978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 typeface="Arial" charset="0"/>
                <a:buNone/>
                <a:defRPr/>
              </a:pPr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C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ТРУКТУРА ПУТЕВОДИТЕЛЯ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19063" y="92075"/>
              <a:ext cx="9667875" cy="6632575"/>
            </a:xfrm>
            <a:prstGeom prst="roundRect">
              <a:avLst>
                <a:gd name="adj" fmla="val 2087"/>
              </a:avLst>
            </a:prstGeom>
            <a:no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Прямоугольник 2"/>
            <p:cNvSpPr/>
            <p:nvPr/>
          </p:nvSpPr>
          <p:spPr>
            <a:xfrm>
              <a:off x="385763" y="460375"/>
              <a:ext cx="733425" cy="714375"/>
            </a:xfrm>
            <a:custGeom>
              <a:avLst/>
              <a:gdLst>
                <a:gd name="connsiteX0" fmla="*/ 0 w 733425"/>
                <a:gd name="connsiteY0" fmla="*/ 0 h 714375"/>
                <a:gd name="connsiteX1" fmla="*/ 733425 w 733425"/>
                <a:gd name="connsiteY1" fmla="*/ 0 h 714375"/>
                <a:gd name="connsiteX2" fmla="*/ 733425 w 733425"/>
                <a:gd name="connsiteY2" fmla="*/ 714375 h 714375"/>
                <a:gd name="connsiteX3" fmla="*/ 0 w 733425"/>
                <a:gd name="connsiteY3" fmla="*/ 714375 h 714375"/>
                <a:gd name="connsiteX4" fmla="*/ 0 w 733425"/>
                <a:gd name="connsiteY4" fmla="*/ 0 h 714375"/>
                <a:gd name="connsiteX0" fmla="*/ 0 w 733425"/>
                <a:gd name="connsiteY0" fmla="*/ 0 h 714375"/>
                <a:gd name="connsiteX1" fmla="*/ 733425 w 733425"/>
                <a:gd name="connsiteY1" fmla="*/ 0 h 714375"/>
                <a:gd name="connsiteX2" fmla="*/ 661506 w 733425"/>
                <a:gd name="connsiteY2" fmla="*/ 611634 h 714375"/>
                <a:gd name="connsiteX3" fmla="*/ 0 w 733425"/>
                <a:gd name="connsiteY3" fmla="*/ 714375 h 714375"/>
                <a:gd name="connsiteX4" fmla="*/ 0 w 733425"/>
                <a:gd name="connsiteY4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5" h="714375">
                  <a:moveTo>
                    <a:pt x="0" y="0"/>
                  </a:moveTo>
                  <a:lnTo>
                    <a:pt x="733425" y="0"/>
                  </a:lnTo>
                  <a:lnTo>
                    <a:pt x="661506" y="611634"/>
                  </a:lnTo>
                  <a:lnTo>
                    <a:pt x="0" y="714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Заголовок 1"/>
            <p:cNvSpPr txBox="1">
              <a:spLocks/>
            </p:cNvSpPr>
            <p:nvPr/>
          </p:nvSpPr>
          <p:spPr bwMode="auto">
            <a:xfrm>
              <a:off x="628650" y="393700"/>
              <a:ext cx="636588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fld id="{454F10D6-B004-471D-BA27-94103026D35E}" type="slidenum">
                <a:rPr lang="ru-RU" sz="1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pPr eaLnBrk="1" hangingPunct="1"/>
                <a:t>4</a:t>
              </a:fld>
              <a:endParaRPr lang="ru-RU"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4" name="Picture 2" descr="C:\Users\designer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940" y="5733256"/>
            <a:ext cx="989708" cy="4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ей\Desktop\list_001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075" y="1271588"/>
            <a:ext cx="2540000" cy="1536700"/>
          </a:xfrm>
          <a:prstGeom prst="rect">
            <a:avLst/>
          </a:prstGeom>
          <a:noFill/>
        </p:spPr>
      </p:pic>
      <p:pic>
        <p:nvPicPr>
          <p:cNvPr id="2054" name="Picture 6" descr="C:\Users\Алексей\Desktop\list_004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6977" y="984738"/>
            <a:ext cx="1532369" cy="1815857"/>
          </a:xfrm>
          <a:prstGeom prst="rect">
            <a:avLst/>
          </a:prstGeom>
          <a:noFill/>
        </p:spPr>
      </p:pic>
      <p:pic>
        <p:nvPicPr>
          <p:cNvPr id="2055" name="Picture 7" descr="C:\Users\Алексей\Desktop\list_002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989" y="1009255"/>
            <a:ext cx="1541868" cy="1796277"/>
          </a:xfrm>
          <a:prstGeom prst="rect">
            <a:avLst/>
          </a:prstGeom>
          <a:noFill/>
        </p:spPr>
      </p:pic>
      <p:pic>
        <p:nvPicPr>
          <p:cNvPr id="2056" name="Picture 8" descr="C:\Users\Алексей\Desktop\list_003_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3800" y="4445849"/>
            <a:ext cx="3337483" cy="19984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0" y="605036"/>
            <a:ext cx="2185420" cy="9692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741" y="2274838"/>
            <a:ext cx="8912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СПАСИБО ЗА ВНИМАНИЕ</a:t>
            </a:r>
          </a:p>
          <a:p>
            <a:pPr algn="ctr"/>
            <a:endParaRPr lang="ru-RU" sz="36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549684" y="5539864"/>
            <a:ext cx="806631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</a:t>
            </a:r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4844" y="4973934"/>
            <a:ext cx="267130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Каргашин Алексей Игоревич</a:t>
            </a:r>
          </a:p>
          <a:p>
            <a:r>
              <a:rPr lang="ru-RU" sz="1600" dirty="0" smtClean="0"/>
              <a:t>ТИЦ «Калужский край»</a:t>
            </a:r>
          </a:p>
          <a:p>
            <a:r>
              <a:rPr lang="en-US" sz="1600" dirty="0" smtClean="0">
                <a:hlinkClick r:id="rId4"/>
              </a:rPr>
              <a:t>kargashin@adm.kaluga.ru</a:t>
            </a:r>
            <a:endParaRPr lang="en-US" sz="1600" dirty="0" smtClean="0"/>
          </a:p>
          <a:p>
            <a:r>
              <a:rPr lang="en-US" sz="1600" dirty="0" smtClean="0"/>
              <a:t>+7(910) 601 99 75</a:t>
            </a:r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4277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200</Words>
  <Application>Microsoft Office PowerPoint</Application>
  <PresentationFormat>Лист A4 (210x297 мм)</PresentationFormat>
  <Paragraphs>57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АРРКО</dc:creator>
  <cp:lastModifiedBy>Алексей</cp:lastModifiedBy>
  <cp:revision>49</cp:revision>
  <dcterms:created xsi:type="dcterms:W3CDTF">2013-01-30T07:53:14Z</dcterms:created>
  <dcterms:modified xsi:type="dcterms:W3CDTF">2014-05-20T13:53:27Z</dcterms:modified>
</cp:coreProperties>
</file>