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84" r:id="rId4"/>
    <p:sldId id="281" r:id="rId5"/>
    <p:sldId id="282" r:id="rId6"/>
    <p:sldId id="283" r:id="rId7"/>
    <p:sldId id="285" r:id="rId8"/>
    <p:sldId id="286" r:id="rId9"/>
    <p:sldId id="287" r:id="rId10"/>
    <p:sldId id="288" r:id="rId11"/>
    <p:sldId id="289" r:id="rId12"/>
    <p:sldId id="29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F077E3E-69EC-48D1-AA1A-B04872DE3333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7C50E0-922F-47C2-B8B6-CA80DD2BF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7E3E-69EC-48D1-AA1A-B04872DE3333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50E0-922F-47C2-B8B6-CA80DD2BF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F077E3E-69EC-48D1-AA1A-B04872DE3333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E7C50E0-922F-47C2-B8B6-CA80DD2BF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7E3E-69EC-48D1-AA1A-B04872DE3333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7C50E0-922F-47C2-B8B6-CA80DD2BF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7E3E-69EC-48D1-AA1A-B04872DE3333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E7C50E0-922F-47C2-B8B6-CA80DD2BF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F077E3E-69EC-48D1-AA1A-B04872DE3333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E7C50E0-922F-47C2-B8B6-CA80DD2BF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F077E3E-69EC-48D1-AA1A-B04872DE3333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E7C50E0-922F-47C2-B8B6-CA80DD2BF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7E3E-69EC-48D1-AA1A-B04872DE3333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7C50E0-922F-47C2-B8B6-CA80DD2BF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7E3E-69EC-48D1-AA1A-B04872DE3333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7C50E0-922F-47C2-B8B6-CA80DD2BF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7E3E-69EC-48D1-AA1A-B04872DE3333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7C50E0-922F-47C2-B8B6-CA80DD2BF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F077E3E-69EC-48D1-AA1A-B04872DE3333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E7C50E0-922F-47C2-B8B6-CA80DD2BF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077E3E-69EC-48D1-AA1A-B04872DE3333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7C50E0-922F-47C2-B8B6-CA80DD2BF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8215370" cy="4652976"/>
          </a:xfrm>
        </p:spPr>
        <p:txBody>
          <a:bodyPr>
            <a:normAutofit/>
          </a:bodyPr>
          <a:lstStyle/>
          <a:p>
            <a:r>
              <a:rPr lang="ru-RU" b="1" dirty="0" smtClean="0"/>
              <a:t>«Наследие </a:t>
            </a:r>
            <a:br>
              <a:rPr lang="ru-RU" b="1" dirty="0" smtClean="0"/>
            </a:br>
            <a:r>
              <a:rPr lang="ru-RU" b="1" dirty="0" smtClean="0"/>
              <a:t>великой войны </a:t>
            </a:r>
            <a:br>
              <a:rPr lang="ru-RU" b="1" dirty="0" smtClean="0"/>
            </a:br>
            <a:r>
              <a:rPr lang="ru-RU" b="1" dirty="0" smtClean="0"/>
              <a:t>на земле </a:t>
            </a:r>
            <a:r>
              <a:rPr lang="ru-RU" b="1" dirty="0" err="1" smtClean="0"/>
              <a:t>спасской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cap="none" dirty="0" smtClean="0"/>
              <a:t>проект </a:t>
            </a:r>
            <a:br>
              <a:rPr lang="ru-RU" sz="3100" b="1" cap="none" dirty="0" smtClean="0"/>
            </a:br>
            <a:r>
              <a:rPr lang="ru-RU" sz="3100" b="1" cap="none" dirty="0" smtClean="0"/>
              <a:t>Краеведческого музея им. Н.И.Береговой </a:t>
            </a:r>
            <a:br>
              <a:rPr lang="ru-RU" sz="3100" b="1" cap="none" dirty="0" smtClean="0"/>
            </a:br>
            <a:r>
              <a:rPr lang="ru-RU" sz="3100" b="1" cap="none" dirty="0" smtClean="0"/>
              <a:t>городского округа Спасск-Дальний</a:t>
            </a:r>
            <a:endParaRPr lang="ru-RU" sz="3100" b="1" dirty="0"/>
          </a:p>
        </p:txBody>
      </p:sp>
      <p:pic>
        <p:nvPicPr>
          <p:cNvPr id="1026" name="Picture 2" descr="D:\ДИРЕКТОР NK\СРОЧНО\ГРАНТ\ПРЕМИЯ ПО СОБЫТИЙНОМУ ТУРИЗМУ\логоти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999179"/>
            <a:ext cx="1285884" cy="85882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643306" y="6143644"/>
            <a:ext cx="5500694" cy="571504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Номинация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«Лучшая идея для событийного туризма»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14480" y="5572140"/>
            <a:ext cx="7258080" cy="1157310"/>
          </a:xfrm>
        </p:spPr>
        <p:txBody>
          <a:bodyPr anchor="ctr"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800" b="1" dirty="0" smtClean="0"/>
              <a:t>Памятник «Военнопленным Первой мировой войны» </a:t>
            </a:r>
          </a:p>
          <a:p>
            <a:pPr algn="r">
              <a:spcBef>
                <a:spcPts val="0"/>
              </a:spcBef>
            </a:pPr>
            <a:r>
              <a:rPr lang="ru-RU" sz="1800" b="1" dirty="0" smtClean="0"/>
              <a:t>может стать полноценным объектом событийного туризма </a:t>
            </a:r>
          </a:p>
          <a:p>
            <a:pPr algn="r">
              <a:spcBef>
                <a:spcPts val="0"/>
              </a:spcBef>
            </a:pPr>
            <a:r>
              <a:rPr lang="ru-RU" sz="1800" b="1" dirty="0" smtClean="0"/>
              <a:t>при условии реализации комплекса мероприятий.</a:t>
            </a:r>
            <a:endParaRPr lang="ru-RU" sz="1800" b="1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857488" y="4643446"/>
            <a:ext cx="6143668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Номинация </a:t>
            </a:r>
          </a:p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«Лучшая идея для событийного туризма»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6" name="Picture 2" descr="D:\ДИРЕКТОР NK\СРОЧНО\ГРАНТ\ПРЕМИЯ ПО СОБЫТИЙНОМУ ТУРИЗМУ\логоти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572008"/>
            <a:ext cx="1285884" cy="858821"/>
          </a:xfrm>
          <a:prstGeom prst="rect">
            <a:avLst/>
          </a:prstGeom>
          <a:noFill/>
        </p:spPr>
      </p:pic>
      <p:pic>
        <p:nvPicPr>
          <p:cNvPr id="7" name="Рисунок 6" descr="IMG_2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295441" y="1276932"/>
            <a:ext cx="2786083" cy="2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Szpasszkoje temeto4.JPG"/>
          <p:cNvPicPr>
            <a:picLocks noChangeAspect="1"/>
          </p:cNvPicPr>
          <p:nvPr/>
        </p:nvPicPr>
        <p:blipFill>
          <a:blip r:embed="rId4"/>
          <a:srcRect l="1612" t="2564" r="1657" b="2564"/>
          <a:stretch>
            <a:fillRect/>
          </a:stretch>
        </p:blipFill>
        <p:spPr>
          <a:xfrm>
            <a:off x="1812949" y="928670"/>
            <a:ext cx="451797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14480" y="5572140"/>
            <a:ext cx="7258080" cy="1157310"/>
          </a:xfrm>
        </p:spPr>
        <p:txBody>
          <a:bodyPr anchor="ctr">
            <a:noAutofit/>
          </a:bodyPr>
          <a:lstStyle/>
          <a:p>
            <a:pPr marL="400050" indent="-400050" algn="r"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/>
              <a:t>Необходимо восстановление исторического облика памятника, </a:t>
            </a:r>
          </a:p>
          <a:p>
            <a:pPr algn="r">
              <a:spcBef>
                <a:spcPts val="0"/>
              </a:spcBef>
            </a:pPr>
            <a:r>
              <a:rPr lang="ru-RU" sz="1800" b="1" dirty="0" smtClean="0"/>
              <a:t>который за почти столетнюю историю своего существования утратил некоторые архитектурные фрагменты, такие как четыре полусферы из дикого камня, установленные по углам постамента памятника.</a:t>
            </a:r>
            <a:endParaRPr lang="ru-RU" sz="1800" b="1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857488" y="4643446"/>
            <a:ext cx="6143668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Номинация </a:t>
            </a:r>
          </a:p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«Лучшая идея для событийного туризма»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6" name="Picture 2" descr="D:\ДИРЕКТОР NK\СРОЧНО\ГРАНТ\ПРЕМИЯ ПО СОБЫТИЙНОМУ ТУРИЗМУ\логоти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572008"/>
            <a:ext cx="1285884" cy="858821"/>
          </a:xfrm>
          <a:prstGeom prst="rect">
            <a:avLst/>
          </a:prstGeom>
          <a:noFill/>
        </p:spPr>
      </p:pic>
      <p:pic>
        <p:nvPicPr>
          <p:cNvPr id="9" name="Рисунок 8" descr="IMG_2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285992"/>
            <a:ext cx="2786082" cy="2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Szpasszkoje temeto4.JPG"/>
          <p:cNvPicPr>
            <a:picLocks noChangeAspect="1"/>
          </p:cNvPicPr>
          <p:nvPr/>
        </p:nvPicPr>
        <p:blipFill>
          <a:blip r:embed="rId4"/>
          <a:srcRect l="28564" t="38832" r="56523" b="30742"/>
          <a:stretch>
            <a:fillRect/>
          </a:stretch>
        </p:blipFill>
        <p:spPr>
          <a:xfrm>
            <a:off x="2143108" y="285728"/>
            <a:ext cx="3174209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DPP_0056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976" y="285728"/>
            <a:ext cx="278608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000232" y="214290"/>
            <a:ext cx="6500858" cy="4286280"/>
          </a:xfrm>
        </p:spPr>
        <p:txBody>
          <a:bodyPr anchor="ctr">
            <a:no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1800" b="1" dirty="0" smtClean="0"/>
              <a:t>Приобретение исторических образцов обмундирования и оружия армий-участниц Первой мировой войны, на основе которых будет создана музейная выставка «Великая война -  забытая война».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1800" b="1" dirty="0" smtClean="0"/>
              <a:t>Проведение ежегодного музейного </a:t>
            </a:r>
            <a:r>
              <a:rPr lang="ru-RU" sz="1800" b="1" dirty="0" err="1" smtClean="0"/>
              <a:t>квеста</a:t>
            </a:r>
            <a:r>
              <a:rPr lang="ru-RU" sz="1800" b="1" dirty="0" smtClean="0"/>
              <a:t>, посвящённого началу Первой мировой войны, который будет включать                   в себя:</a:t>
            </a:r>
          </a:p>
          <a:p>
            <a:pPr algn="just"/>
            <a:r>
              <a:rPr lang="ru-RU" sz="1800" b="1" dirty="0" smtClean="0"/>
              <a:t>вводную экскурсионную программу в музее и возле памятника с элементами исторической реконструкции;</a:t>
            </a:r>
          </a:p>
          <a:p>
            <a:pPr algn="just"/>
            <a:r>
              <a:rPr lang="ru-RU" sz="1800" b="1" dirty="0" smtClean="0"/>
              <a:t>поисково-исследовательскую программу «Городские окраины в центре истории», предусматривающую посещение мест, имеющих отношение к пребыванию в городе военнопленных (места расположений концлагеря, захоронений военнопленных, Спасского гарнизона, городского парка и др.). </a:t>
            </a:r>
            <a:endParaRPr lang="ru-RU" sz="1800" b="1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857488" y="4643446"/>
            <a:ext cx="6143668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Номинация </a:t>
            </a:r>
          </a:p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«Лучшая идея для событийного туризма»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6" name="Picture 2" descr="D:\ДИРЕКТОР NK\СРОЧНО\ГРАНТ\ПРЕМИЯ ПО СОБЫТИЙНОМУ ТУРИЗМУ\логоти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572008"/>
            <a:ext cx="1285884" cy="858821"/>
          </a:xfrm>
          <a:prstGeom prst="rect">
            <a:avLst/>
          </a:prstGeom>
          <a:noFill/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1714480" y="5572140"/>
            <a:ext cx="7258080" cy="115731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Памятник «Военнопленным Первой мировой войны»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может стать полноценным объектом событийного туризма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условии реализации комплекса мероприятий.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543800" cy="1157310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endParaRPr lang="ru-RU" sz="1800" b="1" dirty="0" smtClean="0"/>
          </a:p>
          <a:p>
            <a:pPr>
              <a:spcBef>
                <a:spcPts val="0"/>
              </a:spcBef>
            </a:pPr>
            <a:endParaRPr lang="ru-RU" sz="1800" b="1" dirty="0" smtClean="0"/>
          </a:p>
          <a:p>
            <a:pPr>
              <a:spcBef>
                <a:spcPts val="0"/>
              </a:spcBef>
            </a:pPr>
            <a:endParaRPr lang="ru-RU" sz="1800" b="1" dirty="0" smtClean="0"/>
          </a:p>
          <a:p>
            <a:pPr algn="ctr">
              <a:spcBef>
                <a:spcPts val="0"/>
              </a:spcBef>
            </a:pPr>
            <a:r>
              <a:rPr lang="ru-RU" sz="1800" b="1" dirty="0" smtClean="0"/>
              <a:t>Памятник «Военнопленным Первой мировой войны» </a:t>
            </a:r>
          </a:p>
          <a:p>
            <a:pPr algn="ctr">
              <a:spcBef>
                <a:spcPts val="0"/>
              </a:spcBef>
            </a:pPr>
            <a:r>
              <a:rPr lang="ru-RU" sz="1800" dirty="0" smtClean="0"/>
              <a:t>местонахождение памятника:  г. </a:t>
            </a:r>
            <a:r>
              <a:rPr lang="ru-RU" sz="1800" cap="all" dirty="0" err="1" smtClean="0"/>
              <a:t>с</a:t>
            </a:r>
            <a:r>
              <a:rPr lang="ru-RU" sz="1800" dirty="0" err="1" smtClean="0"/>
              <a:t>пасск-Дальний</a:t>
            </a:r>
            <a:r>
              <a:rPr lang="ru-RU" sz="1800" dirty="0" smtClean="0"/>
              <a:t>, ул. Горького</a:t>
            </a:r>
            <a:r>
              <a:rPr lang="ru-RU" sz="1800" cap="all" dirty="0" smtClean="0"/>
              <a:t>, </a:t>
            </a:r>
            <a:r>
              <a:rPr lang="ru-RU" sz="1800" dirty="0" smtClean="0"/>
              <a:t>у дома 41;</a:t>
            </a:r>
          </a:p>
          <a:p>
            <a:pPr algn="ctr">
              <a:spcBef>
                <a:spcPts val="0"/>
              </a:spcBef>
            </a:pPr>
            <a:r>
              <a:rPr lang="ru-RU" sz="1800" dirty="0" smtClean="0"/>
              <a:t>дата создания памятника: </a:t>
            </a:r>
            <a:r>
              <a:rPr lang="ru-RU" sz="1800" cap="all" dirty="0" smtClean="0"/>
              <a:t>1917 </a:t>
            </a:r>
            <a:r>
              <a:rPr lang="ru-RU" sz="1800" dirty="0" smtClean="0"/>
              <a:t>год, 5 октября;</a:t>
            </a:r>
          </a:p>
          <a:p>
            <a:pPr algn="ctr">
              <a:spcBef>
                <a:spcPts val="0"/>
              </a:spcBef>
            </a:pPr>
            <a:r>
              <a:rPr lang="ru-RU" sz="1800" dirty="0" smtClean="0"/>
              <a:t>автор, скульптор: неизвестен; охранная зона: 3 метра по радиусу.</a:t>
            </a:r>
          </a:p>
          <a:p>
            <a:r>
              <a:rPr lang="ru-RU" sz="1800" dirty="0" smtClean="0"/>
              <a:t> </a:t>
            </a:r>
          </a:p>
          <a:p>
            <a:pPr algn="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714612" y="4643446"/>
            <a:ext cx="6286544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Номинация </a:t>
            </a:r>
          </a:p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«Лучшая идея для событийного туризма»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6" name="Picture 2" descr="D:\ДИРЕКТОР NK\СРОЧНО\ГРАНТ\ПРЕМИЯ ПО СОБЫТИЙНОМУ ТУРИЗМУ\логоти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4642142"/>
            <a:ext cx="1178530" cy="787121"/>
          </a:xfrm>
          <a:prstGeom prst="rect">
            <a:avLst/>
          </a:prstGeom>
          <a:noFill/>
        </p:spPr>
      </p:pic>
      <p:pic>
        <p:nvPicPr>
          <p:cNvPr id="7" name="Рисунок 6" descr="память (3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42852"/>
            <a:ext cx="2842321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память (3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143116"/>
            <a:ext cx="344736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57818" y="285728"/>
            <a:ext cx="35719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/>
              <a:t>Памятник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/>
              <a:t>«Военнопленным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/>
              <a:t>Первой мировой войны» может быть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/>
              <a:t>полноценным объектом событийного туризма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543800" cy="1157310"/>
          </a:xfrm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dirty="0" smtClean="0"/>
              <a:t>Коллектив музея целенаправленно включает в работу 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/>
              <a:t>элементы проектного подхода. В музее уже несколько лет осуществляются </a:t>
            </a:r>
            <a:r>
              <a:rPr lang="ru-RU" sz="1600" dirty="0" err="1" smtClean="0"/>
              <a:t>внутрисферные</a:t>
            </a:r>
            <a:r>
              <a:rPr lang="ru-RU" sz="1600" dirty="0" smtClean="0"/>
              <a:t> и </a:t>
            </a:r>
            <a:r>
              <a:rPr lang="ru-RU" sz="1600" dirty="0" err="1" smtClean="0"/>
              <a:t>социокультурные</a:t>
            </a:r>
            <a:r>
              <a:rPr lang="ru-RU" sz="1600" dirty="0" smtClean="0"/>
              <a:t> проекты, направленные на внедрение новшеств в организацию экскурсионной и культурно-просветительской деятельности.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714612" y="4643446"/>
            <a:ext cx="6286544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Номинация </a:t>
            </a:r>
          </a:p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«Лучшая идея для событийного туризма»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6" name="Picture 2" descr="D:\ДИРЕКТОР NK\СРОЧНО\ГРАНТ\ПРЕМИЯ ПО СОБЫТИЙНОМУ ТУРИЗМУ\логоти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4642142"/>
            <a:ext cx="1178530" cy="787121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85918" y="142852"/>
            <a:ext cx="7143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cap="all" dirty="0" smtClean="0"/>
              <a:t>Авторский коллектив проекта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cap="all" dirty="0" smtClean="0"/>
              <a:t>«Наследие Забытой войны на земле Спасской»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экскурсия для воен.части.JPG"/>
          <p:cNvPicPr>
            <a:picLocks noChangeAspect="1"/>
          </p:cNvPicPr>
          <p:nvPr/>
        </p:nvPicPr>
        <p:blipFill>
          <a:blip r:embed="rId3" cstate="print"/>
          <a:srcRect l="2851"/>
          <a:stretch>
            <a:fillRect/>
          </a:stretch>
        </p:blipFill>
        <p:spPr>
          <a:xfrm>
            <a:off x="6643702" y="1000108"/>
            <a:ext cx="2000264" cy="154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фото для эл.презентации.jpg"/>
          <p:cNvPicPr>
            <a:picLocks noChangeAspect="1"/>
          </p:cNvPicPr>
          <p:nvPr/>
        </p:nvPicPr>
        <p:blipFill>
          <a:blip r:embed="rId4" cstate="print"/>
          <a:srcRect l="63467" t="22727"/>
          <a:stretch>
            <a:fillRect/>
          </a:stretch>
        </p:blipFill>
        <p:spPr>
          <a:xfrm>
            <a:off x="2071670" y="785793"/>
            <a:ext cx="1500198" cy="2013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фото для эл.презентации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1000108"/>
            <a:ext cx="2105154" cy="152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фото для эл.презентации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2832573"/>
            <a:ext cx="1875050" cy="15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фото для эл.презентации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2857496"/>
            <a:ext cx="2024078" cy="151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714480" y="3000372"/>
            <a:ext cx="3000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 smtClean="0"/>
              <a:t>Н.Шубина, директор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err="1" smtClean="0"/>
              <a:t>С.Мынкин</a:t>
            </a:r>
            <a:r>
              <a:rPr lang="ru-RU" sz="1600" dirty="0" smtClean="0"/>
              <a:t>, научный сотрудник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О.Ковальчук, методист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err="1" smtClean="0"/>
              <a:t>Е.Добридень</a:t>
            </a:r>
            <a:r>
              <a:rPr lang="ru-RU" sz="1600" dirty="0" smtClean="0"/>
              <a:t>, экскурсовод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err="1" smtClean="0"/>
              <a:t>А.Маханова</a:t>
            </a:r>
            <a:r>
              <a:rPr lang="ru-RU" sz="1600" dirty="0" smtClean="0"/>
              <a:t>, экскурсовод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29518" cy="1157310"/>
          </a:xfrm>
        </p:spPr>
        <p:txBody>
          <a:bodyPr anchor="ctr"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800" b="1" dirty="0" smtClean="0"/>
              <a:t>Эти фотографии, попав в Спасский краеведческий музей,  </a:t>
            </a:r>
          </a:p>
          <a:p>
            <a:pPr algn="r">
              <a:spcBef>
                <a:spcPts val="0"/>
              </a:spcBef>
            </a:pPr>
            <a:r>
              <a:rPr lang="ru-RU" sz="1800" b="1" dirty="0" smtClean="0"/>
              <a:t>дали импульс его сотрудникам </a:t>
            </a:r>
          </a:p>
          <a:p>
            <a:pPr algn="r">
              <a:spcBef>
                <a:spcPts val="0"/>
              </a:spcBef>
            </a:pPr>
            <a:r>
              <a:rPr lang="ru-RU" sz="1800" b="1" dirty="0" smtClean="0"/>
              <a:t>для углублённой исследовательской работы.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786050" y="4643446"/>
            <a:ext cx="6215106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Номинация </a:t>
            </a:r>
          </a:p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«Лучшая идея для событийного туризма»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6" name="Picture 2" descr="D:\ДИРЕКТОР NK\СРОЧНО\ГРАНТ\ПРЕМИЯ ПО СОБЫТИЙНОМУ ТУРИЗМУ\логоти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619720"/>
            <a:ext cx="1143008" cy="763397"/>
          </a:xfrm>
          <a:prstGeom prst="rect">
            <a:avLst/>
          </a:prstGeom>
          <a:noFill/>
        </p:spPr>
      </p:pic>
      <p:pic>
        <p:nvPicPr>
          <p:cNvPr id="10" name="Рисунок 9" descr="Szpasszkoje temet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214422"/>
            <a:ext cx="421273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Текст 4"/>
          <p:cNvSpPr txBox="1">
            <a:spLocks/>
          </p:cNvSpPr>
          <p:nvPr/>
        </p:nvSpPr>
        <p:spPr>
          <a:xfrm>
            <a:off x="1857356" y="285728"/>
            <a:ext cx="7000924" cy="115731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ru-RU" b="1" dirty="0" smtClean="0"/>
              <a:t>Присланные коллекционером из Словакии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b="1" dirty="0" smtClean="0"/>
              <a:t>в 2012 году исторические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фотографии открытия памятника, датированные октябрём 1917 года, ещё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 подтвердили,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в </a:t>
            </a:r>
            <a:r>
              <a:rPr kumimoji="0" lang="ru-RU" sz="1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Спасске-Дальнем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находится объект культурного наследия, </a:t>
            </a:r>
            <a:r>
              <a:rPr lang="ru-RU" b="1" dirty="0" smtClean="0"/>
              <a:t>представляющий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международный интерес.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8" name="Рисунок 7" descr="памятник военнопленным 05 10 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2285992"/>
            <a:ext cx="3286116" cy="208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29518" cy="1157310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endParaRPr lang="ru-RU" sz="1800" b="1" dirty="0" smtClean="0"/>
          </a:p>
          <a:p>
            <a:pPr>
              <a:spcBef>
                <a:spcPts val="0"/>
              </a:spcBef>
            </a:pPr>
            <a:endParaRPr lang="ru-RU" sz="1800" b="1" dirty="0" smtClean="0"/>
          </a:p>
          <a:p>
            <a:pPr>
              <a:spcBef>
                <a:spcPts val="0"/>
              </a:spcBef>
            </a:pPr>
            <a:endParaRPr lang="ru-RU" sz="1800" b="1" dirty="0" smtClean="0"/>
          </a:p>
          <a:p>
            <a:pPr algn="r">
              <a:spcBef>
                <a:spcPts val="0"/>
              </a:spcBef>
            </a:pPr>
            <a:r>
              <a:rPr lang="ru-RU" sz="1800" b="1" dirty="0" smtClean="0"/>
              <a:t>Музей выступил инициатором информационной компании в прессе, посвящённой данному объекту культурного наследия. </a:t>
            </a:r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pPr algn="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857488" y="4643446"/>
            <a:ext cx="6143668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Номинация </a:t>
            </a:r>
          </a:p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«Лучшая идея для событийного туризма»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6" name="Picture 2" descr="D:\ДИРЕКТОР NK\СРОЧНО\ГРАНТ\ПРЕМИЯ ПО СОБЫТИЙНОМУ ТУРИЗМУ\логоти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572008"/>
            <a:ext cx="1285884" cy="858821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6215074" y="428604"/>
            <a:ext cx="2714644" cy="3714776"/>
            <a:chOff x="1857356" y="428604"/>
            <a:chExt cx="2868501" cy="4071966"/>
          </a:xfrm>
        </p:grpSpPr>
        <p:pic>
          <p:nvPicPr>
            <p:cNvPr id="7" name="Рисунок 6" descr="Спасск, № 8 от 28 февраля- 5 марта 2012 г., ч. 1..jpg"/>
            <p:cNvPicPr>
              <a:picLocks noChangeAspect="1"/>
            </p:cNvPicPr>
            <p:nvPr/>
          </p:nvPicPr>
          <p:blipFill>
            <a:blip r:embed="rId3" cstate="print"/>
            <a:srcRect t="3125" r="1720" b="5317"/>
            <a:stretch>
              <a:fillRect/>
            </a:stretch>
          </p:blipFill>
          <p:spPr>
            <a:xfrm>
              <a:off x="1857356" y="428604"/>
              <a:ext cx="2857520" cy="20226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 descr="Спасск, № 8 от 28 февраля-5 марта 2012 г., ч. 2..jpg"/>
            <p:cNvPicPr>
              <a:picLocks noChangeAspect="1"/>
            </p:cNvPicPr>
            <p:nvPr/>
          </p:nvPicPr>
          <p:blipFill>
            <a:blip r:embed="rId4" cstate="print"/>
            <a:srcRect l="1562" t="2665" b="1613"/>
            <a:stretch>
              <a:fillRect/>
            </a:stretch>
          </p:blipFill>
          <p:spPr>
            <a:xfrm>
              <a:off x="1857356" y="2428868"/>
              <a:ext cx="2868501" cy="20717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" name="Рисунок 12" descr="Стрекоза, август, сентябрь 2012 г., ч. 2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285728"/>
            <a:ext cx="2484266" cy="356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Стрекоза, август, сентябрь 2012 г., ч. 1..jpg"/>
          <p:cNvPicPr>
            <a:picLocks noChangeAspect="1"/>
          </p:cNvPicPr>
          <p:nvPr/>
        </p:nvPicPr>
        <p:blipFill>
          <a:blip r:embed="rId6" cstate="print"/>
          <a:srcRect l="941" r="2232"/>
          <a:stretch>
            <a:fillRect/>
          </a:stretch>
        </p:blipFill>
        <p:spPr>
          <a:xfrm>
            <a:off x="3500430" y="1357298"/>
            <a:ext cx="2455697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258080" cy="1157310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endParaRPr lang="ru-RU" sz="1800" b="1" dirty="0" smtClean="0"/>
          </a:p>
          <a:p>
            <a:pPr>
              <a:spcBef>
                <a:spcPts val="0"/>
              </a:spcBef>
            </a:pPr>
            <a:endParaRPr lang="ru-RU" sz="1800" b="1" dirty="0" smtClean="0"/>
          </a:p>
          <a:p>
            <a:pPr>
              <a:spcBef>
                <a:spcPts val="0"/>
              </a:spcBef>
            </a:pPr>
            <a:endParaRPr lang="ru-RU" sz="1800" b="1" dirty="0" smtClean="0"/>
          </a:p>
          <a:p>
            <a:pPr algn="r">
              <a:spcBef>
                <a:spcPts val="0"/>
              </a:spcBef>
            </a:pPr>
            <a:r>
              <a:rPr lang="ru-RU" sz="1800" b="1" dirty="0" smtClean="0"/>
              <a:t>Памятник «Военнопленным Первой мировой войны» </a:t>
            </a:r>
          </a:p>
          <a:p>
            <a:pPr algn="r">
              <a:spcBef>
                <a:spcPts val="0"/>
              </a:spcBef>
            </a:pPr>
            <a:r>
              <a:rPr lang="ru-RU" sz="1800" b="1" dirty="0" smtClean="0"/>
              <a:t>включён в экскурсионный маршрут «Спасск в кольце истории», который всегда востребован иногородними туристами, гостевыми </a:t>
            </a:r>
          </a:p>
          <a:p>
            <a:pPr algn="r">
              <a:spcBef>
                <a:spcPts val="0"/>
              </a:spcBef>
            </a:pPr>
            <a:r>
              <a:rPr lang="ru-RU" sz="1800" b="1" dirty="0" smtClean="0"/>
              <a:t>и деловыми делегациями предприятий города, школьниками и т.д.</a:t>
            </a:r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pPr algn="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857488" y="4643446"/>
            <a:ext cx="6143668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Номинация </a:t>
            </a:r>
          </a:p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«Лучшая идея для событийного туризма»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6" name="Picture 2" descr="D:\ДИРЕКТОР NK\СРОЧНО\ГРАНТ\ПРЕМИЯ ПО СОБЫТИЙНОМУ ТУРИЗМУ\логоти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572008"/>
            <a:ext cx="1285884" cy="858821"/>
          </a:xfrm>
          <a:prstGeom prst="rect">
            <a:avLst/>
          </a:prstGeom>
          <a:noFill/>
        </p:spPr>
      </p:pic>
      <p:pic>
        <p:nvPicPr>
          <p:cNvPr id="7" name="Рисунок 6" descr="IMG_96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14290"/>
            <a:ext cx="353618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9682.JPG"/>
          <p:cNvPicPr>
            <a:picLocks noChangeAspect="1"/>
          </p:cNvPicPr>
          <p:nvPr/>
        </p:nvPicPr>
        <p:blipFill>
          <a:blip r:embed="rId4" cstate="print"/>
          <a:srcRect l="10937" r="37500" b="6640"/>
          <a:stretch>
            <a:fillRect/>
          </a:stretch>
        </p:blipFill>
        <p:spPr>
          <a:xfrm>
            <a:off x="1857356" y="214290"/>
            <a:ext cx="2761864" cy="3333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ДИРЕКТОР NK\ДАТЫ, СОБЫТИЯ\акция 1МВ, 2 авг.2013\акция ВЕЛИКАЯ ВОЙНА. ЗАБЫТАЯ ВОЙНА\акция 2 августа 2013\DPP_00560026.JPG"/>
          <p:cNvPicPr>
            <a:picLocks noChangeAspect="1" noChangeArrowheads="1"/>
          </p:cNvPicPr>
          <p:nvPr/>
        </p:nvPicPr>
        <p:blipFill>
          <a:blip r:embed="rId5" cstate="print"/>
          <a:srcRect l="7267" r="16430" b="18253"/>
          <a:stretch>
            <a:fillRect/>
          </a:stretch>
        </p:blipFill>
        <p:spPr bwMode="auto">
          <a:xfrm>
            <a:off x="5929322" y="2285992"/>
            <a:ext cx="300039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ДИРЕКТОР\ПАМЯТНИКИ ИСТОРИИ И КУЛЬТУРЫ\ПАМЯТНИКИ СПАССКА-ДАЛЬНЕГО\Памятник военнопленным\Памятник военнопленным, 15.07.2011\P6010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857496"/>
            <a:ext cx="2143140" cy="1607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643042" y="5700690"/>
            <a:ext cx="7258080" cy="1157310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endParaRPr lang="ru-RU" sz="1800" b="1" dirty="0" smtClean="0"/>
          </a:p>
          <a:p>
            <a:pPr algn="r">
              <a:spcBef>
                <a:spcPts val="0"/>
              </a:spcBef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рамках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музейного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проекта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«Я и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мой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город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800" b="1" dirty="0" smtClean="0"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рядом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с </a:t>
            </a: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местом захоронения военнопленных Первой мировой войны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установлен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охранно-информационный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стенд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с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уникальными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фотографиями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открытия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памятника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датированными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1917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годом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. </a:t>
            </a:r>
            <a:endParaRPr lang="ru-RU" sz="1800" b="1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857488" y="4643446"/>
            <a:ext cx="6143668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Номинация </a:t>
            </a:r>
          </a:p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«Лучшая идея для событийного туризма»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6" name="Picture 2" descr="D:\ДИРЕКТОР NK\СРОЧНО\ГРАНТ\ПРЕМИЯ ПО СОБЫТИЙНОМУ ТУРИЗМУ\логоти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572008"/>
            <a:ext cx="1285884" cy="858821"/>
          </a:xfrm>
          <a:prstGeom prst="rect">
            <a:avLst/>
          </a:prstGeom>
          <a:noFill/>
        </p:spPr>
      </p:pic>
      <p:pic>
        <p:nvPicPr>
          <p:cNvPr id="10" name="Рисунок 9" descr="IMG_2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7" y="285728"/>
            <a:ext cx="3143240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ДИРЕКТОР\ПАМЯТНИКИ ИСТОРИИ И КУЛЬТУРЫ\ОХРАННО-ИНФОРМАЦИОННЫЕ СТЕНДЫ\СТЕНД У ПАМЯТНИКА ВОЕННОПЛЕННЫМ 1 МВ\стенд для памятника военнопленным\информационный щит\памятник3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85728"/>
            <a:ext cx="2388731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Администратор\Desktop\Памятник военнопленным Первой мировой войны\Городок, № 31 от 30.07.13 г. стр. 14..jpg"/>
          <p:cNvPicPr>
            <a:picLocks noChangeAspect="1" noChangeArrowheads="1"/>
          </p:cNvPicPr>
          <p:nvPr/>
        </p:nvPicPr>
        <p:blipFill>
          <a:blip r:embed="rId5" cstate="print"/>
          <a:srcRect l="427" t="2907" r="2663" b="13372"/>
          <a:stretch>
            <a:fillRect/>
          </a:stretch>
        </p:blipFill>
        <p:spPr bwMode="auto">
          <a:xfrm>
            <a:off x="4572000" y="2857496"/>
            <a:ext cx="4214842" cy="154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14480" y="5572140"/>
            <a:ext cx="7258080" cy="1157310"/>
          </a:xfrm>
        </p:spPr>
        <p:txBody>
          <a:bodyPr anchor="ctr"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Возле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памятника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проходят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музейные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уроки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истории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, </a:t>
            </a:r>
            <a:endParaRPr lang="ru-RU" sz="1800" b="1" dirty="0" smtClean="0"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памятные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акции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приуроченные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к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началу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Первой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мировой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войны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, </a:t>
            </a:r>
            <a:endParaRPr lang="ru-RU" sz="1800" b="1" dirty="0" smtClean="0"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к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дате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открытия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памятника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857488" y="4643446"/>
            <a:ext cx="6143668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Номинация </a:t>
            </a:r>
          </a:p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«Лучшая идея для событийного туризма»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6" name="Picture 2" descr="D:\ДИРЕКТОР NK\СРОЧНО\ГРАНТ\ПРЕМИЯ ПО СОБЫТИЙНОМУ ТУРИЗМУ\логоти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572008"/>
            <a:ext cx="1285884" cy="858821"/>
          </a:xfrm>
          <a:prstGeom prst="rect">
            <a:avLst/>
          </a:prstGeom>
          <a:noFill/>
        </p:spPr>
      </p:pic>
      <p:pic>
        <p:nvPicPr>
          <p:cNvPr id="8" name="Рисунок 7" descr="DPP_00560027.JPG"/>
          <p:cNvPicPr>
            <a:picLocks noChangeAspect="1"/>
          </p:cNvPicPr>
          <p:nvPr/>
        </p:nvPicPr>
        <p:blipFill>
          <a:blip r:embed="rId3" cstate="print"/>
          <a:srcRect l="10156" t="7812" b="21875"/>
          <a:stretch>
            <a:fillRect/>
          </a:stretch>
        </p:blipFill>
        <p:spPr>
          <a:xfrm>
            <a:off x="1857356" y="2428868"/>
            <a:ext cx="3571900" cy="1863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PP_005600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14290"/>
            <a:ext cx="2714628" cy="4071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SC057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214290"/>
            <a:ext cx="2957777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14480" y="5572140"/>
            <a:ext cx="7258080" cy="1157310"/>
          </a:xfrm>
        </p:spPr>
        <p:txBody>
          <a:bodyPr anchor="ctr"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Все культурно-просветительские акции, </a:t>
            </a:r>
          </a:p>
          <a:p>
            <a:pPr algn="r">
              <a:spcBef>
                <a:spcPts val="0"/>
              </a:spcBef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связанные с памятником «Военнопленным Первой мировой </a:t>
            </a: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войны» </a:t>
            </a:r>
            <a:endParaRPr lang="ru-RU" sz="1800" b="1" dirty="0" smtClean="0"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широко освещаются в прессе.</a:t>
            </a: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857488" y="4643446"/>
            <a:ext cx="6143668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Номинация </a:t>
            </a:r>
          </a:p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FF"/>
                </a:solidFill>
              </a:rPr>
              <a:t>«Лучшая идея для событийного туризма»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6" name="Picture 2" descr="D:\ДИРЕКТОР NK\СРОЧНО\ГРАНТ\ПРЕМИЯ ПО СОБЫТИЙНОМУ ТУРИЗМУ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572008"/>
            <a:ext cx="1285884" cy="858821"/>
          </a:xfrm>
          <a:prstGeom prst="rect">
            <a:avLst/>
          </a:prstGeom>
          <a:noFill/>
        </p:spPr>
      </p:pic>
      <p:pic>
        <p:nvPicPr>
          <p:cNvPr id="10" name="Рисунок 9" descr="Спасск-Уходящ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142852"/>
            <a:ext cx="2965181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071670" y="142852"/>
          <a:ext cx="2950166" cy="4286280"/>
        </p:xfrm>
        <a:graphic>
          <a:graphicData uri="http://schemas.openxmlformats.org/presentationml/2006/ole">
            <p:oleObj spid="_x0000_s3074" name="Acrobat Document" r:id="rId5" imgW="7343572" imgH="1066791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1263</TotalTime>
  <Words>547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Обычная</vt:lpstr>
      <vt:lpstr>Acrobat Document</vt:lpstr>
      <vt:lpstr>«Наследие  великой войны  на земле спасской»  проект  Краеведческого музея им. Н.И.Береговой  городского округа Спасск-Дальний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148</cp:revision>
  <dcterms:created xsi:type="dcterms:W3CDTF">2014-06-02T03:57:39Z</dcterms:created>
  <dcterms:modified xsi:type="dcterms:W3CDTF">2014-07-14T06:32:36Z</dcterms:modified>
</cp:coreProperties>
</file>