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616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14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209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206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14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19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02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06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176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612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99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57000">
              <a:srgbClr val="85C2FF">
                <a:alpha val="35000"/>
                <a:lumMod val="48000"/>
                <a:lumOff val="52000"/>
              </a:srgbClr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A4468-AD52-4497-94D9-CD325E6FE31B}" type="datetimeFigureOut">
              <a:rPr lang="ru-RU" smtClean="0"/>
              <a:t>22.07.2014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53D15-937E-4E19-BB1A-568451FF8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608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bu.gtsrt@yandex.ru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980728"/>
            <a:ext cx="5657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Comic Sans MS" pitchFamily="66" charset="0"/>
              </a:rPr>
              <a:t>АРКТИЧЕСКИЙ ТУРИЗМ</a:t>
            </a:r>
            <a:endParaRPr lang="ru-RU" sz="36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64922"/>
            <a:ext cx="7204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Comic Sans MS" pitchFamily="66" charset="0"/>
              </a:rPr>
              <a:t>Муниципальное бюджетное учреждение «Городской центр развития туризма»</a:t>
            </a:r>
          </a:p>
          <a:p>
            <a:pPr algn="ctr"/>
            <a:r>
              <a:rPr lang="ru-RU" sz="1400" b="1" dirty="0">
                <a:solidFill>
                  <a:srgbClr val="0000FF"/>
                </a:solidFill>
                <a:latin typeface="Comic Sans MS" pitchFamily="66" charset="0"/>
              </a:rPr>
              <a:t>г</a:t>
            </a:r>
            <a:r>
              <a:rPr lang="ru-RU" sz="1400" b="1" dirty="0" smtClean="0">
                <a:solidFill>
                  <a:srgbClr val="0000FF"/>
                </a:solidFill>
                <a:latin typeface="Comic Sans MS" pitchFamily="66" charset="0"/>
              </a:rPr>
              <a:t>. Воркуты</a:t>
            </a:r>
            <a:endParaRPr lang="ru-RU" sz="14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298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4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" y="-1"/>
            <a:ext cx="9133316" cy="68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60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32" y="-1"/>
            <a:ext cx="918283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4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фото для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6632"/>
            <a:ext cx="1198438" cy="1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1628800"/>
            <a:ext cx="5959773" cy="4427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Наши контакты: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cap="all" dirty="0" err="1" smtClean="0">
                <a:effectLst/>
                <a:latin typeface="Arial" pitchFamily="34" charset="0"/>
                <a:ea typeface="Calibri"/>
                <a:cs typeface="Arial" pitchFamily="34" charset="0"/>
              </a:rPr>
              <a:t>муниципальноЕ</a:t>
            </a:r>
            <a:r>
              <a:rPr lang="ru-RU" b="1" cap="all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   </a:t>
            </a:r>
            <a:r>
              <a:rPr lang="ru-RU" b="1" cap="all" dirty="0" err="1" smtClean="0">
                <a:effectLst/>
                <a:latin typeface="Arial" pitchFamily="34" charset="0"/>
                <a:ea typeface="Calibri"/>
                <a:cs typeface="Arial" pitchFamily="34" charset="0"/>
              </a:rPr>
              <a:t>образованиЕ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cap="all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городского   округа   «Воркута»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cap="all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Муниципальное  бюджетное  учреждение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«Городской центр развития туризма» г. Воркуты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(МБУ «ГЦРТ» г. Воркуты)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686300" algn="l"/>
              </a:tabLst>
            </a:pP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« туризм </a:t>
            </a:r>
            <a:r>
              <a:rPr lang="ru-RU" b="1" dirty="0" err="1" smtClean="0">
                <a:effectLst/>
                <a:latin typeface="Arial" pitchFamily="34" charset="0"/>
                <a:ea typeface="Calibri"/>
                <a:cs typeface="Arial" pitchFamily="34" charset="0"/>
              </a:rPr>
              <a:t>сöвмöдан</a:t>
            </a: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b="1" dirty="0" err="1" smtClean="0">
                <a:effectLst/>
                <a:latin typeface="Arial" pitchFamily="34" charset="0"/>
                <a:ea typeface="Calibri"/>
                <a:cs typeface="Arial" pitchFamily="34" charset="0"/>
              </a:rPr>
              <a:t>карса</a:t>
            </a: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b="1" dirty="0" err="1" smtClean="0">
                <a:effectLst/>
                <a:latin typeface="Arial" pitchFamily="34" charset="0"/>
                <a:ea typeface="Calibri"/>
                <a:cs typeface="Arial" pitchFamily="34" charset="0"/>
              </a:rPr>
              <a:t>шöрин</a:t>
            </a: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»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4686300" algn="l"/>
              </a:tabLst>
            </a:pPr>
            <a:r>
              <a:rPr lang="ru-RU" b="1" dirty="0" err="1" smtClean="0">
                <a:effectLst/>
                <a:latin typeface="Arial" pitchFamily="34" charset="0"/>
                <a:ea typeface="Calibri"/>
                <a:cs typeface="Arial" pitchFamily="34" charset="0"/>
              </a:rPr>
              <a:t>муниципальнöй</a:t>
            </a: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b="1" dirty="0" err="1" smtClean="0">
                <a:effectLst/>
                <a:latin typeface="Arial" pitchFamily="34" charset="0"/>
                <a:ea typeface="Calibri"/>
                <a:cs typeface="Arial" pitchFamily="34" charset="0"/>
              </a:rPr>
              <a:t>сьöмкуд</a:t>
            </a: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 учреждение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(«ТСКШ » МСУ)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 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169912, </a:t>
            </a:r>
            <a:r>
              <a:rPr lang="ru-RU" b="1" dirty="0" err="1" smtClean="0">
                <a:effectLst/>
                <a:latin typeface="Arial" pitchFamily="34" charset="0"/>
                <a:ea typeface="Calibri"/>
                <a:cs typeface="Arial" pitchFamily="34" charset="0"/>
              </a:rPr>
              <a:t>г.Воркута</a:t>
            </a: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, </a:t>
            </a:r>
            <a:r>
              <a:rPr lang="ru-RU" b="1" dirty="0" err="1" smtClean="0">
                <a:effectLst/>
                <a:latin typeface="Arial" pitchFamily="34" charset="0"/>
                <a:ea typeface="Calibri"/>
                <a:cs typeface="Arial" pitchFamily="34" charset="0"/>
              </a:rPr>
              <a:t>ул.Ш.Набережная</a:t>
            </a: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, 14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Arial" pitchFamily="34" charset="0"/>
                <a:ea typeface="Calibri"/>
                <a:cs typeface="Arial" pitchFamily="34" charset="0"/>
              </a:rPr>
              <a:t>тел. (82151) 6-53-93</a:t>
            </a:r>
            <a:endParaRPr lang="ru-RU" dirty="0"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E-mail</a:t>
            </a:r>
            <a:r>
              <a:rPr lang="ru-RU" i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i="1" dirty="0" smtClean="0">
                <a:latin typeface="Arial" pitchFamily="34" charset="0"/>
                <a:cs typeface="Arial" pitchFamily="34" charset="0"/>
                <a:hlinkClick r:id="rId3"/>
              </a:rPr>
              <a:t>mbu.gtsrt@yandex.ru</a:t>
            </a:r>
            <a:endParaRPr lang="en-US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i="1" dirty="0" smtClean="0">
                <a:latin typeface="Arial" pitchFamily="34" charset="0"/>
                <a:cs typeface="Arial" pitchFamily="34" charset="0"/>
              </a:rPr>
              <a:t>сайт: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www.vorkuta-ice.ru</a:t>
            </a:r>
            <a:endParaRPr lang="ru-RU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49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6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71800" y="5517232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БЛАГОДАРИМ ЗА ВНИМАНИЕ</a:t>
            </a:r>
          </a:p>
          <a:p>
            <a:pPr algn="r"/>
            <a:r>
              <a:rPr lang="ru-RU" sz="3200" b="1" dirty="0" smtClean="0">
                <a:solidFill>
                  <a:schemeClr val="bg1"/>
                </a:solidFill>
              </a:rPr>
              <a:t>АТТЬ</a:t>
            </a:r>
            <a:r>
              <a:rPr lang="en-US" sz="3200" b="1" dirty="0" smtClean="0">
                <a:solidFill>
                  <a:schemeClr val="bg1"/>
                </a:solidFill>
              </a:rPr>
              <a:t>Ö</a:t>
            </a:r>
            <a:r>
              <a:rPr lang="ru-RU" sz="3200" b="1" dirty="0" smtClean="0">
                <a:solidFill>
                  <a:schemeClr val="bg1"/>
                </a:solidFill>
              </a:rPr>
              <a:t> ДОНА В</a:t>
            </a:r>
            <a:r>
              <a:rPr lang="en-US" sz="3200" b="1" dirty="0" smtClean="0">
                <a:solidFill>
                  <a:schemeClr val="bg1"/>
                </a:solidFill>
              </a:rPr>
              <a:t>Ö</a:t>
            </a:r>
            <a:r>
              <a:rPr lang="ru-RU" sz="3200" b="1" dirty="0" smtClean="0">
                <a:solidFill>
                  <a:schemeClr val="bg1"/>
                </a:solidFill>
              </a:rPr>
              <a:t>Р-ВА ВИДЗЫСЬЯС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9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ети гор\последний\IMG_17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3" y="0"/>
            <a:ext cx="9144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468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фото для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6632"/>
            <a:ext cx="1198438" cy="1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1412776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-36512" y="1160601"/>
            <a:ext cx="95405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Муниципальное бюджетное учреждение «Городской центр развития туризма»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г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Воркуты  второй год проводит молодежные туристические походы – лагеря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2013 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году было проведено 6 походов в которых участвовало 110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человек</a:t>
            </a: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В 2014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запланировано 8 походов с участием 150 человек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715" y="3645024"/>
            <a:ext cx="3872430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67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5E9EFF"/>
            </a:gs>
            <a:gs pos="57000">
              <a:srgbClr val="85C2FF">
                <a:alpha val="35000"/>
                <a:lumMod val="48000"/>
                <a:lumOff val="52000"/>
              </a:srgbClr>
            </a:gs>
            <a:gs pos="10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фото для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6632"/>
            <a:ext cx="1198438" cy="1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7553" y="2060848"/>
            <a:ext cx="86152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/>
              <a:t>Основная цель – подготовка  молодежи  к действиям в различных экстремальных ситуациях, умению провести активный отдых на природе. Создание целостной среды для становления и развития социально активной личности, обладающей рядом умений и навыков, необходимых для автономного существования при возникновении чрезвычайных ситуаций, культурой поведения в природе, ответственным отношением к окружающей среде и как следствие к своему здоровью.</a:t>
            </a:r>
          </a:p>
        </p:txBody>
      </p:sp>
    </p:spTree>
    <p:extLst>
      <p:ext uri="{BB962C8B-B14F-4D97-AF65-F5344CB8AC3E}">
        <p14:creationId xmlns:p14="http://schemas.microsoft.com/office/powerpoint/2010/main" val="219878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фото для\Лог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6632"/>
            <a:ext cx="1198438" cy="119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9908" y="1484784"/>
            <a:ext cx="874849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Задачи:</a:t>
            </a:r>
          </a:p>
          <a:p>
            <a:pPr algn="just"/>
            <a:r>
              <a:rPr lang="ru-RU" b="1" dirty="0" smtClean="0"/>
              <a:t>-	обучение </a:t>
            </a:r>
            <a:r>
              <a:rPr lang="ru-RU" b="1" dirty="0"/>
              <a:t>навыкам автономного существования в природе и в </a:t>
            </a:r>
            <a:r>
              <a:rPr lang="ru-RU" b="1" dirty="0" smtClean="0"/>
              <a:t>антропогенных условиях</a:t>
            </a:r>
            <a:r>
              <a:rPr lang="ru-RU" b="1" dirty="0"/>
              <a:t>;</a:t>
            </a:r>
          </a:p>
          <a:p>
            <a:pPr algn="just"/>
            <a:r>
              <a:rPr lang="ru-RU" b="1" dirty="0" smtClean="0"/>
              <a:t>-	воспитание </a:t>
            </a:r>
            <a:r>
              <a:rPr lang="ru-RU" b="1" dirty="0"/>
              <a:t>норм (мотивов, побуждений) поведения и деятельности, </a:t>
            </a:r>
            <a:r>
              <a:rPr lang="ru-RU" b="1" dirty="0" smtClean="0"/>
              <a:t>направленных на </a:t>
            </a:r>
            <a:r>
              <a:rPr lang="ru-RU" b="1" dirty="0"/>
              <a:t>соблюдение здорового образа жизни и улучшения состояния окружающей среды;</a:t>
            </a:r>
          </a:p>
          <a:p>
            <a:pPr algn="just"/>
            <a:r>
              <a:rPr lang="ru-RU" b="1" dirty="0" smtClean="0"/>
              <a:t>-	формирование </a:t>
            </a:r>
            <a:r>
              <a:rPr lang="ru-RU" b="1" dirty="0"/>
              <a:t>организаторских навыков работы в коллективе;</a:t>
            </a:r>
          </a:p>
          <a:p>
            <a:pPr algn="just"/>
            <a:r>
              <a:rPr lang="ru-RU" b="1" dirty="0" smtClean="0"/>
              <a:t>-	развитие </a:t>
            </a:r>
            <a:r>
              <a:rPr lang="ru-RU" b="1" dirty="0"/>
              <a:t>интеллектуальных способностей, направленных на целевой, причинный </a:t>
            </a:r>
            <a:r>
              <a:rPr lang="ru-RU" b="1" dirty="0" smtClean="0"/>
              <a:t>и вероятный </a:t>
            </a:r>
            <a:r>
              <a:rPr lang="ru-RU" b="1" dirty="0"/>
              <a:t>анализ, который молодежь может провести при возникновении чрезвычайных и жизненных ситуаций: эмоциональной, волевой и психологической сферы  (убеждения   </a:t>
            </a:r>
            <a:r>
              <a:rPr lang="ru-RU" b="1" dirty="0" smtClean="0"/>
              <a:t>в возможности </a:t>
            </a:r>
            <a:r>
              <a:rPr lang="ru-RU" b="1" dirty="0"/>
              <a:t>решения ситуаций), стремление к распространению экологических знаний </a:t>
            </a:r>
            <a:r>
              <a:rPr lang="ru-RU" b="1" dirty="0" smtClean="0"/>
              <a:t>и личному </a:t>
            </a:r>
            <a:r>
              <a:rPr lang="ru-RU" b="1" dirty="0"/>
              <a:t>участию в практических делах по защите окружающей среды.</a:t>
            </a:r>
          </a:p>
          <a:p>
            <a:pPr algn="just"/>
            <a:r>
              <a:rPr lang="ru-RU" b="1" dirty="0" smtClean="0"/>
              <a:t>	Предполагается </a:t>
            </a:r>
            <a:r>
              <a:rPr lang="ru-RU" b="1" dirty="0"/>
              <a:t>приглашать молодежь из других регионов нашей страны, а также молодежь из ближнего и дальнего зарубежья. Совместные походы  должны способствовать  развитию международного и межрегионального молодежного сотрудничества,  развивать партнерские связи в сфере молодежного туризма.</a:t>
            </a:r>
          </a:p>
        </p:txBody>
      </p:sp>
    </p:spTree>
    <p:extLst>
      <p:ext uri="{BB962C8B-B14F-4D97-AF65-F5344CB8AC3E}">
        <p14:creationId xmlns:p14="http://schemas.microsoft.com/office/powerpoint/2010/main" val="140156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26" y="-1"/>
            <a:ext cx="9407126" cy="692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5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333" y="0"/>
            <a:ext cx="10244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33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333" y="0"/>
            <a:ext cx="10244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70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828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176</Words>
  <Application>Microsoft Office PowerPoint</Application>
  <PresentationFormat>Экран (4:3)</PresentationFormat>
  <Paragraphs>34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2014-07-22T13:15:13Z</dcterms:created>
  <dcterms:modified xsi:type="dcterms:W3CDTF">2014-07-22T14:43:24Z</dcterms:modified>
</cp:coreProperties>
</file>